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7" r:id="rId2"/>
    <p:sldId id="285" r:id="rId3"/>
    <p:sldId id="286" r:id="rId4"/>
    <p:sldId id="258" r:id="rId5"/>
    <p:sldId id="260" r:id="rId6"/>
    <p:sldId id="261" r:id="rId7"/>
    <p:sldId id="278" r:id="rId8"/>
    <p:sldId id="279" r:id="rId9"/>
    <p:sldId id="280" r:id="rId10"/>
    <p:sldId id="281" r:id="rId11"/>
    <p:sldId id="282" r:id="rId12"/>
    <p:sldId id="283" r:id="rId13"/>
    <p:sldId id="284" r:id="rId14"/>
    <p:sldId id="27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4660"/>
  </p:normalViewPr>
  <p:slideViewPr>
    <p:cSldViewPr snapToGrid="0">
      <p:cViewPr varScale="1">
        <p:scale>
          <a:sx n="71" d="100"/>
          <a:sy n="71" d="100"/>
        </p:scale>
        <p:origin x="798" y="66"/>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AC0798-E0E9-4EC2-8586-F483FADD63B0}" type="datetime1">
              <a:rPr lang="en-US" smtClean="0"/>
              <a:t>8/12/2021</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Prepared By : Md. Afzal Hossain</a:t>
            </a:r>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367ADE-A6BA-4EE7-8168-7CECC39791EB}" type="datetime1">
              <a:rPr lang="en-US" smtClean="0"/>
              <a:t>8/12/2021</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Prepared By : Md. Afzal Hossain</a:t>
            </a:r>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DC57A8-AE18-4654-B6AF-04B3577165BE}" type="slidenum">
              <a:rPr lang="en-US" smtClean="0"/>
              <a:t>1</a:t>
            </a:fld>
            <a:endParaRPr lang="en-US"/>
          </a:p>
        </p:txBody>
      </p:sp>
      <p:sp>
        <p:nvSpPr>
          <p:cNvPr id="5" name="Footer Placeholder 4"/>
          <p:cNvSpPr>
            <a:spLocks noGrp="1"/>
          </p:cNvSpPr>
          <p:nvPr>
            <p:ph type="ftr" sz="quarter" idx="11"/>
          </p:nvPr>
        </p:nvSpPr>
        <p:spPr/>
        <p:txBody>
          <a:bodyPr/>
          <a:lstStyle/>
          <a:p>
            <a:r>
              <a:rPr lang="en-US" smtClean="0"/>
              <a:t>Prepared By : Md. Afzal Hossain</a:t>
            </a:r>
            <a:endParaRPr lang="en-US"/>
          </a:p>
        </p:txBody>
      </p:sp>
      <p:sp>
        <p:nvSpPr>
          <p:cNvPr id="6" name="Date Placeholder 5"/>
          <p:cNvSpPr>
            <a:spLocks noGrp="1"/>
          </p:cNvSpPr>
          <p:nvPr>
            <p:ph type="dt" idx="12"/>
          </p:nvPr>
        </p:nvSpPr>
        <p:spPr/>
        <p:txBody>
          <a:bodyPr/>
          <a:lstStyle/>
          <a:p>
            <a:fld id="{C0639E47-7C41-417C-B0AA-86FE4257D3A7}" type="datetime1">
              <a:rPr lang="en-US" smtClean="0"/>
              <a:t>8/12/2021</a:t>
            </a:fld>
            <a:endParaRPr lang="en-US"/>
          </a:p>
        </p:txBody>
      </p:sp>
    </p:spTree>
    <p:extLst>
      <p:ext uri="{BB962C8B-B14F-4D97-AF65-F5344CB8AC3E}">
        <p14:creationId xmlns:p14="http://schemas.microsoft.com/office/powerpoint/2010/main" val="136363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DC57A8-AE18-4654-B6AF-04B3577165BE}" type="slidenum">
              <a:rPr lang="en-US" smtClean="0"/>
              <a:t>3</a:t>
            </a:fld>
            <a:endParaRPr lang="en-US"/>
          </a:p>
        </p:txBody>
      </p:sp>
      <p:sp>
        <p:nvSpPr>
          <p:cNvPr id="5" name="Footer Placeholder 4"/>
          <p:cNvSpPr>
            <a:spLocks noGrp="1"/>
          </p:cNvSpPr>
          <p:nvPr>
            <p:ph type="ftr" sz="quarter" idx="11"/>
          </p:nvPr>
        </p:nvSpPr>
        <p:spPr/>
        <p:txBody>
          <a:bodyPr/>
          <a:lstStyle/>
          <a:p>
            <a:r>
              <a:rPr lang="en-US" smtClean="0"/>
              <a:t>Prepared By : Md. Afzal Hossain</a:t>
            </a:r>
            <a:endParaRPr lang="en-US"/>
          </a:p>
        </p:txBody>
      </p:sp>
      <p:sp>
        <p:nvSpPr>
          <p:cNvPr id="6" name="Date Placeholder 5"/>
          <p:cNvSpPr>
            <a:spLocks noGrp="1"/>
          </p:cNvSpPr>
          <p:nvPr>
            <p:ph type="dt" idx="12"/>
          </p:nvPr>
        </p:nvSpPr>
        <p:spPr/>
        <p:txBody>
          <a:bodyPr/>
          <a:lstStyle/>
          <a:p>
            <a:fld id="{C0639E47-7C41-417C-B0AA-86FE4257D3A7}" type="datetime1">
              <a:rPr lang="en-US" smtClean="0"/>
              <a:t>8/12/2021</a:t>
            </a:fld>
            <a:endParaRPr lang="en-US"/>
          </a:p>
        </p:txBody>
      </p:sp>
    </p:spTree>
    <p:extLst>
      <p:ext uri="{BB962C8B-B14F-4D97-AF65-F5344CB8AC3E}">
        <p14:creationId xmlns:p14="http://schemas.microsoft.com/office/powerpoint/2010/main" val="821612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DC57A8-AE18-4654-B6AF-04B3577165BE}" type="slidenum">
              <a:rPr lang="en-US" smtClean="0"/>
              <a:t>4</a:t>
            </a:fld>
            <a:endParaRPr lang="en-US"/>
          </a:p>
        </p:txBody>
      </p:sp>
      <p:sp>
        <p:nvSpPr>
          <p:cNvPr id="5" name="Footer Placeholder 4"/>
          <p:cNvSpPr>
            <a:spLocks noGrp="1"/>
          </p:cNvSpPr>
          <p:nvPr>
            <p:ph type="ftr" sz="quarter" idx="11"/>
          </p:nvPr>
        </p:nvSpPr>
        <p:spPr/>
        <p:txBody>
          <a:bodyPr/>
          <a:lstStyle/>
          <a:p>
            <a:r>
              <a:rPr lang="en-US" smtClean="0"/>
              <a:t>Prepared By : Md. Afzal Hossain</a:t>
            </a:r>
            <a:endParaRPr lang="en-US"/>
          </a:p>
        </p:txBody>
      </p:sp>
      <p:sp>
        <p:nvSpPr>
          <p:cNvPr id="6" name="Date Placeholder 5"/>
          <p:cNvSpPr>
            <a:spLocks noGrp="1"/>
          </p:cNvSpPr>
          <p:nvPr>
            <p:ph type="dt" idx="12"/>
          </p:nvPr>
        </p:nvSpPr>
        <p:spPr/>
        <p:txBody>
          <a:bodyPr/>
          <a:lstStyle/>
          <a:p>
            <a:fld id="{EC8CD8E3-5A1D-49AD-9B9E-EA409D897CE2}" type="datetime1">
              <a:rPr lang="en-US" smtClean="0"/>
              <a:t>8/12/2021</a:t>
            </a:fld>
            <a:endParaRPr lang="en-US"/>
          </a:p>
        </p:txBody>
      </p:sp>
    </p:spTree>
    <p:extLst>
      <p:ext uri="{BB962C8B-B14F-4D97-AF65-F5344CB8AC3E}">
        <p14:creationId xmlns:p14="http://schemas.microsoft.com/office/powerpoint/2010/main" val="38998981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smtClean="0"/>
              <a:t>Click to edit Master title style</a:t>
            </a:r>
            <a:endParaRPr lang="en-US"/>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r>
              <a:rPr lang="en-US" smtClean="0"/>
              <a:t>Prepared By : Md. Afzal Hossain</a:t>
            </a:r>
            <a:endParaRPr/>
          </a:p>
        </p:txBody>
      </p:sp>
      <p:sp>
        <p:nvSpPr>
          <p:cNvPr id="6" name="Date Placeholder 5"/>
          <p:cNvSpPr>
            <a:spLocks noGrp="1"/>
          </p:cNvSpPr>
          <p:nvPr>
            <p:ph type="dt" sz="half" idx="10"/>
          </p:nvPr>
        </p:nvSpPr>
        <p:spPr/>
        <p:txBody>
          <a:bodyPr/>
          <a:lstStyle/>
          <a:p>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r>
              <a:rPr lang="en-US" smtClean="0"/>
              <a:t>Prepared By : Md. Afzal Hossain</a:t>
            </a:r>
            <a:endParaRPr/>
          </a:p>
        </p:txBody>
      </p:sp>
      <p:sp>
        <p:nvSpPr>
          <p:cNvPr id="5" name="Date Placeholder 4"/>
          <p:cNvSpPr>
            <a:spLocks noGrp="1"/>
          </p:cNvSpPr>
          <p:nvPr>
            <p:ph type="dt" sz="half" idx="10"/>
          </p:nvPr>
        </p:nvSpPr>
        <p:spPr>
          <a:xfrm>
            <a:off x="8075611" y="6019801"/>
            <a:ext cx="1396260" cy="228600"/>
          </a:xfrm>
        </p:spPr>
        <p:txBody>
          <a:bodyPr/>
          <a:lstStyle/>
          <a:p>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r>
              <a:rPr lang="en-US" smtClean="0"/>
              <a:t>Prepared By : Md. Afzal Hossain</a:t>
            </a:r>
            <a:endParaRPr/>
          </a:p>
        </p:txBody>
      </p:sp>
      <p:sp>
        <p:nvSpPr>
          <p:cNvPr id="5" name="Date Placeholder 4"/>
          <p:cNvSpPr>
            <a:spLocks noGrp="1"/>
          </p:cNvSpPr>
          <p:nvPr>
            <p:ph type="dt" sz="half" idx="10"/>
          </p:nvPr>
        </p:nvSpPr>
        <p:spPr/>
        <p:txBody>
          <a:bodyPr/>
          <a:lstStyle/>
          <a:p>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r>
              <a:rPr lang="en-US" smtClean="0"/>
              <a:t>Prepared By : Md. Afzal Hossain</a:t>
            </a:r>
            <a:endParaRPr/>
          </a:p>
        </p:txBody>
      </p:sp>
      <p:sp>
        <p:nvSpPr>
          <p:cNvPr id="4" name="Date Placeholder 3"/>
          <p:cNvSpPr>
            <a:spLocks noGrp="1"/>
          </p:cNvSpPr>
          <p:nvPr>
            <p:ph type="dt" sz="half" idx="10"/>
          </p:nvPr>
        </p:nvSpPr>
        <p:spPr/>
        <p:txBody>
          <a:bodyPr/>
          <a:lstStyle/>
          <a:p>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r>
              <a:rPr lang="en-US" smtClean="0"/>
              <a:t>Prepared By : Md. Afzal Hossain</a:t>
            </a:r>
            <a:endParaRPr/>
          </a:p>
        </p:txBody>
      </p:sp>
      <p:sp>
        <p:nvSpPr>
          <p:cNvPr id="4" name="Date Placeholder 3"/>
          <p:cNvSpPr>
            <a:spLocks noGrp="1"/>
          </p:cNvSpPr>
          <p:nvPr>
            <p:ph type="dt" sz="half" idx="10"/>
          </p:nvPr>
        </p:nvSpPr>
        <p:spPr/>
        <p:txBody>
          <a:bodyPr/>
          <a:lstStyle/>
          <a:p>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ubtitle, Content and Image">
    <p:spTree>
      <p:nvGrpSpPr>
        <p:cNvPr id="1" name=""/>
        <p:cNvGrpSpPr/>
        <p:nvPr/>
      </p:nvGrpSpPr>
      <p:grpSpPr>
        <a:xfrm>
          <a:off x="0" y="0"/>
          <a:ext cx="0" cy="0"/>
          <a:chOff x="0" y="0"/>
          <a:chExt cx="0" cy="0"/>
        </a:xfrm>
      </p:grpSpPr>
      <p:sp>
        <p:nvSpPr>
          <p:cNvPr id="26" name="Picture Placeholder 25">
            <a:extLst>
              <a:ext uri="{FF2B5EF4-FFF2-40B4-BE49-F238E27FC236}">
                <a16:creationId xmlns="" xmlns:a16="http://schemas.microsoft.com/office/drawing/2014/main" id="{5A97CE06-9ECC-4438-8B22-B58B27F2B5FA}"/>
              </a:ext>
            </a:extLst>
          </p:cNvPr>
          <p:cNvSpPr>
            <a:spLocks noGrp="1"/>
          </p:cNvSpPr>
          <p:nvPr>
            <p:ph type="pic" sz="quarter" idx="15"/>
          </p:nvPr>
        </p:nvSpPr>
        <p:spPr>
          <a:xfrm>
            <a:off x="1396781" y="0"/>
            <a:ext cx="3894833" cy="5656330"/>
          </a:xfrm>
          <a:custGeom>
            <a:avLst/>
            <a:gdLst>
              <a:gd name="connsiteX0" fmla="*/ 691654 w 3894833"/>
              <a:gd name="connsiteY0" fmla="*/ 0 h 5656330"/>
              <a:gd name="connsiteX1" fmla="*/ 925166 w 3894833"/>
              <a:gd name="connsiteY1" fmla="*/ 0 h 5656330"/>
              <a:gd name="connsiteX2" fmla="*/ 925166 w 3894833"/>
              <a:gd name="connsiteY2" fmla="*/ 1025424 h 5656330"/>
              <a:gd name="connsiteX3" fmla="*/ 1184060 w 3894833"/>
              <a:gd name="connsiteY3" fmla="*/ 1289394 h 5656330"/>
              <a:gd name="connsiteX4" fmla="*/ 1194212 w 3894833"/>
              <a:gd name="connsiteY4" fmla="*/ 1289394 h 5656330"/>
              <a:gd name="connsiteX5" fmla="*/ 1453107 w 3894833"/>
              <a:gd name="connsiteY5" fmla="*/ 1025424 h 5656330"/>
              <a:gd name="connsiteX6" fmla="*/ 1453107 w 3894833"/>
              <a:gd name="connsiteY6" fmla="*/ 0 h 5656330"/>
              <a:gd name="connsiteX7" fmla="*/ 3894833 w 3894833"/>
              <a:gd name="connsiteY7" fmla="*/ 0 h 5656330"/>
              <a:gd name="connsiteX8" fmla="*/ 3894833 w 3894833"/>
              <a:gd name="connsiteY8" fmla="*/ 3731122 h 5656330"/>
              <a:gd name="connsiteX9" fmla="*/ 2110494 w 3894833"/>
              <a:gd name="connsiteY9" fmla="*/ 5656330 h 5656330"/>
              <a:gd name="connsiteX10" fmla="*/ 1842717 w 3894833"/>
              <a:gd name="connsiteY10" fmla="*/ 5656330 h 5656330"/>
              <a:gd name="connsiteX11" fmla="*/ 0 w 3894833"/>
              <a:gd name="connsiteY11" fmla="*/ 3731122 h 5656330"/>
              <a:gd name="connsiteX12" fmla="*/ 0 w 3894833"/>
              <a:gd name="connsiteY12" fmla="*/ 2120572 h 5656330"/>
              <a:gd name="connsiteX13" fmla="*/ 7266 w 3894833"/>
              <a:gd name="connsiteY13" fmla="*/ 2123266 h 5656330"/>
              <a:gd name="connsiteX14" fmla="*/ 171328 w 3894833"/>
              <a:gd name="connsiteY14" fmla="*/ 2144761 h 5656330"/>
              <a:gd name="connsiteX15" fmla="*/ 189095 w 3894833"/>
              <a:gd name="connsiteY15" fmla="*/ 2144761 h 5656330"/>
              <a:gd name="connsiteX16" fmla="*/ 691654 w 3894833"/>
              <a:gd name="connsiteY16" fmla="*/ 1639663 h 565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4833" h="5656330">
                <a:moveTo>
                  <a:pt x="691654" y="0"/>
                </a:moveTo>
                <a:lnTo>
                  <a:pt x="925166" y="0"/>
                </a:lnTo>
                <a:lnTo>
                  <a:pt x="925166" y="1025424"/>
                </a:lnTo>
                <a:cubicBezTo>
                  <a:pt x="925166" y="1025424"/>
                  <a:pt x="925166" y="1289394"/>
                  <a:pt x="1184060" y="1289394"/>
                </a:cubicBezTo>
                <a:lnTo>
                  <a:pt x="1194212" y="1289394"/>
                </a:lnTo>
                <a:cubicBezTo>
                  <a:pt x="1194212" y="1289394"/>
                  <a:pt x="1453107" y="1289394"/>
                  <a:pt x="1453107" y="1025424"/>
                </a:cubicBezTo>
                <a:lnTo>
                  <a:pt x="1453107" y="0"/>
                </a:lnTo>
                <a:lnTo>
                  <a:pt x="3894833" y="0"/>
                </a:lnTo>
                <a:lnTo>
                  <a:pt x="3894833" y="3731122"/>
                </a:lnTo>
                <a:cubicBezTo>
                  <a:pt x="3894833" y="3731122"/>
                  <a:pt x="3894833" y="5562417"/>
                  <a:pt x="2110494" y="5656330"/>
                </a:cubicBezTo>
                <a:lnTo>
                  <a:pt x="1842717" y="5656330"/>
                </a:lnTo>
                <a:cubicBezTo>
                  <a:pt x="1467066" y="5628410"/>
                  <a:pt x="0" y="5413934"/>
                  <a:pt x="0" y="3731122"/>
                </a:cubicBezTo>
                <a:lnTo>
                  <a:pt x="0" y="2120572"/>
                </a:lnTo>
                <a:lnTo>
                  <a:pt x="7266" y="2123266"/>
                </a:lnTo>
                <a:cubicBezTo>
                  <a:pt x="54929" y="2136948"/>
                  <a:pt x="109301" y="2144761"/>
                  <a:pt x="171328" y="2144761"/>
                </a:cubicBezTo>
                <a:lnTo>
                  <a:pt x="189095" y="2144761"/>
                </a:lnTo>
                <a:cubicBezTo>
                  <a:pt x="194172" y="2144761"/>
                  <a:pt x="691654" y="2138415"/>
                  <a:pt x="691654" y="1639663"/>
                </a:cubicBezTo>
                <a:close/>
              </a:path>
            </a:pathLst>
          </a:custGeom>
        </p:spPr>
        <p:txBody>
          <a:bodyPr wrap="square" anchor="ctr" anchorCtr="0">
            <a:noAutofit/>
          </a:bodyPr>
          <a:lstStyle>
            <a:lvl1pPr marL="0" indent="0" algn="ctr">
              <a:buNone/>
              <a:defRPr sz="1400"/>
            </a:lvl1pPr>
          </a:lstStyle>
          <a:p>
            <a:r>
              <a:rPr lang="en-US" smtClean="0"/>
              <a:t>Click icon to add picture</a:t>
            </a:r>
            <a:endParaRPr lang="ru-RU"/>
          </a:p>
        </p:txBody>
      </p:sp>
      <p:sp>
        <p:nvSpPr>
          <p:cNvPr id="24" name="Oval 23">
            <a:extLst>
              <a:ext uri="{FF2B5EF4-FFF2-40B4-BE49-F238E27FC236}">
                <a16:creationId xmlns="" xmlns:a16="http://schemas.microsoft.com/office/drawing/2014/main" id="{CE8B26E3-C9CA-4CFF-8221-19518F497FF4}"/>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 xmlns:a16="http://schemas.microsoft.com/office/drawing/2014/main" id="{A9957602-C843-44E0-A93F-66AF5A6A0F0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 xmlns:a16="http://schemas.microsoft.com/office/drawing/2014/main" id="{7242568A-7F20-40F2-9490-E3BC7466DA0D}"/>
              </a:ext>
            </a:extLst>
          </p:cNvPr>
          <p:cNvSpPr>
            <a:spLocks noGrp="1"/>
          </p:cNvSpPr>
          <p:nvPr>
            <p:ph type="title" hasCustomPrompt="1"/>
          </p:nvPr>
        </p:nvSpPr>
        <p:spPr>
          <a:xfrm>
            <a:off x="6910023" y="90805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0" name="Freeform: Shape 9">
            <a:extLst>
              <a:ext uri="{FF2B5EF4-FFF2-40B4-BE49-F238E27FC236}">
                <a16:creationId xmlns="" xmlns:a16="http://schemas.microsoft.com/office/drawing/2014/main" id="{7492975F-6F5D-4157-A751-54BACCCF1800}"/>
              </a:ext>
            </a:extLst>
          </p:cNvPr>
          <p:cNvSpPr/>
          <p:nvPr/>
        </p:nvSpPr>
        <p:spPr>
          <a:xfrm>
            <a:off x="5492146" y="-12675"/>
            <a:ext cx="545708" cy="3819957"/>
          </a:xfrm>
          <a:custGeom>
            <a:avLst/>
            <a:gdLst>
              <a:gd name="connsiteX0" fmla="*/ 12675 w 545708"/>
              <a:gd name="connsiteY0" fmla="*/ 12675 h 3819957"/>
              <a:gd name="connsiteX1" fmla="*/ 12675 w 545708"/>
              <a:gd name="connsiteY1" fmla="*/ 3550894 h 3819957"/>
              <a:gd name="connsiteX2" fmla="*/ 271569 w 545708"/>
              <a:gd name="connsiteY2" fmla="*/ 3814865 h 3819957"/>
              <a:gd name="connsiteX3" fmla="*/ 281722 w 545708"/>
              <a:gd name="connsiteY3" fmla="*/ 3814865 h 3819957"/>
              <a:gd name="connsiteX4" fmla="*/ 540616 w 545708"/>
              <a:gd name="connsiteY4" fmla="*/ 3550894 h 3819957"/>
              <a:gd name="connsiteX5" fmla="*/ 540616 w 545708"/>
              <a:gd name="connsiteY5" fmla="*/ 12675 h 3819957"/>
              <a:gd name="connsiteX6" fmla="*/ 12675 w 545708"/>
              <a:gd name="connsiteY6" fmla="*/ 12675 h 38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708" h="3819957">
                <a:moveTo>
                  <a:pt x="12675" y="12675"/>
                </a:moveTo>
                <a:lnTo>
                  <a:pt x="12675" y="3550894"/>
                </a:lnTo>
                <a:cubicBezTo>
                  <a:pt x="12675" y="3550894"/>
                  <a:pt x="12675" y="3814865"/>
                  <a:pt x="271569" y="3814865"/>
                </a:cubicBezTo>
                <a:lnTo>
                  <a:pt x="281722" y="3814865"/>
                </a:lnTo>
                <a:cubicBezTo>
                  <a:pt x="281722" y="3814865"/>
                  <a:pt x="540616" y="3814865"/>
                  <a:pt x="540616" y="3550894"/>
                </a:cubicBezTo>
                <a:lnTo>
                  <a:pt x="540616" y="12675"/>
                </a:lnTo>
                <a:lnTo>
                  <a:pt x="12675" y="12675"/>
                </a:lnTo>
                <a:close/>
              </a:path>
            </a:pathLst>
          </a:custGeom>
          <a:solidFill>
            <a:schemeClr val="accent1"/>
          </a:solidFill>
          <a:ln w="12684" cap="flat">
            <a:noFill/>
            <a:prstDash val="solid"/>
            <a:miter/>
          </a:ln>
        </p:spPr>
        <p:txBody>
          <a:bodyPr rtlCol="0" anchor="ctr"/>
          <a:lstStyle/>
          <a:p>
            <a:endParaRPr lang="ru-RU" dirty="0"/>
          </a:p>
        </p:txBody>
      </p:sp>
      <p:sp>
        <p:nvSpPr>
          <p:cNvPr id="13" name="Freeform: Shape 12">
            <a:extLst>
              <a:ext uri="{FF2B5EF4-FFF2-40B4-BE49-F238E27FC236}">
                <a16:creationId xmlns="" xmlns:a16="http://schemas.microsoft.com/office/drawing/2014/main" id="{6C50EDEB-35C1-4DED-A608-A0EAA8DE5404}"/>
              </a:ext>
            </a:extLst>
          </p:cNvPr>
          <p:cNvSpPr/>
          <p:nvPr/>
        </p:nvSpPr>
        <p:spPr>
          <a:xfrm>
            <a:off x="5479455" y="-12675"/>
            <a:ext cx="571090" cy="3832648"/>
          </a:xfrm>
          <a:custGeom>
            <a:avLst/>
            <a:gdLst>
              <a:gd name="connsiteX0" fmla="*/ 540616 w 571089"/>
              <a:gd name="connsiteY0" fmla="*/ 12675 h 3832648"/>
              <a:gd name="connsiteX1" fmla="*/ 540616 w 571089"/>
              <a:gd name="connsiteY1" fmla="*/ 3550894 h 3832648"/>
              <a:gd name="connsiteX2" fmla="*/ 294413 w 571089"/>
              <a:gd name="connsiteY2" fmla="*/ 3802174 h 3832648"/>
              <a:gd name="connsiteX3" fmla="*/ 284260 w 571089"/>
              <a:gd name="connsiteY3" fmla="*/ 3802174 h 3832648"/>
              <a:gd name="connsiteX4" fmla="*/ 38056 w 571089"/>
              <a:gd name="connsiteY4" fmla="*/ 3550894 h 3832648"/>
              <a:gd name="connsiteX5" fmla="*/ 38056 w 571089"/>
              <a:gd name="connsiteY5" fmla="*/ 12675 h 3832648"/>
              <a:gd name="connsiteX6" fmla="*/ 12675 w 571089"/>
              <a:gd name="connsiteY6" fmla="*/ 12675 h 3832648"/>
              <a:gd name="connsiteX7" fmla="*/ 12675 w 571089"/>
              <a:gd name="connsiteY7" fmla="*/ 3550894 h 3832648"/>
              <a:gd name="connsiteX8" fmla="*/ 284260 w 571089"/>
              <a:gd name="connsiteY8" fmla="*/ 3827556 h 3832648"/>
              <a:gd name="connsiteX9" fmla="*/ 294413 w 571089"/>
              <a:gd name="connsiteY9" fmla="*/ 3827556 h 3832648"/>
              <a:gd name="connsiteX10" fmla="*/ 565998 w 571089"/>
              <a:gd name="connsiteY10" fmla="*/ 3550894 h 3832648"/>
              <a:gd name="connsiteX11" fmla="*/ 565998 w 571089"/>
              <a:gd name="connsiteY11" fmla="*/ 12675 h 3832648"/>
              <a:gd name="connsiteX12" fmla="*/ 540616 w 571089"/>
              <a:gd name="connsiteY12" fmla="*/ 12675 h 383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089" h="3832648">
                <a:moveTo>
                  <a:pt x="540616" y="12675"/>
                </a:moveTo>
                <a:lnTo>
                  <a:pt x="540616" y="3550894"/>
                </a:lnTo>
                <a:cubicBezTo>
                  <a:pt x="540616" y="3798367"/>
                  <a:pt x="304565" y="3802174"/>
                  <a:pt x="294413" y="3802174"/>
                </a:cubicBezTo>
                <a:lnTo>
                  <a:pt x="284260" y="3802174"/>
                </a:lnTo>
                <a:cubicBezTo>
                  <a:pt x="41864" y="3802174"/>
                  <a:pt x="38056" y="3561047"/>
                  <a:pt x="38056" y="3550894"/>
                </a:cubicBezTo>
                <a:lnTo>
                  <a:pt x="38056" y="12675"/>
                </a:lnTo>
                <a:lnTo>
                  <a:pt x="12675" y="12675"/>
                </a:lnTo>
                <a:lnTo>
                  <a:pt x="12675" y="3550894"/>
                </a:lnTo>
                <a:cubicBezTo>
                  <a:pt x="12675" y="3553433"/>
                  <a:pt x="15213" y="3827556"/>
                  <a:pt x="284260" y="3827556"/>
                </a:cubicBezTo>
                <a:lnTo>
                  <a:pt x="294413" y="3827556"/>
                </a:lnTo>
                <a:cubicBezTo>
                  <a:pt x="296951" y="3827556"/>
                  <a:pt x="565998" y="3825017"/>
                  <a:pt x="565998" y="3550894"/>
                </a:cubicBezTo>
                <a:lnTo>
                  <a:pt x="565998" y="12675"/>
                </a:lnTo>
                <a:lnTo>
                  <a:pt x="540616" y="12675"/>
                </a:lnTo>
                <a:close/>
              </a:path>
            </a:pathLst>
          </a:custGeom>
          <a:solidFill>
            <a:schemeClr val="bg1"/>
          </a:solidFill>
          <a:ln w="12684" cap="flat">
            <a:noFill/>
            <a:prstDash val="solid"/>
            <a:miter/>
          </a:ln>
        </p:spPr>
        <p:txBody>
          <a:bodyPr rtlCol="0" anchor="ctr"/>
          <a:lstStyle/>
          <a:p>
            <a:endParaRPr lang="ru-RU" dirty="0"/>
          </a:p>
        </p:txBody>
      </p:sp>
      <p:sp>
        <p:nvSpPr>
          <p:cNvPr id="16" name="Text Placeholder 14">
            <a:extLst>
              <a:ext uri="{FF2B5EF4-FFF2-40B4-BE49-F238E27FC236}">
                <a16:creationId xmlns="" xmlns:a16="http://schemas.microsoft.com/office/drawing/2014/main" id="{F469DEB5-CC79-4D71-8360-0B10B34244B7}"/>
              </a:ext>
            </a:extLst>
          </p:cNvPr>
          <p:cNvSpPr>
            <a:spLocks noGrp="1"/>
          </p:cNvSpPr>
          <p:nvPr userDrawn="1">
            <p:ph type="body" sz="quarter" idx="13"/>
          </p:nvPr>
        </p:nvSpPr>
        <p:spPr>
          <a:xfrm>
            <a:off x="6910023" y="2050475"/>
            <a:ext cx="4548187" cy="639683"/>
          </a:xfrm>
        </p:spPr>
        <p:txBody>
          <a:bodyPr>
            <a:normAutofit/>
          </a:bodyPr>
          <a:lstStyle>
            <a:lvl1pPr marL="0" indent="0">
              <a:buNone/>
              <a:defRPr sz="1800" b="1" i="0"/>
            </a:lvl1pPr>
          </a:lstStyle>
          <a:p>
            <a:pPr lvl="0"/>
            <a:r>
              <a:rPr lang="en-US" smtClean="0"/>
              <a:t>Click to edit Master text styles</a:t>
            </a:r>
          </a:p>
        </p:txBody>
      </p:sp>
      <p:sp>
        <p:nvSpPr>
          <p:cNvPr id="17" name="Text Placeholder 14">
            <a:extLst>
              <a:ext uri="{FF2B5EF4-FFF2-40B4-BE49-F238E27FC236}">
                <a16:creationId xmlns="" xmlns:a16="http://schemas.microsoft.com/office/drawing/2014/main" id="{9EE0722D-F13C-4FFB-9E31-CC024B92E6CD}"/>
              </a:ext>
            </a:extLst>
          </p:cNvPr>
          <p:cNvSpPr>
            <a:spLocks noGrp="1"/>
          </p:cNvSpPr>
          <p:nvPr userDrawn="1">
            <p:ph type="body" sz="quarter" idx="14"/>
          </p:nvPr>
        </p:nvSpPr>
        <p:spPr>
          <a:xfrm>
            <a:off x="6910023" y="2839714"/>
            <a:ext cx="4548187" cy="2916952"/>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smtClean="0"/>
              <a:t>Click to edit Master text styles</a:t>
            </a:r>
          </a:p>
        </p:txBody>
      </p:sp>
      <p:sp>
        <p:nvSpPr>
          <p:cNvPr id="3" name="Graphic 22">
            <a:extLst>
              <a:ext uri="{FF2B5EF4-FFF2-40B4-BE49-F238E27FC236}">
                <a16:creationId xmlns="" xmlns:a16="http://schemas.microsoft.com/office/drawing/2014/main" id="{827885C7-FA6F-4513-83BC-BEAD42F63D5B}"/>
              </a:ext>
            </a:extLst>
          </p:cNvPr>
          <p:cNvSpPr/>
          <p:nvPr userDrawn="1"/>
        </p:nvSpPr>
        <p:spPr>
          <a:xfrm>
            <a:off x="6981947" y="172667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22" name="Freeform: Shape 21">
            <a:extLst>
              <a:ext uri="{FF2B5EF4-FFF2-40B4-BE49-F238E27FC236}">
                <a16:creationId xmlns="" xmlns:a16="http://schemas.microsoft.com/office/drawing/2014/main" id="{30961087-B677-45AC-8D02-FEE615D17609}"/>
              </a:ext>
            </a:extLst>
          </p:cNvPr>
          <p:cNvSpPr/>
          <p:nvPr userDrawn="1"/>
        </p:nvSpPr>
        <p:spPr>
          <a:xfrm>
            <a:off x="1069371" y="-12675"/>
            <a:ext cx="1002580" cy="2144760"/>
          </a:xfrm>
          <a:custGeom>
            <a:avLst/>
            <a:gdLst>
              <a:gd name="connsiteX0" fmla="*/ 12675 w 1002580"/>
              <a:gd name="connsiteY0" fmla="*/ 12675 h 2144760"/>
              <a:gd name="connsiteX1" fmla="*/ 12675 w 1002580"/>
              <a:gd name="connsiteY1" fmla="*/ 1652337 h 2144760"/>
              <a:gd name="connsiteX2" fmla="*/ 498736 w 1002580"/>
              <a:gd name="connsiteY2" fmla="*/ 2139668 h 2144760"/>
              <a:gd name="connsiteX3" fmla="*/ 516503 w 1002580"/>
              <a:gd name="connsiteY3" fmla="*/ 2139668 h 2144760"/>
              <a:gd name="connsiteX4" fmla="*/ 1002564 w 1002580"/>
              <a:gd name="connsiteY4" fmla="*/ 1652337 h 2144760"/>
              <a:gd name="connsiteX5" fmla="*/ 1002564 w 1002580"/>
              <a:gd name="connsiteY5" fmla="*/ 12675 h 2144760"/>
              <a:gd name="connsiteX6" fmla="*/ 12675 w 1002580"/>
              <a:gd name="connsiteY6" fmla="*/ 12675 h 21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80" h="2144760">
                <a:moveTo>
                  <a:pt x="12675" y="12675"/>
                </a:moveTo>
                <a:lnTo>
                  <a:pt x="12675" y="1652337"/>
                </a:lnTo>
                <a:cubicBezTo>
                  <a:pt x="12675" y="1652337"/>
                  <a:pt x="12675" y="2139668"/>
                  <a:pt x="498736" y="2139668"/>
                </a:cubicBezTo>
                <a:lnTo>
                  <a:pt x="516503" y="2139668"/>
                </a:lnTo>
                <a:cubicBezTo>
                  <a:pt x="516503" y="2139668"/>
                  <a:pt x="1002564" y="2139668"/>
                  <a:pt x="1002564" y="1652337"/>
                </a:cubicBezTo>
                <a:lnTo>
                  <a:pt x="1002564" y="12675"/>
                </a:lnTo>
                <a:lnTo>
                  <a:pt x="12675" y="12675"/>
                </a:lnTo>
                <a:close/>
              </a:path>
            </a:pathLst>
          </a:custGeom>
          <a:solidFill>
            <a:schemeClr val="accent3"/>
          </a:solidFill>
          <a:ln w="12684" cap="flat">
            <a:noFill/>
            <a:prstDash val="solid"/>
            <a:miter/>
          </a:ln>
        </p:spPr>
        <p:txBody>
          <a:bodyPr rtlCol="0" anchor="ctr"/>
          <a:lstStyle/>
          <a:p>
            <a:endParaRPr lang="ru-RU" dirty="0"/>
          </a:p>
        </p:txBody>
      </p:sp>
    </p:spTree>
    <p:extLst>
      <p:ext uri="{BB962C8B-B14F-4D97-AF65-F5344CB8AC3E}">
        <p14:creationId xmlns:p14="http://schemas.microsoft.com/office/powerpoint/2010/main" val="1130913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r>
              <a:rPr lang="en-US" smtClean="0"/>
              <a:t>Prepared By : Md. Afzal Hossain</a:t>
            </a:r>
            <a:endParaRPr/>
          </a:p>
        </p:txBody>
      </p:sp>
      <p:sp>
        <p:nvSpPr>
          <p:cNvPr id="4" name="Date Placeholder 3"/>
          <p:cNvSpPr>
            <a:spLocks noGrp="1"/>
          </p:cNvSpPr>
          <p:nvPr>
            <p:ph type="dt" sz="half" idx="10"/>
          </p:nvPr>
        </p:nvSpPr>
        <p:spPr/>
        <p:txBody>
          <a:bodyPr/>
          <a:lstStyle/>
          <a:p>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r>
              <a:rPr lang="en-US" smtClean="0"/>
              <a:t>Prepared By : Md. Afzal Hossain</a:t>
            </a:r>
            <a:endParaRPr/>
          </a:p>
        </p:txBody>
      </p:sp>
      <p:sp>
        <p:nvSpPr>
          <p:cNvPr id="5" name="Date Placeholder 4"/>
          <p:cNvSpPr>
            <a:spLocks noGrp="1"/>
          </p:cNvSpPr>
          <p:nvPr>
            <p:ph type="dt" sz="half" idx="10"/>
          </p:nvPr>
        </p:nvSpPr>
        <p:spPr/>
        <p:txBody>
          <a:bodyPr/>
          <a:lstStyle/>
          <a:p>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r>
              <a:rPr lang="en-US" smtClean="0"/>
              <a:t>Prepared By : Md. Afzal Hossain</a:t>
            </a:r>
            <a:endParaRPr/>
          </a:p>
        </p:txBody>
      </p:sp>
      <p:sp>
        <p:nvSpPr>
          <p:cNvPr id="7" name="Date Placeholder 6"/>
          <p:cNvSpPr>
            <a:spLocks noGrp="1"/>
          </p:cNvSpPr>
          <p:nvPr>
            <p:ph type="dt" sz="half" idx="10"/>
          </p:nvPr>
        </p:nvSpPr>
        <p:spPr/>
        <p:txBody>
          <a:bodyPr/>
          <a:lstStyle/>
          <a:p>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r>
              <a:rPr lang="en-US" smtClean="0"/>
              <a:t>Prepared By : Md. Afzal Hossain</a:t>
            </a:r>
            <a:endParaRPr/>
          </a:p>
        </p:txBody>
      </p:sp>
      <p:sp>
        <p:nvSpPr>
          <p:cNvPr id="3" name="Date Placeholder 2"/>
          <p:cNvSpPr>
            <a:spLocks noGrp="1"/>
          </p:cNvSpPr>
          <p:nvPr>
            <p:ph type="dt" sz="half" idx="10"/>
          </p:nvPr>
        </p:nvSpPr>
        <p:spPr/>
        <p:txBody>
          <a:bodyPr/>
          <a:lstStyle/>
          <a:p>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r>
              <a:rPr lang="en-US" smtClean="0"/>
              <a:t>Prepared By : Md. Afzal Hossain</a:t>
            </a:r>
            <a:endParaRPr/>
          </a:p>
        </p:txBody>
      </p:sp>
      <p:sp>
        <p:nvSpPr>
          <p:cNvPr id="2" name="Date Placeholder 1"/>
          <p:cNvSpPr>
            <a:spLocks noGrp="1"/>
          </p:cNvSpPr>
          <p:nvPr>
            <p:ph type="dt" sz="half" idx="10"/>
          </p:nvPr>
        </p:nvSpPr>
        <p:spPr/>
        <p:txBody>
          <a:bodyPr/>
          <a:lstStyle/>
          <a:p>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smtClean="0"/>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r>
              <a:rPr lang="en-US" smtClean="0"/>
              <a:t>Prepared By : Md. Afzal Hossain</a:t>
            </a:r>
            <a:endParaRPr/>
          </a:p>
        </p:txBody>
      </p:sp>
      <p:sp>
        <p:nvSpPr>
          <p:cNvPr id="6" name="Date Placeholder 5"/>
          <p:cNvSpPr>
            <a:spLocks noGrp="1"/>
          </p:cNvSpPr>
          <p:nvPr>
            <p:ph type="dt" sz="half" idx="10"/>
          </p:nvPr>
        </p:nvSpPr>
        <p:spPr/>
        <p:txBody>
          <a:bodyPr/>
          <a:lstStyle/>
          <a:p>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r>
              <a:rPr lang="en-US" smtClean="0"/>
              <a:t>Prepared By : Md. Afzal Hossain</a:t>
            </a:r>
            <a:endParaRPr/>
          </a:p>
        </p:txBody>
      </p:sp>
      <p:sp>
        <p:nvSpPr>
          <p:cNvPr id="6" name="Date Placeholder 5"/>
          <p:cNvSpPr>
            <a:spLocks noGrp="1"/>
          </p:cNvSpPr>
          <p:nvPr>
            <p:ph type="dt" sz="half" idx="10"/>
          </p:nvPr>
        </p:nvSpPr>
        <p:spPr/>
        <p:txBody>
          <a:bodyPr/>
          <a:lstStyle/>
          <a:p>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r>
              <a:rPr lang="en-US" smtClean="0"/>
              <a:t>Prepared By : Md. Afzal Hossain</a:t>
            </a:r>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 id="2147483663" r:id="rId15"/>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hf sldNum="0" hdr="0" dt="0"/>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20686" y="1331685"/>
            <a:ext cx="10406743" cy="1828800"/>
          </a:xfrm>
        </p:spPr>
        <p:txBody>
          <a:bodyPr>
            <a:normAutofit/>
          </a:bodyPr>
          <a:lstStyle/>
          <a:p>
            <a:pPr fontAlgn="base"/>
            <a:r>
              <a:rPr lang="en-US" sz="4800" b="1" dirty="0" err="1" smtClean="0">
                <a:solidFill>
                  <a:srgbClr val="00B050"/>
                </a:solidFill>
              </a:rPr>
              <a:t>আজকের</a:t>
            </a:r>
            <a:r>
              <a:rPr lang="en-US" sz="4800" b="1" dirty="0" smtClean="0">
                <a:solidFill>
                  <a:srgbClr val="00B050"/>
                </a:solidFill>
              </a:rPr>
              <a:t> </a:t>
            </a:r>
            <a:r>
              <a:rPr lang="en-US" sz="4800" b="1" dirty="0" err="1" smtClean="0">
                <a:solidFill>
                  <a:srgbClr val="00B050"/>
                </a:solidFill>
              </a:rPr>
              <a:t>ক্লাসে</a:t>
            </a:r>
            <a:r>
              <a:rPr lang="en-US" sz="4800" b="1" dirty="0" smtClean="0">
                <a:solidFill>
                  <a:srgbClr val="00B050"/>
                </a:solidFill>
              </a:rPr>
              <a:t> </a:t>
            </a:r>
            <a:r>
              <a:rPr lang="en-US" sz="4800" b="1" dirty="0" err="1" smtClean="0">
                <a:solidFill>
                  <a:srgbClr val="00B050"/>
                </a:solidFill>
              </a:rPr>
              <a:t>সবাইকে</a:t>
            </a:r>
            <a:r>
              <a:rPr lang="en-US" sz="4800" b="1" dirty="0" smtClean="0">
                <a:solidFill>
                  <a:srgbClr val="00B050"/>
                </a:solidFill>
              </a:rPr>
              <a:t> </a:t>
            </a:r>
            <a:r>
              <a:rPr lang="en-US" sz="4800" b="1" dirty="0" err="1" smtClean="0">
                <a:solidFill>
                  <a:srgbClr val="00B050"/>
                </a:solidFill>
              </a:rPr>
              <a:t>স্বাগতম</a:t>
            </a:r>
            <a:endParaRPr lang="as-IN" sz="4800" b="1" dirty="0">
              <a:solidFill>
                <a:srgbClr val="00B050"/>
              </a:solidFill>
            </a:endParaRPr>
          </a:p>
        </p:txBody>
      </p:sp>
      <p:sp>
        <p:nvSpPr>
          <p:cNvPr id="3" name="Subtitle 2"/>
          <p:cNvSpPr>
            <a:spLocks noGrp="1"/>
          </p:cNvSpPr>
          <p:nvPr>
            <p:ph type="subTitle" idx="1"/>
          </p:nvPr>
        </p:nvSpPr>
        <p:spPr>
          <a:xfrm>
            <a:off x="3422597" y="3334657"/>
            <a:ext cx="7613930" cy="914400"/>
          </a:xfrm>
        </p:spPr>
        <p:txBody>
          <a:bodyPr>
            <a:normAutofit/>
          </a:bodyPr>
          <a:lstStyle/>
          <a:p>
            <a:r>
              <a:rPr lang="en-US" sz="2800" dirty="0" smtClean="0"/>
              <a:t>Getting Ready </a:t>
            </a:r>
            <a:r>
              <a:rPr lang="en-US" sz="2800" dirty="0"/>
              <a:t>for </a:t>
            </a:r>
            <a:r>
              <a:rPr lang="en-US" sz="2800" dirty="0" smtClean="0"/>
              <a:t>Class .......</a:t>
            </a:r>
            <a:endParaRPr lang="en-US" sz="2800" dirty="0"/>
          </a:p>
        </p:txBody>
      </p:sp>
      <p:sp>
        <p:nvSpPr>
          <p:cNvPr id="5" name="Rounded Rectangle 4">
            <a:hlinkClick r:id="" action="ppaction://hlinkshowjump?jump=nextslide"/>
          </p:cNvPr>
          <p:cNvSpPr/>
          <p:nvPr/>
        </p:nvSpPr>
        <p:spPr>
          <a:xfrm>
            <a:off x="9103660" y="4046711"/>
            <a:ext cx="2702858" cy="75303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smtClean="0">
                <a:ln>
                  <a:solidFill>
                    <a:srgbClr val="FFFF00"/>
                  </a:solidFill>
                </a:ln>
              </a:rPr>
              <a:t>Next Slide</a:t>
            </a:r>
            <a:endParaRPr lang="en-US" sz="2400" dirty="0">
              <a:ln>
                <a:solidFill>
                  <a:srgbClr val="FFFF00"/>
                </a:solidFill>
              </a:ln>
            </a:endParaRP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0" y="1929117"/>
            <a:ext cx="7803776" cy="2677656"/>
          </a:xfrm>
          <a:prstGeom prst="rect">
            <a:avLst/>
          </a:prstGeom>
        </p:spPr>
        <p:txBody>
          <a:bodyPr wrap="square">
            <a:spAutoFit/>
          </a:bodyPr>
          <a:lstStyle/>
          <a:p>
            <a:pPr algn="just"/>
            <a:r>
              <a:rPr lang="as-IN" sz="2400" dirty="0">
                <a:solidFill>
                  <a:srgbClr val="262626"/>
                </a:solidFill>
                <a:latin typeface="Roboto"/>
              </a:rPr>
              <a:t>যে ব্যান্ডে ডেটা স্থানান্তরের গতি সাধারনত সর্বনিম্ন 45</a:t>
            </a:r>
            <a:r>
              <a:rPr lang="en-US" sz="2400" dirty="0">
                <a:solidFill>
                  <a:srgbClr val="262626"/>
                </a:solidFill>
                <a:latin typeface="Roboto"/>
              </a:rPr>
              <a:t>bps </a:t>
            </a:r>
            <a:r>
              <a:rPr lang="as-IN" sz="2400" dirty="0">
                <a:solidFill>
                  <a:srgbClr val="262626"/>
                </a:solidFill>
                <a:latin typeface="Roboto"/>
              </a:rPr>
              <a:t>থেকে সর্বোচ্চ 300</a:t>
            </a:r>
            <a:r>
              <a:rPr lang="en-US" sz="2400" dirty="0">
                <a:solidFill>
                  <a:srgbClr val="262626"/>
                </a:solidFill>
                <a:latin typeface="Roboto"/>
              </a:rPr>
              <a:t>bps </a:t>
            </a:r>
            <a:r>
              <a:rPr lang="as-IN" sz="2400" dirty="0">
                <a:solidFill>
                  <a:srgbClr val="262626"/>
                </a:solidFill>
                <a:latin typeface="Roboto"/>
              </a:rPr>
              <a:t>পর্যন্ত হয়ে থাকে, তাকে ন্যারো ব্যান্ড (</a:t>
            </a:r>
            <a:r>
              <a:rPr lang="en-US" sz="2400" dirty="0">
                <a:solidFill>
                  <a:srgbClr val="262626"/>
                </a:solidFill>
                <a:latin typeface="Roboto"/>
              </a:rPr>
              <a:t>Narrow Band) </a:t>
            </a:r>
            <a:r>
              <a:rPr lang="as-IN" sz="2400" dirty="0">
                <a:solidFill>
                  <a:srgbClr val="262626"/>
                </a:solidFill>
                <a:latin typeface="Roboto"/>
              </a:rPr>
              <a:t>বলে। ন্যারো ব্যান্ড এর ফ্রিকুয়েন্সি 300 </a:t>
            </a:r>
            <a:r>
              <a:rPr lang="en-US" sz="2400" dirty="0">
                <a:solidFill>
                  <a:srgbClr val="262626"/>
                </a:solidFill>
                <a:latin typeface="Roboto"/>
              </a:rPr>
              <a:t>Hz </a:t>
            </a:r>
            <a:r>
              <a:rPr lang="as-IN" sz="2400" dirty="0">
                <a:solidFill>
                  <a:srgbClr val="262626"/>
                </a:solidFill>
                <a:latin typeface="Roboto"/>
              </a:rPr>
              <a:t>থেকে 3400</a:t>
            </a:r>
            <a:r>
              <a:rPr lang="en-US" sz="2400" dirty="0">
                <a:solidFill>
                  <a:srgbClr val="262626"/>
                </a:solidFill>
                <a:latin typeface="Roboto"/>
              </a:rPr>
              <a:t>Hz(</a:t>
            </a:r>
            <a:r>
              <a:rPr lang="as-IN" sz="2400" dirty="0">
                <a:solidFill>
                  <a:srgbClr val="262626"/>
                </a:solidFill>
                <a:latin typeface="Roboto"/>
              </a:rPr>
              <a:t>হার্টজ)। সাধারনত ধীরগতির ডেটা স্থানান্তরের ক্ষেত্রে ন্যারো ব্যান্ড ব্যবহৃত হয়। যেমন-টেলিগ্রাফ,ওয়াকি-টকি ইত্যাদি। ন্যারো ব্যান্ড ব্যবহৃত হয় এমন একটি ডিভাইস হলো পেজার(</a:t>
            </a:r>
            <a:r>
              <a:rPr lang="en-US" sz="2400" dirty="0">
                <a:solidFill>
                  <a:srgbClr val="262626"/>
                </a:solidFill>
                <a:latin typeface="Roboto"/>
              </a:rPr>
              <a:t>Pager).</a:t>
            </a:r>
            <a:endParaRPr lang="en-US" sz="2400" dirty="0"/>
          </a:p>
        </p:txBody>
      </p:sp>
      <p:sp>
        <p:nvSpPr>
          <p:cNvPr id="4" name="Rectangle 3"/>
          <p:cNvSpPr/>
          <p:nvPr/>
        </p:nvSpPr>
        <p:spPr>
          <a:xfrm>
            <a:off x="3048000" y="1133146"/>
            <a:ext cx="5418471" cy="584775"/>
          </a:xfrm>
          <a:prstGeom prst="rect">
            <a:avLst/>
          </a:prstGeom>
        </p:spPr>
        <p:txBody>
          <a:bodyPr wrap="none">
            <a:spAutoFit/>
          </a:bodyPr>
          <a:lstStyle/>
          <a:p>
            <a:pPr algn="ctr"/>
            <a:r>
              <a:rPr lang="as-IN" sz="3200" b="1" dirty="0">
                <a:solidFill>
                  <a:srgbClr val="008000"/>
                </a:solidFill>
                <a:latin typeface="Roboto"/>
              </a:rPr>
              <a:t>ন্যারো ব্যান্ড (</a:t>
            </a:r>
            <a:r>
              <a:rPr lang="en-US" sz="3200" b="1" dirty="0">
                <a:solidFill>
                  <a:srgbClr val="008000"/>
                </a:solidFill>
                <a:latin typeface="Roboto"/>
              </a:rPr>
              <a:t>Narrow Band)</a:t>
            </a:r>
            <a:endParaRPr lang="en-US" sz="32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8935" y="4401110"/>
            <a:ext cx="2857500" cy="1847850"/>
          </a:xfrm>
          <a:prstGeom prst="rect">
            <a:avLst/>
          </a:prstGeom>
        </p:spPr>
      </p:pic>
      <p:sp>
        <p:nvSpPr>
          <p:cNvPr id="2" name="Footer Placeholder 1"/>
          <p:cNvSpPr>
            <a:spLocks noGrp="1"/>
          </p:cNvSpPr>
          <p:nvPr>
            <p:ph type="ftr" sz="quarter" idx="11"/>
          </p:nvPr>
        </p:nvSpPr>
        <p:spPr/>
        <p:txBody>
          <a:bodyPr/>
          <a:lstStyle/>
          <a:p>
            <a:r>
              <a:rPr lang="en-US" smtClean="0"/>
              <a:t>Prepared By : Md. Afzal Hossain</a:t>
            </a:r>
            <a:endParaRPr lang="en-US"/>
          </a:p>
        </p:txBody>
      </p:sp>
    </p:spTree>
    <p:extLst>
      <p:ext uri="{BB962C8B-B14F-4D97-AF65-F5344CB8AC3E}">
        <p14:creationId xmlns:p14="http://schemas.microsoft.com/office/powerpoint/2010/main" val="190238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Scale>
                                      <p:cBhvr>
                                        <p:cTn id="14"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gtEl>
                                        <p:attrNameLst>
                                          <p:attrName>ppt_x</p:attrName>
                                          <p:attrName>ppt_y</p:attrName>
                                        </p:attrNameLst>
                                      </p:cBhvr>
                                    </p:animMotion>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2051" y="1300825"/>
            <a:ext cx="4591898" cy="523220"/>
          </a:xfrm>
          <a:prstGeom prst="rect">
            <a:avLst/>
          </a:prstGeom>
        </p:spPr>
        <p:txBody>
          <a:bodyPr wrap="none">
            <a:spAutoFit/>
          </a:bodyPr>
          <a:lstStyle/>
          <a:p>
            <a:r>
              <a:rPr lang="as-IN" sz="2800" b="1" dirty="0">
                <a:solidFill>
                  <a:srgbClr val="008000"/>
                </a:solidFill>
                <a:latin typeface="Roboto"/>
              </a:rPr>
              <a:t>ভয়েস ব্যান্ড (</a:t>
            </a:r>
            <a:r>
              <a:rPr lang="en-US" sz="2800" b="1" dirty="0">
                <a:solidFill>
                  <a:srgbClr val="008000"/>
                </a:solidFill>
                <a:latin typeface="Roboto"/>
              </a:rPr>
              <a:t>Voice Band):</a:t>
            </a:r>
            <a:endParaRPr lang="en-US" sz="2800" dirty="0"/>
          </a:p>
        </p:txBody>
      </p:sp>
      <p:sp>
        <p:nvSpPr>
          <p:cNvPr id="6" name="Rectangle 5"/>
          <p:cNvSpPr/>
          <p:nvPr/>
        </p:nvSpPr>
        <p:spPr>
          <a:xfrm>
            <a:off x="998308" y="2023374"/>
            <a:ext cx="8691282" cy="2677656"/>
          </a:xfrm>
          <a:prstGeom prst="rect">
            <a:avLst/>
          </a:prstGeom>
        </p:spPr>
        <p:txBody>
          <a:bodyPr wrap="square">
            <a:spAutoFit/>
          </a:bodyPr>
          <a:lstStyle/>
          <a:p>
            <a:pPr algn="just"/>
            <a:r>
              <a:rPr lang="as-IN" sz="2400" dirty="0">
                <a:solidFill>
                  <a:srgbClr val="262626"/>
                </a:solidFill>
                <a:latin typeface="Roboto"/>
              </a:rPr>
              <a:t>যে ব্যান্ডে ডেটা স্থানান্তরের গতি সাধারনত সর্বনিম্ন 1200</a:t>
            </a:r>
            <a:r>
              <a:rPr lang="en-US" sz="2400" dirty="0">
                <a:solidFill>
                  <a:srgbClr val="262626"/>
                </a:solidFill>
                <a:latin typeface="Roboto"/>
              </a:rPr>
              <a:t>bps </a:t>
            </a:r>
            <a:r>
              <a:rPr lang="as-IN" sz="2400" dirty="0">
                <a:solidFill>
                  <a:srgbClr val="262626"/>
                </a:solidFill>
                <a:latin typeface="Roboto"/>
              </a:rPr>
              <a:t>থেকে সর্বোচ্চ 9600</a:t>
            </a:r>
            <a:r>
              <a:rPr lang="en-US" sz="2400" dirty="0">
                <a:solidFill>
                  <a:srgbClr val="262626"/>
                </a:solidFill>
                <a:latin typeface="Roboto"/>
              </a:rPr>
              <a:t>bps </a:t>
            </a:r>
            <a:r>
              <a:rPr lang="as-IN" sz="2400" dirty="0">
                <a:solidFill>
                  <a:srgbClr val="262626"/>
                </a:solidFill>
                <a:latin typeface="Roboto"/>
              </a:rPr>
              <a:t>পর্যন্ত হয়ে থাকে, তাকে ভয়েস ব্যান্ড (</a:t>
            </a:r>
            <a:r>
              <a:rPr lang="en-US" sz="2400" dirty="0">
                <a:solidFill>
                  <a:srgbClr val="262626"/>
                </a:solidFill>
                <a:latin typeface="Roboto"/>
              </a:rPr>
              <a:t>Voice Band) </a:t>
            </a:r>
            <a:r>
              <a:rPr lang="as-IN" sz="2400" dirty="0">
                <a:solidFill>
                  <a:srgbClr val="262626"/>
                </a:solidFill>
                <a:latin typeface="Roboto"/>
              </a:rPr>
              <a:t>বলে। ভয়েস ব্যান্ড এর ফ্রিকুয়েন্সি </a:t>
            </a:r>
            <a:r>
              <a:rPr lang="en-US" sz="2400" dirty="0" smtClean="0">
                <a:solidFill>
                  <a:srgbClr val="262626"/>
                </a:solidFill>
                <a:latin typeface="Roboto"/>
              </a:rPr>
              <a:t>2</a:t>
            </a:r>
            <a:r>
              <a:rPr lang="as-IN" sz="2400" dirty="0" smtClean="0">
                <a:solidFill>
                  <a:srgbClr val="262626"/>
                </a:solidFill>
                <a:latin typeface="Roboto"/>
              </a:rPr>
              <a:t>00 </a:t>
            </a:r>
            <a:r>
              <a:rPr lang="en-US" sz="2400" dirty="0">
                <a:solidFill>
                  <a:srgbClr val="262626"/>
                </a:solidFill>
                <a:latin typeface="Roboto"/>
              </a:rPr>
              <a:t>Hz </a:t>
            </a:r>
            <a:r>
              <a:rPr lang="as-IN" sz="2400" dirty="0">
                <a:solidFill>
                  <a:srgbClr val="262626"/>
                </a:solidFill>
                <a:latin typeface="Roboto"/>
              </a:rPr>
              <a:t>থেকে 3600</a:t>
            </a:r>
            <a:r>
              <a:rPr lang="en-US" sz="2400" dirty="0">
                <a:solidFill>
                  <a:srgbClr val="262626"/>
                </a:solidFill>
                <a:latin typeface="Roboto"/>
              </a:rPr>
              <a:t>Hz(</a:t>
            </a:r>
            <a:r>
              <a:rPr lang="as-IN" sz="2400" dirty="0">
                <a:solidFill>
                  <a:srgbClr val="262626"/>
                </a:solidFill>
                <a:latin typeface="Roboto"/>
              </a:rPr>
              <a:t>হার্টজ)। ভয়েস ব্যান্ডে ন্যারো ব্যান্ডের চেয়ে দ্রুত গতিতে ডেটা স্থানান্তর হয়ে থাকে। এটি সাধারণত টেলিফোনে বেশি ব্যবহৃত হয়। এছাড়া কম্পিউটার থেকে প্রিন্টার বা কার্ড রিডারে ডেটা স্থানান্তরের ক্ষেত্রে এই ব্যান্ড ব্যবহৃত হয়।</a:t>
            </a:r>
            <a:endParaRPr lang="en-US" sz="2400" dirty="0"/>
          </a:p>
        </p:txBody>
      </p:sp>
      <p:sp>
        <p:nvSpPr>
          <p:cNvPr id="2" name="Footer Placeholder 1"/>
          <p:cNvSpPr>
            <a:spLocks noGrp="1"/>
          </p:cNvSpPr>
          <p:nvPr>
            <p:ph type="ftr" sz="quarter" idx="11"/>
          </p:nvPr>
        </p:nvSpPr>
        <p:spPr>
          <a:xfrm>
            <a:off x="76200" y="5979460"/>
            <a:ext cx="5943600" cy="228600"/>
          </a:xfrm>
        </p:spPr>
        <p:txBody>
          <a:bodyPr/>
          <a:lstStyle/>
          <a:p>
            <a:r>
              <a:rPr lang="en-US" dirty="0" smtClean="0"/>
              <a:t>Prepared By : Md. Afzal Hossain</a:t>
            </a:r>
            <a:endParaRPr lang="en-US" dirty="0"/>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0" b="97990" l="0" r="100000"/>
                    </a14:imgEffect>
                    <a14:imgEffect>
                      <a14:colorTemperature colorTemp="47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166461" y="4549174"/>
            <a:ext cx="3334870" cy="1779909"/>
          </a:xfrm>
          <a:prstGeom prst="rect">
            <a:avLst/>
          </a:prstGeom>
        </p:spPr>
      </p:pic>
    </p:spTree>
    <p:extLst>
      <p:ext uri="{BB962C8B-B14F-4D97-AF65-F5344CB8AC3E}">
        <p14:creationId xmlns:p14="http://schemas.microsoft.com/office/powerpoint/2010/main" val="227096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61584" y="1160040"/>
            <a:ext cx="4131259" cy="523220"/>
          </a:xfrm>
          <a:prstGeom prst="rect">
            <a:avLst/>
          </a:prstGeom>
        </p:spPr>
        <p:txBody>
          <a:bodyPr wrap="none">
            <a:spAutoFit/>
          </a:bodyPr>
          <a:lstStyle/>
          <a:p>
            <a:r>
              <a:rPr lang="as-IN" sz="2800" b="1" dirty="0">
                <a:solidFill>
                  <a:srgbClr val="008000"/>
                </a:solidFill>
                <a:latin typeface="Roboto"/>
              </a:rPr>
              <a:t>ব্রড ব্যান্ড (</a:t>
            </a:r>
            <a:r>
              <a:rPr lang="en-US" sz="2800" b="1" dirty="0">
                <a:solidFill>
                  <a:srgbClr val="008000"/>
                </a:solidFill>
                <a:latin typeface="Roboto"/>
              </a:rPr>
              <a:t>Broad Band)</a:t>
            </a:r>
            <a:endParaRPr lang="en-US" sz="2800" dirty="0"/>
          </a:p>
        </p:txBody>
      </p:sp>
      <p:sp>
        <p:nvSpPr>
          <p:cNvPr id="6" name="Rectangle 5"/>
          <p:cNvSpPr/>
          <p:nvPr/>
        </p:nvSpPr>
        <p:spPr>
          <a:xfrm>
            <a:off x="3161584" y="1919825"/>
            <a:ext cx="8443228" cy="2677656"/>
          </a:xfrm>
          <a:prstGeom prst="rect">
            <a:avLst/>
          </a:prstGeom>
        </p:spPr>
        <p:txBody>
          <a:bodyPr wrap="square">
            <a:spAutoFit/>
          </a:bodyPr>
          <a:lstStyle/>
          <a:p>
            <a:pPr algn="just"/>
            <a:r>
              <a:rPr lang="as-IN" sz="2400" dirty="0">
                <a:solidFill>
                  <a:srgbClr val="262626"/>
                </a:solidFill>
                <a:latin typeface="Roboto"/>
              </a:rPr>
              <a:t>উচ্চগতি সম্পন্ন যে ব্যান্ডে ডেটা স্থানান্তরের গতি সাধারনত সর্বনিম্ন 1</a:t>
            </a:r>
            <a:r>
              <a:rPr lang="en-US" sz="2400" dirty="0">
                <a:solidFill>
                  <a:srgbClr val="262626"/>
                </a:solidFill>
                <a:latin typeface="Roboto"/>
              </a:rPr>
              <a:t>Mbps </a:t>
            </a:r>
            <a:r>
              <a:rPr lang="as-IN" sz="2400" dirty="0">
                <a:solidFill>
                  <a:srgbClr val="262626"/>
                </a:solidFill>
                <a:latin typeface="Roboto"/>
              </a:rPr>
              <a:t>থেকে সর্বোচ্চ কয়েক </a:t>
            </a:r>
            <a:r>
              <a:rPr lang="en-US" sz="2400" dirty="0" err="1">
                <a:solidFill>
                  <a:srgbClr val="262626"/>
                </a:solidFill>
                <a:latin typeface="Roboto"/>
              </a:rPr>
              <a:t>Gbps</a:t>
            </a:r>
            <a:r>
              <a:rPr lang="en-US" sz="2400" dirty="0">
                <a:solidFill>
                  <a:srgbClr val="262626"/>
                </a:solidFill>
                <a:latin typeface="Roboto"/>
              </a:rPr>
              <a:t> </a:t>
            </a:r>
            <a:r>
              <a:rPr lang="as-IN" sz="2400" dirty="0">
                <a:solidFill>
                  <a:srgbClr val="262626"/>
                </a:solidFill>
                <a:latin typeface="Roboto"/>
              </a:rPr>
              <a:t>পর্যন্ত হয়ে থাকে,তাকে ব্রড ব্যান্ড বলে। </a:t>
            </a:r>
            <a:r>
              <a:rPr lang="as-IN" sz="2400" dirty="0" smtClean="0">
                <a:solidFill>
                  <a:srgbClr val="262626"/>
                </a:solidFill>
                <a:latin typeface="Roboto"/>
              </a:rPr>
              <a:t>এর</a:t>
            </a:r>
            <a:r>
              <a:rPr lang="en-US" sz="2400" dirty="0" smtClean="0">
                <a:solidFill>
                  <a:srgbClr val="262626"/>
                </a:solidFill>
                <a:latin typeface="Roboto"/>
              </a:rPr>
              <a:t> </a:t>
            </a:r>
            <a:r>
              <a:rPr lang="en-US" sz="2400" dirty="0" err="1" smtClean="0">
                <a:solidFill>
                  <a:srgbClr val="262626"/>
                </a:solidFill>
                <a:latin typeface="Roboto"/>
              </a:rPr>
              <a:t>ব্যান্ডউইথের</a:t>
            </a:r>
            <a:r>
              <a:rPr lang="as-IN" sz="2400" dirty="0" smtClean="0">
                <a:solidFill>
                  <a:srgbClr val="262626"/>
                </a:solidFill>
                <a:latin typeface="Roboto"/>
              </a:rPr>
              <a:t> </a:t>
            </a:r>
            <a:r>
              <a:rPr lang="as-IN" sz="2400" dirty="0">
                <a:solidFill>
                  <a:srgbClr val="262626"/>
                </a:solidFill>
                <a:latin typeface="Roboto"/>
              </a:rPr>
              <a:t>ফ্রিকুয়েন্সি 1 </a:t>
            </a:r>
            <a:r>
              <a:rPr lang="en-US" sz="2400" dirty="0" smtClean="0">
                <a:solidFill>
                  <a:srgbClr val="262626"/>
                </a:solidFill>
                <a:latin typeface="Roboto"/>
              </a:rPr>
              <a:t>MHz </a:t>
            </a:r>
            <a:r>
              <a:rPr lang="en-US" sz="2400" dirty="0" err="1" smtClean="0">
                <a:solidFill>
                  <a:srgbClr val="262626"/>
                </a:solidFill>
                <a:latin typeface="Roboto"/>
              </a:rPr>
              <a:t>থেকে</a:t>
            </a:r>
            <a:r>
              <a:rPr lang="en-US" sz="2400" dirty="0" smtClean="0">
                <a:solidFill>
                  <a:srgbClr val="262626"/>
                </a:solidFill>
                <a:latin typeface="Roboto"/>
              </a:rPr>
              <a:t> 300Ghz</a:t>
            </a:r>
            <a:r>
              <a:rPr lang="as-IN" sz="2400" dirty="0" smtClean="0">
                <a:solidFill>
                  <a:srgbClr val="262626"/>
                </a:solidFill>
                <a:latin typeface="Roboto"/>
              </a:rPr>
              <a:t> </a:t>
            </a:r>
            <a:r>
              <a:rPr lang="as-IN" sz="2400" dirty="0">
                <a:solidFill>
                  <a:srgbClr val="262626"/>
                </a:solidFill>
                <a:latin typeface="Roboto"/>
              </a:rPr>
              <a:t>এর চেয়ে বেশি। ব্রড ব্যান্ড সাধারনত অপটিক্যাল ফাইবার ক্যাবল, </a:t>
            </a:r>
            <a:r>
              <a:rPr lang="en-US" sz="2400" dirty="0">
                <a:solidFill>
                  <a:srgbClr val="262626"/>
                </a:solidFill>
                <a:latin typeface="Roboto"/>
              </a:rPr>
              <a:t>DSL </a:t>
            </a:r>
            <a:r>
              <a:rPr lang="as-IN" sz="2400" dirty="0">
                <a:solidFill>
                  <a:srgbClr val="262626"/>
                </a:solidFill>
                <a:latin typeface="Roboto"/>
              </a:rPr>
              <a:t>ক্যাবল, মডেম, কো-এক্সিয়াল ক্যাবল, মাইক্রোওয়েভ, স্যাটেলাইট, ওয়াইফাই, ওয়াইম্যাক্স ইত্যাদিতে ব্যবহৃত হয়।</a:t>
            </a:r>
            <a:endParaRPr lang="en-US" sz="2400" dirty="0"/>
          </a:p>
        </p:txBody>
      </p:sp>
      <p:sp>
        <p:nvSpPr>
          <p:cNvPr id="2" name="Footer Placeholder 1"/>
          <p:cNvSpPr>
            <a:spLocks noGrp="1"/>
          </p:cNvSpPr>
          <p:nvPr>
            <p:ph type="ftr" sz="quarter" idx="11"/>
          </p:nvPr>
        </p:nvSpPr>
        <p:spPr/>
        <p:txBody>
          <a:bodyPr/>
          <a:lstStyle/>
          <a:p>
            <a:r>
              <a:rPr lang="en-US" smtClean="0"/>
              <a:t>Prepared By : Md. Afzal Hossain</a:t>
            </a:r>
            <a:endParaRPr lang="en-US"/>
          </a:p>
        </p:txBody>
      </p:sp>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83061" y="1919825"/>
            <a:ext cx="2857500" cy="2504257"/>
          </a:xfrm>
          <a:prstGeom prst="rect">
            <a:avLst/>
          </a:prstGeom>
        </p:spPr>
      </p:pic>
    </p:spTree>
    <p:extLst>
      <p:ext uri="{BB962C8B-B14F-4D97-AF65-F5344CB8AC3E}">
        <p14:creationId xmlns:p14="http://schemas.microsoft.com/office/powerpoint/2010/main" val="196434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Home Work</a:t>
            </a:r>
            <a:endParaRPr lang="en-US" sz="4800" b="1" dirty="0"/>
          </a:p>
        </p:txBody>
      </p:sp>
      <p:sp>
        <p:nvSpPr>
          <p:cNvPr id="3" name="Content Placeholder 2"/>
          <p:cNvSpPr>
            <a:spLocks noGrp="1"/>
          </p:cNvSpPr>
          <p:nvPr>
            <p:ph sz="half" idx="1"/>
          </p:nvPr>
        </p:nvSpPr>
        <p:spPr>
          <a:xfrm>
            <a:off x="94129" y="1849344"/>
            <a:ext cx="5683624" cy="2373032"/>
          </a:xfrm>
        </p:spPr>
        <p:txBody>
          <a:bodyPr>
            <a:normAutofit/>
          </a:bodyPr>
          <a:lstStyle/>
          <a:p>
            <a:pPr marL="0" indent="0" algn="just">
              <a:buNone/>
            </a:pPr>
            <a:r>
              <a:rPr lang="as-IN" sz="3200" b="1" dirty="0">
                <a:solidFill>
                  <a:srgbClr val="008000"/>
                </a:solidFill>
                <a:latin typeface="Roboto"/>
              </a:rPr>
              <a:t>গানিতিক সমস্যা-১: </a:t>
            </a:r>
            <a:r>
              <a:rPr lang="as-IN" sz="3200" dirty="0">
                <a:solidFill>
                  <a:schemeClr val="tx1">
                    <a:lumMod val="50000"/>
                  </a:schemeClr>
                </a:solidFill>
                <a:latin typeface="Roboto"/>
              </a:rPr>
              <a:t>একটি চ্যানেলের মধ্যদিয়ে </a:t>
            </a:r>
            <a:r>
              <a:rPr lang="en-US" sz="3200" dirty="0" smtClean="0">
                <a:solidFill>
                  <a:schemeClr val="tx1">
                    <a:lumMod val="50000"/>
                  </a:schemeClr>
                </a:solidFill>
                <a:latin typeface="Roboto"/>
              </a:rPr>
              <a:t>5</a:t>
            </a:r>
            <a:r>
              <a:rPr lang="as-IN" sz="3200" dirty="0" smtClean="0">
                <a:solidFill>
                  <a:schemeClr val="tx1">
                    <a:lumMod val="50000"/>
                  </a:schemeClr>
                </a:solidFill>
                <a:latin typeface="Roboto"/>
              </a:rPr>
              <a:t> </a:t>
            </a:r>
            <a:r>
              <a:rPr lang="as-IN" sz="3200" dirty="0">
                <a:solidFill>
                  <a:schemeClr val="tx1">
                    <a:lumMod val="50000"/>
                  </a:schemeClr>
                </a:solidFill>
                <a:latin typeface="Roboto"/>
              </a:rPr>
              <a:t>সেকেন্ডে </a:t>
            </a:r>
            <a:r>
              <a:rPr lang="as-IN" sz="3200" dirty="0" smtClean="0">
                <a:solidFill>
                  <a:schemeClr val="tx1">
                    <a:lumMod val="50000"/>
                  </a:schemeClr>
                </a:solidFill>
                <a:latin typeface="Roboto"/>
              </a:rPr>
              <a:t>1</a:t>
            </a:r>
            <a:r>
              <a:rPr lang="en-US" sz="3200" dirty="0" smtClean="0">
                <a:solidFill>
                  <a:schemeClr val="tx1">
                    <a:lumMod val="50000"/>
                  </a:schemeClr>
                </a:solidFill>
                <a:latin typeface="Roboto"/>
              </a:rPr>
              <a:t>3500</a:t>
            </a:r>
            <a:r>
              <a:rPr lang="as-IN" sz="3200" dirty="0" smtClean="0">
                <a:solidFill>
                  <a:schemeClr val="tx1">
                    <a:lumMod val="50000"/>
                  </a:schemeClr>
                </a:solidFill>
                <a:latin typeface="Roboto"/>
              </a:rPr>
              <a:t> </a:t>
            </a:r>
            <a:r>
              <a:rPr lang="as-IN" sz="3200" dirty="0">
                <a:solidFill>
                  <a:schemeClr val="tx1">
                    <a:lumMod val="50000"/>
                  </a:schemeClr>
                </a:solidFill>
                <a:latin typeface="Roboto"/>
              </a:rPr>
              <a:t>বিট ডেটা স্থানান্তরিত হলে তার ব্যান্ডউইথ কত?</a:t>
            </a:r>
            <a:endParaRPr lang="en-US" sz="3200" dirty="0">
              <a:solidFill>
                <a:schemeClr val="tx1">
                  <a:lumMod val="50000"/>
                </a:schemeClr>
              </a:solidFill>
            </a:endParaRPr>
          </a:p>
          <a:p>
            <a:pPr algn="just"/>
            <a:endParaRPr lang="en-US" dirty="0"/>
          </a:p>
        </p:txBody>
      </p:sp>
      <p:sp>
        <p:nvSpPr>
          <p:cNvPr id="4" name="Content Placeholder 3"/>
          <p:cNvSpPr>
            <a:spLocks noGrp="1"/>
          </p:cNvSpPr>
          <p:nvPr>
            <p:ph sz="half" idx="2"/>
          </p:nvPr>
        </p:nvSpPr>
        <p:spPr>
          <a:xfrm>
            <a:off x="5970494" y="1825625"/>
            <a:ext cx="6221506" cy="2396751"/>
          </a:xfrm>
        </p:spPr>
        <p:txBody>
          <a:bodyPr>
            <a:normAutofit/>
          </a:bodyPr>
          <a:lstStyle/>
          <a:p>
            <a:pPr marL="0" indent="0" algn="just">
              <a:buNone/>
            </a:pPr>
            <a:r>
              <a:rPr lang="as-IN" sz="3200" b="1" dirty="0">
                <a:solidFill>
                  <a:srgbClr val="00B050"/>
                </a:solidFill>
              </a:rPr>
              <a:t>গানিতিক সমস্যা-২:</a:t>
            </a:r>
            <a:r>
              <a:rPr lang="as-IN" sz="2800" dirty="0"/>
              <a:t> </a:t>
            </a:r>
            <a:r>
              <a:rPr lang="as-IN" sz="2800" dirty="0">
                <a:solidFill>
                  <a:schemeClr val="tx1">
                    <a:lumMod val="50000"/>
                  </a:schemeClr>
                </a:solidFill>
              </a:rPr>
              <a:t>যদি তোমার ইন্টারনেট স্পিড </a:t>
            </a:r>
            <a:r>
              <a:rPr lang="en-US" sz="2800" dirty="0" smtClean="0">
                <a:solidFill>
                  <a:schemeClr val="tx1">
                    <a:lumMod val="50000"/>
                  </a:schemeClr>
                </a:solidFill>
              </a:rPr>
              <a:t>256Kbps </a:t>
            </a:r>
            <a:r>
              <a:rPr lang="as-IN" sz="2800" dirty="0">
                <a:solidFill>
                  <a:schemeClr val="tx1">
                    <a:lumMod val="50000"/>
                  </a:schemeClr>
                </a:solidFill>
              </a:rPr>
              <a:t>হয়,তাহলে </a:t>
            </a:r>
            <a:r>
              <a:rPr lang="en-US" sz="2800" dirty="0" smtClean="0">
                <a:solidFill>
                  <a:schemeClr val="tx1">
                    <a:lumMod val="50000"/>
                  </a:schemeClr>
                </a:solidFill>
              </a:rPr>
              <a:t>6MB </a:t>
            </a:r>
            <a:r>
              <a:rPr lang="as-IN" sz="2800" dirty="0">
                <a:solidFill>
                  <a:schemeClr val="tx1">
                    <a:lumMod val="50000"/>
                  </a:schemeClr>
                </a:solidFill>
              </a:rPr>
              <a:t>সাইজের একটি ফাইল ডাউনলোড করতে কত সময় লাগবে?</a:t>
            </a:r>
            <a:endParaRPr lang="en-US" sz="2800" dirty="0">
              <a:solidFill>
                <a:schemeClr val="tx1">
                  <a:lumMod val="50000"/>
                </a:schemeClr>
              </a:solidFill>
            </a:endParaRPr>
          </a:p>
          <a:p>
            <a:pPr algn="just"/>
            <a:endParaRPr lang="en-US" sz="2000" dirty="0"/>
          </a:p>
        </p:txBody>
      </p:sp>
      <p:sp>
        <p:nvSpPr>
          <p:cNvPr id="6" name="Footer Placeholder 5"/>
          <p:cNvSpPr>
            <a:spLocks noGrp="1"/>
          </p:cNvSpPr>
          <p:nvPr>
            <p:ph type="ftr" sz="quarter" idx="11"/>
          </p:nvPr>
        </p:nvSpPr>
        <p:spPr>
          <a:xfrm>
            <a:off x="150813" y="5939118"/>
            <a:ext cx="4703575" cy="233081"/>
          </a:xfrm>
        </p:spPr>
        <p:txBody>
          <a:bodyPr/>
          <a:lstStyle/>
          <a:p>
            <a:r>
              <a:rPr lang="en-US" dirty="0" smtClean="0"/>
              <a:t>Prepared By : Md. Afzal Hossain</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0927" y="3993776"/>
            <a:ext cx="2733675" cy="2469778"/>
          </a:xfrm>
          <a:prstGeom prst="rect">
            <a:avLst/>
          </a:prstGeom>
        </p:spPr>
      </p:pic>
    </p:spTree>
    <p:extLst>
      <p:ext uri="{BB962C8B-B14F-4D97-AF65-F5344CB8AC3E}">
        <p14:creationId xmlns:p14="http://schemas.microsoft.com/office/powerpoint/2010/main" val="15051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9013" y="1406070"/>
            <a:ext cx="6928757" cy="4191000"/>
          </a:xfrm>
          <a:prstGeom prst="rect">
            <a:avLst/>
          </a:prstGeom>
        </p:spPr>
      </p:pic>
      <p:sp>
        <p:nvSpPr>
          <p:cNvPr id="3" name="TextBox 2"/>
          <p:cNvSpPr txBox="1"/>
          <p:nvPr/>
        </p:nvSpPr>
        <p:spPr>
          <a:xfrm>
            <a:off x="3643087" y="5742213"/>
            <a:ext cx="6647542" cy="923330"/>
          </a:xfrm>
          <a:prstGeom prst="rect">
            <a:avLst/>
          </a:prstGeom>
          <a:noFill/>
        </p:spPr>
        <p:txBody>
          <a:bodyPr wrap="square" rtlCol="0">
            <a:spAutoFit/>
          </a:bodyPr>
          <a:lstStyle/>
          <a:p>
            <a:pPr algn="ctr"/>
            <a:r>
              <a:rPr lang="en-US" sz="5400" b="1" dirty="0" smtClean="0">
                <a:solidFill>
                  <a:srgbClr val="0070C0"/>
                </a:solidFill>
                <a:latin typeface="Jokerman" panose="04090605060D06020702" pitchFamily="82" charset="0"/>
              </a:rPr>
              <a:t>Thank You</a:t>
            </a:r>
            <a:endParaRPr lang="en-US" sz="5400" b="1" dirty="0">
              <a:solidFill>
                <a:srgbClr val="0070C0"/>
              </a:solidFill>
              <a:latin typeface="Jokerman" panose="04090605060D06020702" pitchFamily="82" charset="0"/>
            </a:endParaRPr>
          </a:p>
        </p:txBody>
      </p:sp>
    </p:spTree>
    <p:extLst>
      <p:ext uri="{BB962C8B-B14F-4D97-AF65-F5344CB8AC3E}">
        <p14:creationId xmlns:p14="http://schemas.microsoft.com/office/powerpoint/2010/main" val="374665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grpId="0" nodeType="clickEffect">
                                  <p:stCondLst>
                                    <p:cond delay="0"/>
                                  </p:stCondLst>
                                  <p:iterate type="lt">
                                    <p:tmPct val="50000"/>
                                  </p:iterate>
                                  <p:childTnLst>
                                    <p:set>
                                      <p:cBhvr>
                                        <p:cTn id="13" dur="1" fill="hold">
                                          <p:stCondLst>
                                            <p:cond delay="0"/>
                                          </p:stCondLst>
                                        </p:cTn>
                                        <p:tgtEl>
                                          <p:spTgt spid="3"/>
                                        </p:tgtEl>
                                        <p:attrNameLst>
                                          <p:attrName>style.visibility</p:attrName>
                                        </p:attrNameLst>
                                      </p:cBhvr>
                                      <p:to>
                                        <p:strVal val="visible"/>
                                      </p:to>
                                    </p:set>
                                    <p:set>
                                      <p:cBhvr>
                                        <p:cTn id="14" dur="455" fill="hold">
                                          <p:stCondLst>
                                            <p:cond delay="0"/>
                                          </p:stCondLst>
                                        </p:cTn>
                                        <p:tgtEl>
                                          <p:spTgt spid="3"/>
                                        </p:tgtEl>
                                        <p:attrNameLst>
                                          <p:attrName>style.rotation</p:attrName>
                                        </p:attrNameLst>
                                      </p:cBhvr>
                                      <p:to>
                                        <p:strVal val="-45.0"/>
                                      </p:to>
                                    </p:set>
                                    <p:anim calcmode="lin" valueType="num">
                                      <p:cBhvr>
                                        <p:cTn id="15"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38EE8B-1608-4FFC-96B5-595AB97B845A}"/>
              </a:ext>
            </a:extLst>
          </p:cNvPr>
          <p:cNvSpPr>
            <a:spLocks noGrp="1"/>
          </p:cNvSpPr>
          <p:nvPr>
            <p:ph type="title"/>
          </p:nvPr>
        </p:nvSpPr>
        <p:spPr/>
        <p:txBody>
          <a:bodyPr/>
          <a:lstStyle/>
          <a:p>
            <a:r>
              <a:rPr lang="en-US" b="1" dirty="0" err="1">
                <a:solidFill>
                  <a:srgbClr val="00B0F0"/>
                </a:solidFill>
              </a:rPr>
              <a:t>শিক্ষক</a:t>
            </a:r>
            <a:r>
              <a:rPr lang="en-US" b="1" dirty="0">
                <a:solidFill>
                  <a:srgbClr val="00B0F0"/>
                </a:solidFill>
              </a:rPr>
              <a:t> </a:t>
            </a:r>
            <a:r>
              <a:rPr lang="en-US" b="1" dirty="0" err="1">
                <a:solidFill>
                  <a:srgbClr val="00B0F0"/>
                </a:solidFill>
              </a:rPr>
              <a:t>পরিচিতি</a:t>
            </a:r>
            <a:endParaRPr lang="ru-RU" b="1" dirty="0">
              <a:solidFill>
                <a:srgbClr val="00B0F0"/>
              </a:solidFill>
            </a:endParaRPr>
          </a:p>
        </p:txBody>
      </p:sp>
      <p:sp>
        <p:nvSpPr>
          <p:cNvPr id="3" name="Text Placeholder 2">
            <a:extLst>
              <a:ext uri="{FF2B5EF4-FFF2-40B4-BE49-F238E27FC236}">
                <a16:creationId xmlns="" xmlns:a16="http://schemas.microsoft.com/office/drawing/2014/main" id="{C11093FF-1360-4523-8547-5192EDA8BBF9}"/>
              </a:ext>
            </a:extLst>
          </p:cNvPr>
          <p:cNvSpPr>
            <a:spLocks noGrp="1"/>
          </p:cNvSpPr>
          <p:nvPr>
            <p:ph type="body" sz="quarter" idx="13"/>
          </p:nvPr>
        </p:nvSpPr>
        <p:spPr>
          <a:xfrm>
            <a:off x="6400800" y="2238734"/>
            <a:ext cx="5034963" cy="2494631"/>
          </a:xfrm>
        </p:spPr>
        <p:txBody>
          <a:bodyPr>
            <a:normAutofit/>
          </a:bodyPr>
          <a:lstStyle/>
          <a:p>
            <a:pPr algn="ctr"/>
            <a:r>
              <a:rPr lang="en-US" sz="2400" dirty="0" err="1">
                <a:solidFill>
                  <a:srgbClr val="00B0F0"/>
                </a:solidFill>
              </a:rPr>
              <a:t>মোঃ</a:t>
            </a:r>
            <a:r>
              <a:rPr lang="en-US" sz="2400" dirty="0">
                <a:solidFill>
                  <a:srgbClr val="00B0F0"/>
                </a:solidFill>
              </a:rPr>
              <a:t> </a:t>
            </a:r>
            <a:r>
              <a:rPr lang="en-US" sz="2400" dirty="0" err="1">
                <a:solidFill>
                  <a:srgbClr val="00B0F0"/>
                </a:solidFill>
              </a:rPr>
              <a:t>আফজাল</a:t>
            </a:r>
            <a:r>
              <a:rPr lang="en-US" sz="2400" dirty="0">
                <a:solidFill>
                  <a:srgbClr val="00B0F0"/>
                </a:solidFill>
              </a:rPr>
              <a:t> </a:t>
            </a:r>
            <a:r>
              <a:rPr lang="en-US" sz="2400" dirty="0" err="1">
                <a:solidFill>
                  <a:srgbClr val="00B0F0"/>
                </a:solidFill>
              </a:rPr>
              <a:t>হোসেন</a:t>
            </a:r>
            <a:endParaRPr lang="en-US" sz="2400" dirty="0">
              <a:solidFill>
                <a:srgbClr val="00B0F0"/>
              </a:solidFill>
            </a:endParaRPr>
          </a:p>
          <a:p>
            <a:pPr algn="ctr"/>
            <a:r>
              <a:rPr lang="en-US" sz="2400" dirty="0" err="1">
                <a:solidFill>
                  <a:srgbClr val="00B0F0"/>
                </a:solidFill>
              </a:rPr>
              <a:t>সহকারি</a:t>
            </a:r>
            <a:r>
              <a:rPr lang="en-US" sz="2400" dirty="0">
                <a:solidFill>
                  <a:srgbClr val="00B0F0"/>
                </a:solidFill>
              </a:rPr>
              <a:t> </a:t>
            </a:r>
            <a:r>
              <a:rPr lang="en-US" sz="2400" dirty="0" err="1">
                <a:solidFill>
                  <a:srgbClr val="00B0F0"/>
                </a:solidFill>
              </a:rPr>
              <a:t>শিক্ষক</a:t>
            </a:r>
            <a:r>
              <a:rPr lang="en-US" sz="2400" dirty="0">
                <a:solidFill>
                  <a:srgbClr val="00B0F0"/>
                </a:solidFill>
              </a:rPr>
              <a:t> (</a:t>
            </a:r>
            <a:r>
              <a:rPr lang="en-US" sz="2400" dirty="0" err="1">
                <a:solidFill>
                  <a:srgbClr val="00B0F0"/>
                </a:solidFill>
              </a:rPr>
              <a:t>আইসিটি</a:t>
            </a:r>
            <a:r>
              <a:rPr lang="en-US" sz="2400" dirty="0">
                <a:solidFill>
                  <a:srgbClr val="00B0F0"/>
                </a:solidFill>
              </a:rPr>
              <a:t>)</a:t>
            </a:r>
          </a:p>
          <a:p>
            <a:pPr algn="ctr"/>
            <a:r>
              <a:rPr lang="en-US" sz="2400" dirty="0" err="1">
                <a:solidFill>
                  <a:srgbClr val="00B0F0"/>
                </a:solidFill>
              </a:rPr>
              <a:t>সীতাকুণ্ড</a:t>
            </a:r>
            <a:r>
              <a:rPr lang="en-US" sz="2400" dirty="0">
                <a:solidFill>
                  <a:srgbClr val="00B0F0"/>
                </a:solidFill>
              </a:rPr>
              <a:t> </a:t>
            </a:r>
            <a:r>
              <a:rPr lang="en-US" sz="2400" dirty="0" err="1">
                <a:solidFill>
                  <a:srgbClr val="00B0F0"/>
                </a:solidFill>
              </a:rPr>
              <a:t>বালিকা</a:t>
            </a:r>
            <a:r>
              <a:rPr lang="en-US" sz="2400" dirty="0">
                <a:solidFill>
                  <a:srgbClr val="00B0F0"/>
                </a:solidFill>
              </a:rPr>
              <a:t> </a:t>
            </a:r>
            <a:r>
              <a:rPr lang="en-US" sz="2400" dirty="0" err="1">
                <a:solidFill>
                  <a:srgbClr val="00B0F0"/>
                </a:solidFill>
              </a:rPr>
              <a:t>উচ্চ</a:t>
            </a:r>
            <a:r>
              <a:rPr lang="en-US" sz="2400" dirty="0">
                <a:solidFill>
                  <a:srgbClr val="00B0F0"/>
                </a:solidFill>
              </a:rPr>
              <a:t> </a:t>
            </a:r>
            <a:r>
              <a:rPr lang="en-US" sz="2400" dirty="0" err="1">
                <a:solidFill>
                  <a:srgbClr val="00B0F0"/>
                </a:solidFill>
              </a:rPr>
              <a:t>বিদ্যালয়</a:t>
            </a:r>
            <a:endParaRPr lang="en-US" sz="2400" dirty="0">
              <a:solidFill>
                <a:srgbClr val="00B0F0"/>
              </a:solidFill>
            </a:endParaRPr>
          </a:p>
          <a:p>
            <a:pPr algn="ctr"/>
            <a:r>
              <a:rPr lang="en-US" sz="2400" dirty="0" err="1">
                <a:solidFill>
                  <a:srgbClr val="00B0F0"/>
                </a:solidFill>
              </a:rPr>
              <a:t>সীতাকুণ্ড</a:t>
            </a:r>
            <a:r>
              <a:rPr lang="en-US" sz="2400" dirty="0">
                <a:solidFill>
                  <a:srgbClr val="00B0F0"/>
                </a:solidFill>
              </a:rPr>
              <a:t>, </a:t>
            </a:r>
            <a:r>
              <a:rPr lang="en-US" sz="2400" dirty="0" err="1">
                <a:solidFill>
                  <a:srgbClr val="00B0F0"/>
                </a:solidFill>
              </a:rPr>
              <a:t>চট্টগ্রাম</a:t>
            </a:r>
            <a:r>
              <a:rPr lang="en-US" sz="2400" dirty="0">
                <a:solidFill>
                  <a:srgbClr val="00B0F0"/>
                </a:solidFill>
              </a:rPr>
              <a:t>।</a:t>
            </a:r>
          </a:p>
        </p:txBody>
      </p:sp>
      <p:pic>
        <p:nvPicPr>
          <p:cNvPr id="17" name="Picture Placeholder 16"/>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4129" r="4129"/>
          <a:stretch>
            <a:fillRect/>
          </a:stretch>
        </p:blipFill>
        <p:spPr>
          <a:xfrm flipH="1">
            <a:off x="1707773" y="-971830"/>
            <a:ext cx="5069541" cy="5516936"/>
          </a:xfrm>
        </p:spPr>
      </p:pic>
      <p:sp>
        <p:nvSpPr>
          <p:cNvPr id="4" name="Rectangle 3"/>
          <p:cNvSpPr/>
          <p:nvPr/>
        </p:nvSpPr>
        <p:spPr>
          <a:xfrm>
            <a:off x="2837328" y="4622505"/>
            <a:ext cx="6535271" cy="16808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002060"/>
                </a:solidFill>
              </a:rPr>
              <a:t>শেণিঃ</a:t>
            </a:r>
            <a:r>
              <a:rPr lang="en-US" sz="2400" b="1" dirty="0" smtClean="0">
                <a:solidFill>
                  <a:srgbClr val="002060"/>
                </a:solidFill>
              </a:rPr>
              <a:t> ৮ম</a:t>
            </a:r>
          </a:p>
          <a:p>
            <a:pPr algn="ctr"/>
            <a:r>
              <a:rPr lang="en-US" sz="2400" b="1" dirty="0" err="1" smtClean="0">
                <a:solidFill>
                  <a:srgbClr val="002060"/>
                </a:solidFill>
              </a:rPr>
              <a:t>বিষয়ঃ</a:t>
            </a:r>
            <a:r>
              <a:rPr lang="en-US" sz="2400" b="1" dirty="0" smtClean="0">
                <a:solidFill>
                  <a:srgbClr val="002060"/>
                </a:solidFill>
              </a:rPr>
              <a:t> </a:t>
            </a:r>
            <a:r>
              <a:rPr lang="en-US" sz="2400" b="1" dirty="0" err="1" smtClean="0">
                <a:solidFill>
                  <a:srgbClr val="002060"/>
                </a:solidFill>
              </a:rPr>
              <a:t>আইসিটি</a:t>
            </a:r>
            <a:endParaRPr lang="en-US" sz="2400" b="1" dirty="0" smtClean="0">
              <a:solidFill>
                <a:srgbClr val="002060"/>
              </a:solidFill>
            </a:endParaRPr>
          </a:p>
          <a:p>
            <a:pPr algn="ctr"/>
            <a:r>
              <a:rPr lang="en-US" sz="2400" b="1" dirty="0" err="1" smtClean="0">
                <a:solidFill>
                  <a:srgbClr val="002060"/>
                </a:solidFill>
              </a:rPr>
              <a:t>অধ্যায়ঃ</a:t>
            </a:r>
            <a:r>
              <a:rPr lang="en-US" sz="2400" b="1" dirty="0" smtClean="0">
                <a:solidFill>
                  <a:srgbClr val="002060"/>
                </a:solidFill>
              </a:rPr>
              <a:t> ২য়</a:t>
            </a:r>
            <a:endParaRPr lang="en-US" sz="2400" b="1" dirty="0">
              <a:solidFill>
                <a:srgbClr val="002060"/>
              </a:solidFill>
            </a:endParaRPr>
          </a:p>
        </p:txBody>
      </p:sp>
    </p:spTree>
    <p:extLst>
      <p:ext uri="{BB962C8B-B14F-4D97-AF65-F5344CB8AC3E}">
        <p14:creationId xmlns:p14="http://schemas.microsoft.com/office/powerpoint/2010/main" val="6431228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101352" y="573539"/>
            <a:ext cx="8090647" cy="353943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4800" b="1" dirty="0" err="1" smtClean="0">
                <a:ln/>
                <a:solidFill>
                  <a:schemeClr val="accent3"/>
                </a:solidFill>
                <a:latin typeface="NikoshBAN" panose="02000000000000000000" pitchFamily="2" charset="0"/>
                <a:cs typeface="NikoshBAN" panose="02000000000000000000" pitchFamily="2" charset="0"/>
              </a:rPr>
              <a:t>পাঠের</a:t>
            </a:r>
            <a:r>
              <a:rPr lang="en-US" sz="4800" b="1" dirty="0" smtClean="0">
                <a:ln/>
                <a:solidFill>
                  <a:schemeClr val="accent3"/>
                </a:solidFill>
                <a:latin typeface="NikoshBAN" panose="02000000000000000000" pitchFamily="2" charset="0"/>
                <a:cs typeface="NikoshBAN" panose="02000000000000000000" pitchFamily="2" charset="0"/>
              </a:rPr>
              <a:t> </a:t>
            </a:r>
            <a:r>
              <a:rPr lang="en-US" sz="4800" b="1" dirty="0" err="1" smtClean="0">
                <a:ln/>
                <a:solidFill>
                  <a:schemeClr val="accent3"/>
                </a:solidFill>
                <a:latin typeface="NikoshBAN" panose="02000000000000000000" pitchFamily="2" charset="0"/>
                <a:cs typeface="NikoshBAN" panose="02000000000000000000" pitchFamily="2" charset="0"/>
              </a:rPr>
              <a:t>উদ্দেশ্য</a:t>
            </a:r>
            <a:r>
              <a:rPr lang="en-US" sz="4800" b="1" dirty="0" smtClean="0">
                <a:ln/>
                <a:solidFill>
                  <a:schemeClr val="accent3"/>
                </a:solidFill>
                <a:latin typeface="NikoshBAN" panose="02000000000000000000" pitchFamily="2" charset="0"/>
                <a:cs typeface="NikoshBAN" panose="02000000000000000000" pitchFamily="2" charset="0"/>
              </a:rPr>
              <a:t>:</a:t>
            </a:r>
          </a:p>
          <a:p>
            <a:r>
              <a:rPr lang="en-US" sz="2800" b="1" dirty="0" err="1" smtClean="0">
                <a:ln/>
                <a:solidFill>
                  <a:schemeClr val="accent3"/>
                </a:solidFill>
                <a:latin typeface="NikoshBAN" panose="02000000000000000000" pitchFamily="2" charset="0"/>
                <a:cs typeface="NikoshBAN" panose="02000000000000000000" pitchFamily="2" charset="0"/>
              </a:rPr>
              <a:t>এই</a:t>
            </a:r>
            <a:r>
              <a:rPr lang="en-US" sz="2800" b="1" dirty="0" smtClean="0">
                <a:ln/>
                <a:solidFill>
                  <a:schemeClr val="accent3"/>
                </a:solidFill>
                <a:latin typeface="NikoshBAN" panose="02000000000000000000" pitchFamily="2" charset="0"/>
                <a:cs typeface="NikoshBAN" panose="02000000000000000000" pitchFamily="2" charset="0"/>
              </a:rPr>
              <a:t> </a:t>
            </a:r>
            <a:r>
              <a:rPr lang="en-US" sz="2800" b="1" dirty="0" err="1" smtClean="0">
                <a:ln/>
                <a:solidFill>
                  <a:schemeClr val="accent3"/>
                </a:solidFill>
                <a:latin typeface="NikoshBAN" panose="02000000000000000000" pitchFamily="2" charset="0"/>
                <a:cs typeface="NikoshBAN" panose="02000000000000000000" pitchFamily="2" charset="0"/>
              </a:rPr>
              <a:t>পাঠ</a:t>
            </a:r>
            <a:r>
              <a:rPr lang="en-US" sz="2800" b="1" dirty="0" smtClean="0">
                <a:ln/>
                <a:solidFill>
                  <a:schemeClr val="accent3"/>
                </a:solidFill>
                <a:latin typeface="NikoshBAN" panose="02000000000000000000" pitchFamily="2" charset="0"/>
                <a:cs typeface="NikoshBAN" panose="02000000000000000000" pitchFamily="2" charset="0"/>
              </a:rPr>
              <a:t> </a:t>
            </a:r>
            <a:r>
              <a:rPr lang="en-US" sz="2800" b="1" dirty="0" err="1" smtClean="0">
                <a:ln/>
                <a:solidFill>
                  <a:schemeClr val="accent3"/>
                </a:solidFill>
                <a:latin typeface="NikoshBAN" panose="02000000000000000000" pitchFamily="2" charset="0"/>
                <a:cs typeface="NikoshBAN" panose="02000000000000000000" pitchFamily="2" charset="0"/>
              </a:rPr>
              <a:t>শেষে</a:t>
            </a:r>
            <a:r>
              <a:rPr lang="en-US" sz="2800" b="1" dirty="0" smtClean="0">
                <a:ln/>
                <a:solidFill>
                  <a:schemeClr val="accent3"/>
                </a:solidFill>
                <a:latin typeface="NikoshBAN" panose="02000000000000000000" pitchFamily="2" charset="0"/>
                <a:cs typeface="NikoshBAN" panose="02000000000000000000" pitchFamily="2" charset="0"/>
              </a:rPr>
              <a:t> </a:t>
            </a:r>
            <a:r>
              <a:rPr lang="en-US" sz="2800" b="1" dirty="0" err="1" smtClean="0">
                <a:ln/>
                <a:solidFill>
                  <a:schemeClr val="accent3"/>
                </a:solidFill>
                <a:latin typeface="NikoshBAN" panose="02000000000000000000" pitchFamily="2" charset="0"/>
                <a:cs typeface="NikoshBAN" panose="02000000000000000000" pitchFamily="2" charset="0"/>
              </a:rPr>
              <a:t>শিক্ষার্থীরা</a:t>
            </a:r>
            <a:r>
              <a:rPr lang="en-US" sz="2800" b="1" dirty="0" smtClean="0">
                <a:ln/>
                <a:solidFill>
                  <a:schemeClr val="accent3"/>
                </a:solidFill>
                <a:latin typeface="NikoshBAN" panose="02000000000000000000" pitchFamily="2" charset="0"/>
                <a:cs typeface="NikoshBAN" panose="02000000000000000000" pitchFamily="2" charset="0"/>
              </a:rPr>
              <a:t>-</a:t>
            </a:r>
          </a:p>
          <a:p>
            <a:pPr marL="457200" indent="-457200">
              <a:buFont typeface="Wingdings" panose="05000000000000000000" pitchFamily="2" charset="2"/>
              <a:buChar char="Ø"/>
            </a:pPr>
            <a:r>
              <a:rPr lang="en-US" sz="2800" b="1" dirty="0" smtClean="0">
                <a:ln/>
                <a:solidFill>
                  <a:schemeClr val="accent3"/>
                </a:solidFill>
                <a:latin typeface="NikoshBAN" panose="02000000000000000000" pitchFamily="2" charset="0"/>
                <a:cs typeface="NikoshBAN" panose="02000000000000000000" pitchFamily="2" charset="0"/>
              </a:rPr>
              <a:t> </a:t>
            </a:r>
            <a:r>
              <a:rPr lang="as-IN" b="1" dirty="0">
                <a:solidFill>
                  <a:srgbClr val="92D050"/>
                </a:solidFill>
              </a:rPr>
              <a:t>ডেটা ট্রান্সমিশন স্পিড </a:t>
            </a:r>
            <a:r>
              <a:rPr lang="en-US" sz="2800" b="1" dirty="0" err="1" smtClean="0">
                <a:ln/>
                <a:solidFill>
                  <a:schemeClr val="accent3"/>
                </a:solidFill>
                <a:latin typeface="NikoshBAN" panose="02000000000000000000" pitchFamily="2" charset="0"/>
                <a:cs typeface="NikoshBAN" panose="02000000000000000000" pitchFamily="2" charset="0"/>
              </a:rPr>
              <a:t>তা</a:t>
            </a:r>
            <a:r>
              <a:rPr lang="en-US" sz="2800" b="1" dirty="0" smtClean="0">
                <a:ln/>
                <a:solidFill>
                  <a:schemeClr val="accent3"/>
                </a:solidFill>
                <a:latin typeface="NikoshBAN" panose="02000000000000000000" pitchFamily="2" charset="0"/>
                <a:cs typeface="NikoshBAN" panose="02000000000000000000" pitchFamily="2" charset="0"/>
              </a:rPr>
              <a:t> </a:t>
            </a:r>
            <a:r>
              <a:rPr lang="en-US" sz="2800" b="1" dirty="0" err="1" smtClean="0">
                <a:ln/>
                <a:solidFill>
                  <a:schemeClr val="accent3"/>
                </a:solidFill>
                <a:latin typeface="NikoshBAN" panose="02000000000000000000" pitchFamily="2" charset="0"/>
                <a:cs typeface="NikoshBAN" panose="02000000000000000000" pitchFamily="2" charset="0"/>
              </a:rPr>
              <a:t>বলতে</a:t>
            </a:r>
            <a:r>
              <a:rPr lang="en-US" sz="2800" b="1" dirty="0" smtClean="0">
                <a:ln/>
                <a:solidFill>
                  <a:schemeClr val="accent3"/>
                </a:solidFill>
                <a:latin typeface="NikoshBAN" panose="02000000000000000000" pitchFamily="2" charset="0"/>
                <a:cs typeface="NikoshBAN" panose="02000000000000000000" pitchFamily="2" charset="0"/>
              </a:rPr>
              <a:t> </a:t>
            </a:r>
            <a:r>
              <a:rPr lang="en-US" sz="2800" b="1" dirty="0" err="1" smtClean="0">
                <a:ln/>
                <a:solidFill>
                  <a:schemeClr val="accent3"/>
                </a:solidFill>
                <a:latin typeface="NikoshBAN" panose="02000000000000000000" pitchFamily="2" charset="0"/>
                <a:cs typeface="NikoshBAN" panose="02000000000000000000" pitchFamily="2" charset="0"/>
              </a:rPr>
              <a:t>পারবে</a:t>
            </a:r>
            <a:r>
              <a:rPr lang="en-US" sz="2800" b="1" dirty="0" smtClean="0">
                <a:ln/>
                <a:solidFill>
                  <a:schemeClr val="accent3"/>
                </a:solidFill>
                <a:latin typeface="NikoshBAN" panose="02000000000000000000" pitchFamily="2" charset="0"/>
                <a:cs typeface="NikoshBAN" panose="02000000000000000000" pitchFamily="2" charset="0"/>
              </a:rPr>
              <a:t>.</a:t>
            </a:r>
          </a:p>
          <a:p>
            <a:pPr marL="457200" indent="-457200">
              <a:buFont typeface="Wingdings" panose="05000000000000000000" pitchFamily="2" charset="2"/>
              <a:buChar char="Ø"/>
            </a:pPr>
            <a:r>
              <a:rPr lang="en-US" sz="2800" b="1" dirty="0" smtClean="0">
                <a:ln/>
                <a:solidFill>
                  <a:schemeClr val="accent3"/>
                </a:solidFill>
                <a:latin typeface="NikoshBAN" panose="02000000000000000000" pitchFamily="2" charset="0"/>
                <a:cs typeface="NikoshBAN" panose="02000000000000000000" pitchFamily="2" charset="0"/>
              </a:rPr>
              <a:t> </a:t>
            </a:r>
            <a:r>
              <a:rPr lang="as-IN" sz="2000" b="1" dirty="0">
                <a:solidFill>
                  <a:srgbClr val="92D050"/>
                </a:solidFill>
                <a:latin typeface="Roboto"/>
              </a:rPr>
              <a:t>ডেটা ট্রান্সমিশন স্পীড বা ব্যান্ডউইথ </a:t>
            </a:r>
            <a:r>
              <a:rPr lang="en-US" sz="2800" b="1" dirty="0" err="1" smtClean="0">
                <a:ln/>
                <a:solidFill>
                  <a:schemeClr val="accent3"/>
                </a:solidFill>
                <a:latin typeface="NikoshBAN" panose="02000000000000000000" pitchFamily="2" charset="0"/>
                <a:cs typeface="NikoshBAN" panose="02000000000000000000" pitchFamily="2" charset="0"/>
              </a:rPr>
              <a:t>কতপ্রকার</a:t>
            </a:r>
            <a:r>
              <a:rPr lang="en-US" sz="2800" b="1" dirty="0" smtClean="0">
                <a:ln/>
                <a:solidFill>
                  <a:schemeClr val="accent3"/>
                </a:solidFill>
                <a:latin typeface="NikoshBAN" panose="02000000000000000000" pitchFamily="2" charset="0"/>
                <a:cs typeface="NikoshBAN" panose="02000000000000000000" pitchFamily="2" charset="0"/>
              </a:rPr>
              <a:t> ও </a:t>
            </a:r>
            <a:r>
              <a:rPr lang="en-US" sz="2800" b="1" dirty="0" err="1" smtClean="0">
                <a:ln/>
                <a:solidFill>
                  <a:schemeClr val="accent3"/>
                </a:solidFill>
                <a:latin typeface="NikoshBAN" panose="02000000000000000000" pitchFamily="2" charset="0"/>
                <a:cs typeface="NikoshBAN" panose="02000000000000000000" pitchFamily="2" charset="0"/>
              </a:rPr>
              <a:t>কী</a:t>
            </a:r>
            <a:r>
              <a:rPr lang="en-US" sz="2800" b="1" dirty="0" smtClean="0">
                <a:ln/>
                <a:solidFill>
                  <a:schemeClr val="accent3"/>
                </a:solidFill>
                <a:latin typeface="NikoshBAN" panose="02000000000000000000" pitchFamily="2" charset="0"/>
                <a:cs typeface="NikoshBAN" panose="02000000000000000000" pitchFamily="2" charset="0"/>
              </a:rPr>
              <a:t> </a:t>
            </a:r>
            <a:r>
              <a:rPr lang="en-US" sz="2800" b="1" dirty="0" err="1" smtClean="0">
                <a:ln/>
                <a:solidFill>
                  <a:schemeClr val="accent3"/>
                </a:solidFill>
                <a:latin typeface="NikoshBAN" panose="02000000000000000000" pitchFamily="2" charset="0"/>
                <a:cs typeface="NikoshBAN" panose="02000000000000000000" pitchFamily="2" charset="0"/>
              </a:rPr>
              <a:t>কী</a:t>
            </a:r>
            <a:r>
              <a:rPr lang="en-US" sz="2800" b="1" dirty="0" smtClean="0">
                <a:ln/>
                <a:solidFill>
                  <a:schemeClr val="accent3"/>
                </a:solidFill>
                <a:latin typeface="NikoshBAN" panose="02000000000000000000" pitchFamily="2" charset="0"/>
                <a:cs typeface="NikoshBAN" panose="02000000000000000000" pitchFamily="2" charset="0"/>
              </a:rPr>
              <a:t> </a:t>
            </a:r>
            <a:r>
              <a:rPr lang="en-US" sz="2800" b="1" dirty="0" err="1" smtClean="0">
                <a:ln/>
                <a:solidFill>
                  <a:schemeClr val="accent3"/>
                </a:solidFill>
                <a:latin typeface="NikoshBAN" panose="02000000000000000000" pitchFamily="2" charset="0"/>
                <a:cs typeface="NikoshBAN" panose="02000000000000000000" pitchFamily="2" charset="0"/>
              </a:rPr>
              <a:t>তা</a:t>
            </a:r>
            <a:r>
              <a:rPr lang="en-US" sz="2800" b="1" dirty="0" smtClean="0">
                <a:ln/>
                <a:solidFill>
                  <a:schemeClr val="accent3"/>
                </a:solidFill>
                <a:latin typeface="NikoshBAN" panose="02000000000000000000" pitchFamily="2" charset="0"/>
                <a:cs typeface="NikoshBAN" panose="02000000000000000000" pitchFamily="2" charset="0"/>
              </a:rPr>
              <a:t> </a:t>
            </a:r>
            <a:r>
              <a:rPr lang="en-US" sz="2800" b="1" dirty="0" err="1" smtClean="0">
                <a:ln/>
                <a:solidFill>
                  <a:schemeClr val="accent3"/>
                </a:solidFill>
                <a:latin typeface="NikoshBAN" panose="02000000000000000000" pitchFamily="2" charset="0"/>
                <a:cs typeface="NikoshBAN" panose="02000000000000000000" pitchFamily="2" charset="0"/>
              </a:rPr>
              <a:t>বলতে</a:t>
            </a:r>
            <a:r>
              <a:rPr lang="en-US" sz="2800" b="1" dirty="0" smtClean="0">
                <a:ln/>
                <a:solidFill>
                  <a:schemeClr val="accent3"/>
                </a:solidFill>
                <a:latin typeface="NikoshBAN" panose="02000000000000000000" pitchFamily="2" charset="0"/>
                <a:cs typeface="NikoshBAN" panose="02000000000000000000" pitchFamily="2" charset="0"/>
              </a:rPr>
              <a:t> </a:t>
            </a:r>
            <a:r>
              <a:rPr lang="en-US" sz="2800" b="1" dirty="0" err="1" smtClean="0">
                <a:ln/>
                <a:solidFill>
                  <a:schemeClr val="accent3"/>
                </a:solidFill>
                <a:latin typeface="NikoshBAN" panose="02000000000000000000" pitchFamily="2" charset="0"/>
                <a:cs typeface="NikoshBAN" panose="02000000000000000000" pitchFamily="2" charset="0"/>
              </a:rPr>
              <a:t>পারবে</a:t>
            </a:r>
            <a:r>
              <a:rPr lang="en-US" sz="2800" b="1" dirty="0">
                <a:ln/>
                <a:solidFill>
                  <a:schemeClr val="accent3"/>
                </a:solidFill>
                <a:latin typeface="NikoshBAN" panose="02000000000000000000" pitchFamily="2" charset="0"/>
                <a:cs typeface="NikoshBAN" panose="02000000000000000000" pitchFamily="2" charset="0"/>
              </a:rPr>
              <a:t>?</a:t>
            </a:r>
            <a:endParaRPr lang="en-US" sz="2800" b="1" dirty="0" smtClean="0">
              <a:ln/>
              <a:solidFill>
                <a:schemeClr val="accent3"/>
              </a:solidFill>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Ø"/>
            </a:pPr>
            <a:r>
              <a:rPr lang="en-US" sz="2800" b="1" dirty="0" err="1" smtClean="0">
                <a:ln/>
                <a:solidFill>
                  <a:schemeClr val="accent3"/>
                </a:solidFill>
                <a:latin typeface="NikoshBAN" panose="02000000000000000000" pitchFamily="2" charset="0"/>
                <a:cs typeface="NikoshBAN" panose="02000000000000000000" pitchFamily="2" charset="0"/>
              </a:rPr>
              <a:t>গাণিতিক</a:t>
            </a:r>
            <a:r>
              <a:rPr lang="en-US" sz="2800" b="1" dirty="0" smtClean="0">
                <a:ln/>
                <a:solidFill>
                  <a:schemeClr val="accent3"/>
                </a:solidFill>
                <a:latin typeface="NikoshBAN" panose="02000000000000000000" pitchFamily="2" charset="0"/>
                <a:cs typeface="NikoshBAN" panose="02000000000000000000" pitchFamily="2" charset="0"/>
              </a:rPr>
              <a:t> </a:t>
            </a:r>
            <a:r>
              <a:rPr lang="en-US" sz="2800" b="1" dirty="0" err="1" smtClean="0">
                <a:ln/>
                <a:solidFill>
                  <a:schemeClr val="accent3"/>
                </a:solidFill>
                <a:latin typeface="NikoshBAN" panose="02000000000000000000" pitchFamily="2" charset="0"/>
                <a:cs typeface="NikoshBAN" panose="02000000000000000000" pitchFamily="2" charset="0"/>
              </a:rPr>
              <a:t>সমস্যা</a:t>
            </a:r>
            <a:r>
              <a:rPr lang="en-US" sz="2800" b="1" dirty="0" smtClean="0">
                <a:ln/>
                <a:solidFill>
                  <a:schemeClr val="accent3"/>
                </a:solidFill>
                <a:latin typeface="NikoshBAN" panose="02000000000000000000" pitchFamily="2" charset="0"/>
                <a:cs typeface="NikoshBAN" panose="02000000000000000000" pitchFamily="2" charset="0"/>
              </a:rPr>
              <a:t> </a:t>
            </a:r>
            <a:r>
              <a:rPr lang="en-US" sz="2800" b="1" dirty="0" err="1" smtClean="0">
                <a:ln/>
                <a:solidFill>
                  <a:schemeClr val="accent3"/>
                </a:solidFill>
                <a:latin typeface="NikoshBAN" panose="02000000000000000000" pitchFamily="2" charset="0"/>
                <a:cs typeface="NikoshBAN" panose="02000000000000000000" pitchFamily="2" charset="0"/>
              </a:rPr>
              <a:t>সমাধান</a:t>
            </a:r>
            <a:r>
              <a:rPr lang="en-US" sz="2800" b="1" dirty="0" smtClean="0">
                <a:ln/>
                <a:solidFill>
                  <a:schemeClr val="accent3"/>
                </a:solidFill>
                <a:latin typeface="NikoshBAN" panose="02000000000000000000" pitchFamily="2" charset="0"/>
                <a:cs typeface="NikoshBAN" panose="02000000000000000000" pitchFamily="2" charset="0"/>
              </a:rPr>
              <a:t> </a:t>
            </a:r>
            <a:r>
              <a:rPr lang="en-US" sz="2800" b="1" dirty="0" err="1" smtClean="0">
                <a:ln/>
                <a:solidFill>
                  <a:schemeClr val="accent3"/>
                </a:solidFill>
                <a:latin typeface="NikoshBAN" panose="02000000000000000000" pitchFamily="2" charset="0"/>
                <a:cs typeface="NikoshBAN" panose="02000000000000000000" pitchFamily="2" charset="0"/>
              </a:rPr>
              <a:t>করতে</a:t>
            </a:r>
            <a:r>
              <a:rPr lang="en-US" sz="2800" b="1" dirty="0" smtClean="0">
                <a:ln/>
                <a:solidFill>
                  <a:schemeClr val="accent3"/>
                </a:solidFill>
                <a:latin typeface="NikoshBAN" panose="02000000000000000000" pitchFamily="2" charset="0"/>
                <a:cs typeface="NikoshBAN" panose="02000000000000000000" pitchFamily="2" charset="0"/>
              </a:rPr>
              <a:t> </a:t>
            </a:r>
            <a:r>
              <a:rPr lang="en-US" sz="2800" b="1" dirty="0" err="1" smtClean="0">
                <a:ln/>
                <a:solidFill>
                  <a:schemeClr val="accent3"/>
                </a:solidFill>
                <a:latin typeface="NikoshBAN" panose="02000000000000000000" pitchFamily="2" charset="0"/>
                <a:cs typeface="NikoshBAN" panose="02000000000000000000" pitchFamily="2" charset="0"/>
              </a:rPr>
              <a:t>পারবে</a:t>
            </a:r>
            <a:r>
              <a:rPr lang="en-US" sz="2800" b="1" dirty="0">
                <a:ln/>
                <a:solidFill>
                  <a:schemeClr val="accent3"/>
                </a:solidFill>
                <a:latin typeface="NikoshBAN" panose="02000000000000000000" pitchFamily="2" charset="0"/>
                <a:cs typeface="NikoshBAN" panose="02000000000000000000" pitchFamily="2" charset="0"/>
              </a:rPr>
              <a:t>?</a:t>
            </a:r>
            <a:endParaRPr lang="en-US" sz="2800" b="1" dirty="0">
              <a:ln/>
              <a:solidFill>
                <a:schemeClr val="accent3"/>
              </a:solidFill>
              <a:latin typeface="NikoshBAN" panose="02000000000000000000" pitchFamily="2" charset="0"/>
              <a:cs typeface="NikoshBAN" panose="02000000000000000000" pitchFamily="2" charset="0"/>
            </a:endParaRPr>
          </a:p>
          <a:p>
            <a:endParaRPr lang="en-US" b="1" dirty="0" smtClean="0">
              <a:ln/>
              <a:solidFill>
                <a:schemeClr val="accent3"/>
              </a:solidFill>
              <a:latin typeface="NikoshBAN" panose="02000000000000000000" pitchFamily="2" charset="0"/>
              <a:cs typeface="NikoshBAN" panose="02000000000000000000" pitchFamily="2" charset="0"/>
            </a:endParaRPr>
          </a:p>
          <a:p>
            <a:endParaRPr lang="en-US" b="1" dirty="0">
              <a:ln/>
              <a:solidFill>
                <a:schemeClr val="accent3"/>
              </a:solidFill>
              <a:latin typeface="Arial Narrow" panose="020B0606020202030204" pitchFamily="34" charset="0"/>
              <a:cs typeface="NikoshBAN" panose="02000000000000000000" pitchFamily="2" charset="0"/>
            </a:endParaRPr>
          </a:p>
        </p:txBody>
      </p:sp>
    </p:spTree>
    <p:extLst>
      <p:ext uri="{BB962C8B-B14F-4D97-AF65-F5344CB8AC3E}">
        <p14:creationId xmlns:p14="http://schemas.microsoft.com/office/powerpoint/2010/main" val="894837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barn(inVertical)">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circle(in)">
                                      <p:cBhvr>
                                        <p:cTn id="22" dur="20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1000"/>
                                        <p:tgtEl>
                                          <p:spTgt spid="9">
                                            <p:txEl>
                                              <p:pRg st="3" end="3"/>
                                            </p:txEl>
                                          </p:spTgt>
                                        </p:tgtEl>
                                      </p:cBhvr>
                                    </p:animEffect>
                                    <p:anim calcmode="lin" valueType="num">
                                      <p:cBhvr>
                                        <p:cTn id="28"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9">
                                            <p:txEl>
                                              <p:pRg st="4" end="4"/>
                                            </p:txEl>
                                          </p:spTgt>
                                        </p:tgtEl>
                                        <p:attrNameLst>
                                          <p:attrName>style.visibility</p:attrName>
                                        </p:attrNameLst>
                                      </p:cBhvr>
                                      <p:to>
                                        <p:strVal val="visible"/>
                                      </p:to>
                                    </p:set>
                                    <p:animEffect transition="in" filter="circle(in)">
                                      <p:cBhvr>
                                        <p:cTn id="34" dur="2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00199" y="5311915"/>
            <a:ext cx="7518399" cy="707886"/>
          </a:xfrm>
          <a:prstGeom prst="rect">
            <a:avLst/>
          </a:prstGeom>
          <a:noFill/>
        </p:spPr>
        <p:txBody>
          <a:bodyPr wrap="square" rtlCol="0">
            <a:spAutoFit/>
          </a:bodyPr>
          <a:lstStyle/>
          <a:p>
            <a:pPr algn="ctr"/>
            <a:r>
              <a:rPr lang="en-US" sz="4000" b="1" dirty="0" err="1" smtClean="0">
                <a:solidFill>
                  <a:srgbClr val="00B050"/>
                </a:solidFill>
              </a:rPr>
              <a:t>ছবিটা</a:t>
            </a:r>
            <a:r>
              <a:rPr lang="en-US" sz="4000" b="1" dirty="0" smtClean="0">
                <a:solidFill>
                  <a:srgbClr val="00B050"/>
                </a:solidFill>
              </a:rPr>
              <a:t> </a:t>
            </a:r>
            <a:r>
              <a:rPr lang="en-US" sz="4000" b="1" dirty="0" err="1" smtClean="0">
                <a:solidFill>
                  <a:srgbClr val="00B050"/>
                </a:solidFill>
              </a:rPr>
              <a:t>দেখে</a:t>
            </a:r>
            <a:r>
              <a:rPr lang="en-US" sz="4000" b="1" dirty="0" smtClean="0">
                <a:solidFill>
                  <a:srgbClr val="00B050"/>
                </a:solidFill>
              </a:rPr>
              <a:t> </a:t>
            </a:r>
            <a:r>
              <a:rPr lang="en-US" sz="4000" b="1" dirty="0" err="1" smtClean="0">
                <a:solidFill>
                  <a:srgbClr val="00B050"/>
                </a:solidFill>
              </a:rPr>
              <a:t>কিছু</a:t>
            </a:r>
            <a:r>
              <a:rPr lang="en-US" sz="4000" b="1" dirty="0" smtClean="0">
                <a:solidFill>
                  <a:srgbClr val="00B050"/>
                </a:solidFill>
              </a:rPr>
              <a:t> </a:t>
            </a:r>
            <a:r>
              <a:rPr lang="en-US" sz="4000" b="1" dirty="0" err="1" smtClean="0">
                <a:solidFill>
                  <a:srgbClr val="00B050"/>
                </a:solidFill>
              </a:rPr>
              <a:t>বুঝলে</a:t>
            </a:r>
            <a:r>
              <a:rPr lang="en-US" sz="4000" b="1" dirty="0" smtClean="0">
                <a:solidFill>
                  <a:srgbClr val="00B050"/>
                </a:solidFill>
              </a:rPr>
              <a:t> </a:t>
            </a:r>
            <a:r>
              <a:rPr lang="en-US" sz="4000" b="1" dirty="0" err="1" smtClean="0">
                <a:solidFill>
                  <a:srgbClr val="00B050"/>
                </a:solidFill>
              </a:rPr>
              <a:t>কি</a:t>
            </a:r>
            <a:r>
              <a:rPr lang="en-US" sz="4000" b="1" dirty="0" smtClean="0">
                <a:solidFill>
                  <a:srgbClr val="00B050"/>
                </a:solidFill>
              </a:rPr>
              <a:t>?</a:t>
            </a:r>
            <a:endParaRPr lang="en-US" sz="4000" b="1" dirty="0">
              <a:solidFill>
                <a:srgbClr val="00B05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8565"/>
            <a:ext cx="12192000" cy="4572000"/>
          </a:xfrm>
          <a:prstGeom prst="rect">
            <a:avLst/>
          </a:prstGeom>
        </p:spPr>
      </p:pic>
      <p:sp>
        <p:nvSpPr>
          <p:cNvPr id="4" name="Footer Placeholder 3"/>
          <p:cNvSpPr>
            <a:spLocks noGrp="1"/>
          </p:cNvSpPr>
          <p:nvPr>
            <p:ph type="ftr" sz="quarter" idx="11"/>
          </p:nvPr>
        </p:nvSpPr>
        <p:spPr>
          <a:xfrm>
            <a:off x="152400" y="6141151"/>
            <a:ext cx="5943600" cy="228600"/>
          </a:xfrm>
        </p:spPr>
        <p:txBody>
          <a:bodyPr/>
          <a:lstStyle/>
          <a:p>
            <a:r>
              <a:rPr lang="en-US" b="1" dirty="0" smtClean="0"/>
              <a:t>Prepared By : Md. Afzal Hossain</a:t>
            </a:r>
            <a:endParaRPr lang="en-US" b="1" dirty="0"/>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25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grayscl/>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2741490" y="4193631"/>
            <a:ext cx="1638832" cy="2033995"/>
          </a:xfrm>
          <a:prstGeom prst="rect">
            <a:avLst/>
          </a:prstGeom>
        </p:spPr>
      </p:pic>
      <p:sp>
        <p:nvSpPr>
          <p:cNvPr id="5" name="Content Placeholder 4"/>
          <p:cNvSpPr>
            <a:spLocks noGrp="1"/>
          </p:cNvSpPr>
          <p:nvPr>
            <p:ph sz="half" idx="2"/>
          </p:nvPr>
        </p:nvSpPr>
        <p:spPr>
          <a:xfrm>
            <a:off x="6172200" y="1825625"/>
            <a:ext cx="4951414" cy="3445622"/>
          </a:xfrm>
        </p:spPr>
        <p:txBody>
          <a:bodyPr/>
          <a:lstStyle/>
          <a:p>
            <a:pPr marL="0" indent="0" algn="just">
              <a:buNone/>
            </a:pPr>
            <a:r>
              <a:rPr lang="as-IN" dirty="0"/>
              <a:t>এই ব্যান্ডউইথ বা ডেটা ট্রান্সমিশন স্পিড সাধারণত </a:t>
            </a:r>
            <a:r>
              <a:rPr lang="en-US" dirty="0"/>
              <a:t>Bit per Second (bps), Mbps, </a:t>
            </a:r>
            <a:r>
              <a:rPr lang="en-US" dirty="0" err="1"/>
              <a:t>Gbps</a:t>
            </a:r>
            <a:r>
              <a:rPr lang="en-US" dirty="0"/>
              <a:t> </a:t>
            </a:r>
            <a:r>
              <a:rPr lang="as-IN" dirty="0"/>
              <a:t>ইত্যাদি এককে পরিমাপ করা হয়। বাইনারী ডিজিট ০ এবং ১ কে বিট বলে। একে </a:t>
            </a:r>
            <a:r>
              <a:rPr lang="en-US" dirty="0"/>
              <a:t>b </a:t>
            </a:r>
            <a:r>
              <a:rPr lang="as-IN" dirty="0"/>
              <a:t>দ্বারা প্রকাশ করা হয়। 58 </a:t>
            </a:r>
            <a:r>
              <a:rPr lang="en-US" dirty="0"/>
              <a:t>kbps </a:t>
            </a:r>
            <a:r>
              <a:rPr lang="as-IN" dirty="0"/>
              <a:t>বলতে বোঝায় প্রতি সেকেন্ডে 58 কিলোবিট ডেটা এক ডিভাইস থেকে অন্য ডিভাইসে স্থানান্তরিত হয়।</a:t>
            </a:r>
            <a:endParaRPr lang="en-US" dirty="0"/>
          </a:p>
        </p:txBody>
      </p:sp>
      <p:sp>
        <p:nvSpPr>
          <p:cNvPr id="8" name="Title 7"/>
          <p:cNvSpPr>
            <a:spLocks noGrp="1"/>
          </p:cNvSpPr>
          <p:nvPr>
            <p:ph type="title"/>
          </p:nvPr>
        </p:nvSpPr>
        <p:spPr/>
        <p:txBody>
          <a:bodyPr/>
          <a:lstStyle/>
          <a:p>
            <a:r>
              <a:rPr lang="as-IN" b="1" dirty="0"/>
              <a:t>ডেটা ট্রান্সমিশন </a:t>
            </a:r>
            <a:r>
              <a:rPr lang="as-IN" b="1" dirty="0" smtClean="0"/>
              <a:t>স্পিড</a:t>
            </a:r>
            <a:r>
              <a:rPr lang="as-IN" b="1" dirty="0"/>
              <a:t/>
            </a:r>
            <a:br>
              <a:rPr lang="as-IN" b="1" dirty="0"/>
            </a:br>
            <a:endParaRPr lang="en-US" b="1" dirty="0"/>
          </a:p>
        </p:txBody>
      </p:sp>
      <p:sp>
        <p:nvSpPr>
          <p:cNvPr id="9" name="Content Placeholder 8"/>
          <p:cNvSpPr>
            <a:spLocks noGrp="1"/>
          </p:cNvSpPr>
          <p:nvPr>
            <p:ph sz="half" idx="1"/>
          </p:nvPr>
        </p:nvSpPr>
        <p:spPr>
          <a:xfrm>
            <a:off x="850060" y="1244227"/>
            <a:ext cx="4954588" cy="4187952"/>
          </a:xfrm>
        </p:spPr>
        <p:txBody>
          <a:bodyPr/>
          <a:lstStyle/>
          <a:p>
            <a:pPr marL="0" indent="0" algn="just">
              <a:buNone/>
            </a:pPr>
            <a:r>
              <a:rPr lang="as-IN" dirty="0"/>
              <a:t>প্রতি সেকেন্ডে এক কম্পিউটার থেকে অন্য কম্পিউটার বা এক ডিভাইস থেকে অন্য ডিভাইসে যে পরিমান ডেটা ট্রান্সফার হয় তাকে ডেটা ট্রান্সমিশন স্পিড বলে। অর্থাৎ ডেটা ট্রান্সফারের হারকে ডেটা ট্রান্সমিশন স্পিড বলে। ডেটা ট্রান্সমিশন স্পিডকে আবার </a:t>
            </a:r>
            <a:r>
              <a:rPr lang="as-IN" dirty="0" smtClean="0"/>
              <a:t>ব্যান্ডউই</a:t>
            </a:r>
            <a:r>
              <a:rPr lang="en-US" dirty="0" err="1" smtClean="0"/>
              <a:t>ডথ</a:t>
            </a:r>
            <a:r>
              <a:rPr lang="as-IN" dirty="0" smtClean="0"/>
              <a:t> </a:t>
            </a:r>
            <a:r>
              <a:rPr lang="as-IN" dirty="0"/>
              <a:t>বলা হয়।</a:t>
            </a:r>
            <a:endParaRPr lang="en-US" dirty="0"/>
          </a:p>
        </p:txBody>
      </p:sp>
      <p:sp>
        <p:nvSpPr>
          <p:cNvPr id="2" name="Footer Placeholder 1"/>
          <p:cNvSpPr>
            <a:spLocks noGrp="1"/>
          </p:cNvSpPr>
          <p:nvPr>
            <p:ph type="ftr" sz="quarter" idx="11"/>
          </p:nvPr>
        </p:nvSpPr>
        <p:spPr/>
        <p:txBody>
          <a:bodyPr/>
          <a:lstStyle/>
          <a:p>
            <a:r>
              <a:rPr lang="en-US" smtClean="0"/>
              <a:t>Prepared By : Md. Afzal Hossain</a:t>
            </a:r>
            <a:endParaRPr lang="en-US"/>
          </a:p>
        </p:txBody>
      </p:sp>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00196 0.09144 L 0.28672 0.0088 " pathEditMode="relative" rAng="0" ptsTypes="AA">
                                      <p:cBhvr>
                                        <p:cTn id="6" dur="2000" fill="hold"/>
                                        <p:tgtEl>
                                          <p:spTgt spid="6"/>
                                        </p:tgtEl>
                                        <p:attrNameLst>
                                          <p:attrName>ppt_x</p:attrName>
                                          <p:attrName>ppt_y</p:attrName>
                                        </p:attrNameLst>
                                      </p:cBhvr>
                                      <p:rCtr x="14440" y="-4144"/>
                                    </p:animMotion>
                                  </p:childTnLst>
                                </p:cTn>
                              </p:par>
                            </p:childTnLst>
                          </p:cTn>
                        </p:par>
                      </p:childTnLst>
                    </p:cTn>
                  </p:par>
                  <p:par>
                    <p:cTn id="7" fill="hold">
                      <p:stCondLst>
                        <p:cond delay="indefinite"/>
                      </p:stCondLst>
                      <p:childTnLst>
                        <p:par>
                          <p:cTn id="8" fill="hold">
                            <p:stCondLst>
                              <p:cond delay="0"/>
                            </p:stCondLst>
                            <p:childTnLst>
                              <p:par>
                                <p:cTn id="9" presetID="56" presetClass="entr" presetSubtype="0" fill="hold" grpId="0" nodeType="click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by="(-#ppt_w*2)" calcmode="lin" valueType="num">
                                      <p:cBhvr rctx="PPT">
                                        <p:cTn id="11" dur="500" autoRev="1" fill="hold">
                                          <p:stCondLst>
                                            <p:cond delay="0"/>
                                          </p:stCondLst>
                                        </p:cTn>
                                        <p:tgtEl>
                                          <p:spTgt spid="8"/>
                                        </p:tgtEl>
                                        <p:attrNameLst>
                                          <p:attrName>ppt_w</p:attrName>
                                        </p:attrNameLst>
                                      </p:cBhvr>
                                    </p:anim>
                                    <p:anim by="(#ppt_w*0.50)" calcmode="lin" valueType="num">
                                      <p:cBhvr>
                                        <p:cTn id="12" dur="500" decel="50000" autoRev="1" fill="hold">
                                          <p:stCondLst>
                                            <p:cond delay="0"/>
                                          </p:stCondLst>
                                        </p:cTn>
                                        <p:tgtEl>
                                          <p:spTgt spid="8"/>
                                        </p:tgtEl>
                                        <p:attrNameLst>
                                          <p:attrName>ppt_x</p:attrName>
                                        </p:attrNameLst>
                                      </p:cBhvr>
                                    </p:anim>
                                    <p:anim from="(-#ppt_h/2)" to="(#ppt_y)" calcmode="lin" valueType="num">
                                      <p:cBhvr>
                                        <p:cTn id="13" dur="1000" fill="hold">
                                          <p:stCondLst>
                                            <p:cond delay="0"/>
                                          </p:stCondLst>
                                        </p:cTn>
                                        <p:tgtEl>
                                          <p:spTgt spid="8"/>
                                        </p:tgtEl>
                                        <p:attrNameLst>
                                          <p:attrName>ppt_y</p:attrName>
                                        </p:attrNameLst>
                                      </p:cBhvr>
                                    </p:anim>
                                    <p:animRot by="21600000">
                                      <p:cBhvr>
                                        <p:cTn id="14" dur="1000" fill="hold">
                                          <p:stCondLst>
                                            <p:cond delay="0"/>
                                          </p:stCondLst>
                                        </p:cTn>
                                        <p:tgtEl>
                                          <p:spTgt spid="8"/>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p:cTn id="19" dur="750" fill="hold"/>
                                        <p:tgtEl>
                                          <p:spTgt spid="9">
                                            <p:txEl>
                                              <p:pRg st="0" end="0"/>
                                            </p:txEl>
                                          </p:spTgt>
                                        </p:tgtEl>
                                        <p:attrNameLst>
                                          <p:attrName>ppt_w</p:attrName>
                                        </p:attrNameLst>
                                      </p:cBhvr>
                                      <p:tavLst>
                                        <p:tav tm="0">
                                          <p:val>
                                            <p:fltVal val="0"/>
                                          </p:val>
                                        </p:tav>
                                        <p:tav tm="100000">
                                          <p:val>
                                            <p:strVal val="#ppt_w"/>
                                          </p:val>
                                        </p:tav>
                                      </p:tavLst>
                                    </p:anim>
                                    <p:anim calcmode="lin" valueType="num">
                                      <p:cBhvr>
                                        <p:cTn id="20" dur="750" fill="hold"/>
                                        <p:tgtEl>
                                          <p:spTgt spid="9">
                                            <p:txEl>
                                              <p:pRg st="0" end="0"/>
                                            </p:txEl>
                                          </p:spTgt>
                                        </p:tgtEl>
                                        <p:attrNameLst>
                                          <p:attrName>ppt_h</p:attrName>
                                        </p:attrNameLst>
                                      </p:cBhvr>
                                      <p:tavLst>
                                        <p:tav tm="0">
                                          <p:val>
                                            <p:fltVal val="0"/>
                                          </p:val>
                                        </p:tav>
                                        <p:tav tm="100000">
                                          <p:val>
                                            <p:strVal val="#ppt_h"/>
                                          </p:val>
                                        </p:tav>
                                      </p:tavLst>
                                    </p:anim>
                                    <p:anim calcmode="lin" valueType="num">
                                      <p:cBhvr>
                                        <p:cTn id="21" dur="750" fill="hold"/>
                                        <p:tgtEl>
                                          <p:spTgt spid="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2" dur="750" fill="hold"/>
                                        <p:tgtEl>
                                          <p:spTgt spid="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p:cTn id="2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9" dur="500" fill="hold"/>
                                        <p:tgtEl>
                                          <p:spTgt spid="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0" dur="500" fill="hold"/>
                                        <p:tgtEl>
                                          <p:spTgt spid="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grayscl/>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tretch>
            <a:fillRect/>
          </a:stretch>
        </p:blipFill>
        <p:spPr>
          <a:xfrm flipH="1">
            <a:off x="12348882" y="4579658"/>
            <a:ext cx="1680881" cy="1433919"/>
          </a:xfrm>
          <a:prstGeom prst="rect">
            <a:avLst/>
          </a:prstGeom>
        </p:spPr>
      </p:pic>
      <p:sp>
        <p:nvSpPr>
          <p:cNvPr id="5" name="Content Placeholder 4"/>
          <p:cNvSpPr>
            <a:spLocks noGrp="1"/>
          </p:cNvSpPr>
          <p:nvPr>
            <p:ph sz="half" idx="1"/>
          </p:nvPr>
        </p:nvSpPr>
        <p:spPr>
          <a:xfrm>
            <a:off x="1065211" y="1825625"/>
            <a:ext cx="7984660" cy="4187952"/>
          </a:xfrm>
        </p:spPr>
        <p:txBody>
          <a:bodyPr>
            <a:normAutofit/>
          </a:bodyPr>
          <a:lstStyle/>
          <a:p>
            <a:pPr fontAlgn="base">
              <a:buFont typeface="Wingdings" panose="05000000000000000000" pitchFamily="2" charset="2"/>
              <a:buChar char="Ø"/>
            </a:pPr>
            <a:r>
              <a:rPr lang="as-IN" sz="3200" dirty="0"/>
              <a:t>১ বাইট(</a:t>
            </a:r>
            <a:r>
              <a:rPr lang="en-US" sz="3200" dirty="0"/>
              <a:t>B) = </a:t>
            </a:r>
            <a:r>
              <a:rPr lang="as-IN" sz="3200" dirty="0"/>
              <a:t>৮ বিট(</a:t>
            </a:r>
            <a:r>
              <a:rPr lang="en-US" sz="3200" dirty="0"/>
              <a:t>b)</a:t>
            </a:r>
          </a:p>
          <a:p>
            <a:pPr fontAlgn="base">
              <a:buFont typeface="Wingdings" panose="05000000000000000000" pitchFamily="2" charset="2"/>
              <a:buChar char="Ø"/>
            </a:pPr>
            <a:r>
              <a:rPr lang="as-IN" sz="3200" dirty="0"/>
              <a:t>১ কিলোবাইট(</a:t>
            </a:r>
            <a:r>
              <a:rPr lang="en-US" sz="3200" dirty="0"/>
              <a:t>KB) = </a:t>
            </a:r>
            <a:r>
              <a:rPr lang="as-IN" sz="3200" dirty="0"/>
              <a:t>১০২৪ বাইট(</a:t>
            </a:r>
            <a:r>
              <a:rPr lang="en-US" sz="3200" dirty="0"/>
              <a:t>B)</a:t>
            </a:r>
          </a:p>
          <a:p>
            <a:pPr fontAlgn="base">
              <a:buFont typeface="Wingdings" panose="05000000000000000000" pitchFamily="2" charset="2"/>
              <a:buChar char="Ø"/>
            </a:pPr>
            <a:r>
              <a:rPr lang="as-IN" sz="3200" dirty="0"/>
              <a:t>১ মেগাবাইট(</a:t>
            </a:r>
            <a:r>
              <a:rPr lang="en-US" sz="3200" dirty="0"/>
              <a:t>MB) = </a:t>
            </a:r>
            <a:r>
              <a:rPr lang="as-IN" sz="3200" dirty="0"/>
              <a:t>১০২৪ কিলোবাইট(</a:t>
            </a:r>
            <a:r>
              <a:rPr lang="en-US" sz="3200" dirty="0"/>
              <a:t>KB)</a:t>
            </a:r>
          </a:p>
          <a:p>
            <a:pPr fontAlgn="base">
              <a:buFont typeface="Wingdings" panose="05000000000000000000" pitchFamily="2" charset="2"/>
              <a:buChar char="Ø"/>
            </a:pPr>
            <a:r>
              <a:rPr lang="as-IN" sz="3200" dirty="0"/>
              <a:t>১ গিগাবাইট(</a:t>
            </a:r>
            <a:r>
              <a:rPr lang="en-US" sz="3200" dirty="0"/>
              <a:t>GB) = </a:t>
            </a:r>
            <a:r>
              <a:rPr lang="as-IN" sz="3200" dirty="0"/>
              <a:t>১০২৪ মেগাবাইট(</a:t>
            </a:r>
            <a:r>
              <a:rPr lang="en-US" sz="3200" dirty="0"/>
              <a:t>MB)</a:t>
            </a:r>
          </a:p>
          <a:p>
            <a:pPr fontAlgn="base">
              <a:buFont typeface="Wingdings" panose="05000000000000000000" pitchFamily="2" charset="2"/>
              <a:buChar char="Ø"/>
            </a:pPr>
            <a:r>
              <a:rPr lang="as-IN" sz="3200" dirty="0"/>
              <a:t>১ টেরাবাইট(</a:t>
            </a:r>
            <a:r>
              <a:rPr lang="en-US" sz="3200" dirty="0"/>
              <a:t>TB) = </a:t>
            </a:r>
            <a:r>
              <a:rPr lang="as-IN" sz="3200" dirty="0"/>
              <a:t>১০২৪ গিগাবাইট(</a:t>
            </a:r>
            <a:r>
              <a:rPr lang="en-US" sz="3200" dirty="0"/>
              <a:t>GB)</a:t>
            </a:r>
          </a:p>
          <a:p>
            <a:pPr marL="0" indent="0">
              <a:buNone/>
            </a:pPr>
            <a:endParaRPr lang="en-US" dirty="0"/>
          </a:p>
        </p:txBody>
      </p:sp>
      <p:sp>
        <p:nvSpPr>
          <p:cNvPr id="9" name="TextBox 8"/>
          <p:cNvSpPr txBox="1"/>
          <p:nvPr/>
        </p:nvSpPr>
        <p:spPr>
          <a:xfrm>
            <a:off x="1304365" y="645459"/>
            <a:ext cx="7893423" cy="646331"/>
          </a:xfrm>
          <a:prstGeom prst="rect">
            <a:avLst/>
          </a:prstGeom>
          <a:noFill/>
        </p:spPr>
        <p:txBody>
          <a:bodyPr wrap="square" rtlCol="0">
            <a:spAutoFit/>
          </a:bodyPr>
          <a:lstStyle/>
          <a:p>
            <a:r>
              <a:rPr lang="en-US" sz="3600" b="1" dirty="0" err="1" smtClean="0"/>
              <a:t>জেনে</a:t>
            </a:r>
            <a:r>
              <a:rPr lang="en-US" sz="3600" b="1" dirty="0" smtClean="0"/>
              <a:t> </a:t>
            </a:r>
            <a:r>
              <a:rPr lang="en-US" sz="3600" b="1" dirty="0" err="1" smtClean="0"/>
              <a:t>রাখো</a:t>
            </a:r>
            <a:r>
              <a:rPr lang="en-US" sz="3600" b="1" dirty="0" smtClean="0"/>
              <a:t> </a:t>
            </a:r>
            <a:r>
              <a:rPr lang="en-US" sz="3600" b="1" dirty="0" err="1" smtClean="0"/>
              <a:t>কাজে</a:t>
            </a:r>
            <a:r>
              <a:rPr lang="en-US" sz="3600" b="1" dirty="0" smtClean="0"/>
              <a:t> </a:t>
            </a:r>
            <a:r>
              <a:rPr lang="en-US" sz="3600" b="1" dirty="0" err="1" smtClean="0"/>
              <a:t>আসবে</a:t>
            </a:r>
            <a:r>
              <a:rPr lang="en-US" sz="3600" b="1" dirty="0" smtClean="0"/>
              <a:t> ???</a:t>
            </a:r>
            <a:endParaRPr lang="en-US" sz="3600" b="1" dirty="0"/>
          </a:p>
        </p:txBody>
      </p:sp>
      <p:sp>
        <p:nvSpPr>
          <p:cNvPr id="2" name="Footer Placeholder 1"/>
          <p:cNvSpPr>
            <a:spLocks noGrp="1"/>
          </p:cNvSpPr>
          <p:nvPr>
            <p:ph type="ftr" sz="quarter" idx="11"/>
          </p:nvPr>
        </p:nvSpPr>
        <p:spPr/>
        <p:txBody>
          <a:bodyPr/>
          <a:lstStyle/>
          <a:p>
            <a:r>
              <a:rPr lang="en-US" smtClean="0"/>
              <a:t>Prepared By : Md. Afzal Hossain</a:t>
            </a:r>
            <a:endParaRPr lang="en-US"/>
          </a:p>
        </p:txBody>
      </p:sp>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25 -2.22222E-6 L -0.275 -2.22222E-6 " pathEditMode="relative" rAng="0" ptsTypes="AA">
                                      <p:cBhvr>
                                        <p:cTn id="6" dur="2000" fill="hold"/>
                                        <p:tgtEl>
                                          <p:spTgt spid="7"/>
                                        </p:tgtEl>
                                        <p:attrNameLst>
                                          <p:attrName>ppt_x</p:attrName>
                                          <p:attrName>ppt_y</p:attrName>
                                        </p:attrNameLst>
                                      </p:cBhvr>
                                      <p:rCtr x="-12500" y="0"/>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p:cTn id="17" dur="10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18" dur="10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19" dur="1000" accel="50000" fill="hold">
                                          <p:stCondLst>
                                            <p:cond delay="10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20" dur="2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21" dur="10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22" dur="10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23" dur="1000" accel="50000" fill="hold">
                                          <p:stCondLst>
                                            <p:cond delay="10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24" dur="2000" decel="50000">
                                          <p:stCondLst>
                                            <p:cond delay="0"/>
                                          </p:stCondLst>
                                        </p:cTn>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 calcmode="lin" valueType="num">
                                      <p:cBhvr>
                                        <p:cTn id="29" dur="1000" decel="50000" fill="hold">
                                          <p:stCondLst>
                                            <p:cond delay="0"/>
                                          </p:stCondLst>
                                        </p:cTn>
                                        <p:tgtEl>
                                          <p:spTgt spid="5">
                                            <p:txEl>
                                              <p:pRg st="1" end="1"/>
                                            </p:txEl>
                                          </p:spTgt>
                                        </p:tgtEl>
                                        <p:attrNameLst>
                                          <p:attrName>style.rotation</p:attrName>
                                        </p:attrNameLst>
                                      </p:cBhvr>
                                      <p:tavLst>
                                        <p:tav tm="0">
                                          <p:val>
                                            <p:fltVal val="-90"/>
                                          </p:val>
                                        </p:tav>
                                        <p:tav tm="100000">
                                          <p:val>
                                            <p:fltVal val="0"/>
                                          </p:val>
                                        </p:tav>
                                      </p:tavLst>
                                    </p:anim>
                                    <p:anim calcmode="lin" valueType="num">
                                      <p:cBhvr>
                                        <p:cTn id="30" dur="1000" decel="50000" fill="hold">
                                          <p:stCondLst>
                                            <p:cond delay="0"/>
                                          </p:stCondLst>
                                        </p:cTn>
                                        <p:tgtEl>
                                          <p:spTgt spid="5">
                                            <p:txEl>
                                              <p:pRg st="1" end="1"/>
                                            </p:txEl>
                                          </p:spTgt>
                                        </p:tgtEl>
                                        <p:attrNameLst>
                                          <p:attrName>ppt_w</p:attrName>
                                        </p:attrNameLst>
                                      </p:cBhvr>
                                      <p:tavLst>
                                        <p:tav tm="0">
                                          <p:val>
                                            <p:strVal val="#ppt_w"/>
                                          </p:val>
                                        </p:tav>
                                        <p:tav tm="100000">
                                          <p:val>
                                            <p:strVal val="#ppt_w*.05"/>
                                          </p:val>
                                        </p:tav>
                                      </p:tavLst>
                                    </p:anim>
                                    <p:anim calcmode="lin" valueType="num">
                                      <p:cBhvr>
                                        <p:cTn id="31" dur="1000" accel="50000" fill="hold">
                                          <p:stCondLst>
                                            <p:cond delay="1000"/>
                                          </p:stCondLst>
                                        </p:cTn>
                                        <p:tgtEl>
                                          <p:spTgt spid="5">
                                            <p:txEl>
                                              <p:pRg st="1" end="1"/>
                                            </p:txEl>
                                          </p:spTgt>
                                        </p:tgtEl>
                                        <p:attrNameLst>
                                          <p:attrName>ppt_w</p:attrName>
                                        </p:attrNameLst>
                                      </p:cBhvr>
                                      <p:tavLst>
                                        <p:tav tm="0">
                                          <p:val>
                                            <p:strVal val="#ppt_w*.05"/>
                                          </p:val>
                                        </p:tav>
                                        <p:tav tm="100000">
                                          <p:val>
                                            <p:strVal val="#ppt_w"/>
                                          </p:val>
                                        </p:tav>
                                      </p:tavLst>
                                    </p:anim>
                                    <p:anim calcmode="lin" valueType="num">
                                      <p:cBhvr>
                                        <p:cTn id="32" dur="2000" fill="hold"/>
                                        <p:tgtEl>
                                          <p:spTgt spid="5">
                                            <p:txEl>
                                              <p:pRg st="1" end="1"/>
                                            </p:txEl>
                                          </p:spTgt>
                                        </p:tgtEl>
                                        <p:attrNameLst>
                                          <p:attrName>ppt_h</p:attrName>
                                        </p:attrNameLst>
                                      </p:cBhvr>
                                      <p:tavLst>
                                        <p:tav tm="0">
                                          <p:val>
                                            <p:strVal val="#ppt_h"/>
                                          </p:val>
                                        </p:tav>
                                        <p:tav tm="100000">
                                          <p:val>
                                            <p:strVal val="#ppt_h"/>
                                          </p:val>
                                        </p:tav>
                                      </p:tavLst>
                                    </p:anim>
                                    <p:anim calcmode="lin" valueType="num">
                                      <p:cBhvr>
                                        <p:cTn id="33" dur="1000" decel="50000" fill="hold">
                                          <p:stCondLst>
                                            <p:cond delay="0"/>
                                          </p:stCondLst>
                                        </p:cTn>
                                        <p:tgtEl>
                                          <p:spTgt spid="5">
                                            <p:txEl>
                                              <p:pRg st="1" end="1"/>
                                            </p:txEl>
                                          </p:spTgt>
                                        </p:tgtEl>
                                        <p:attrNameLst>
                                          <p:attrName>ppt_x</p:attrName>
                                        </p:attrNameLst>
                                      </p:cBhvr>
                                      <p:tavLst>
                                        <p:tav tm="0">
                                          <p:val>
                                            <p:strVal val="#ppt_x+.4"/>
                                          </p:val>
                                        </p:tav>
                                        <p:tav tm="100000">
                                          <p:val>
                                            <p:strVal val="#ppt_x"/>
                                          </p:val>
                                        </p:tav>
                                      </p:tavLst>
                                    </p:anim>
                                    <p:anim calcmode="lin" valueType="num">
                                      <p:cBhvr>
                                        <p:cTn id="34" dur="1000" decel="50000" fill="hold">
                                          <p:stCondLst>
                                            <p:cond delay="0"/>
                                          </p:stCondLst>
                                        </p:cTn>
                                        <p:tgtEl>
                                          <p:spTgt spid="5">
                                            <p:txEl>
                                              <p:pRg st="1" end="1"/>
                                            </p:txEl>
                                          </p:spTgt>
                                        </p:tgtEl>
                                        <p:attrNameLst>
                                          <p:attrName>ppt_y</p:attrName>
                                        </p:attrNameLst>
                                      </p:cBhvr>
                                      <p:tavLst>
                                        <p:tav tm="0">
                                          <p:val>
                                            <p:strVal val="#ppt_y-.2"/>
                                          </p:val>
                                        </p:tav>
                                        <p:tav tm="100000">
                                          <p:val>
                                            <p:strVal val="#ppt_y+.1"/>
                                          </p:val>
                                        </p:tav>
                                      </p:tavLst>
                                    </p:anim>
                                    <p:anim calcmode="lin" valueType="num">
                                      <p:cBhvr>
                                        <p:cTn id="35" dur="1000" accel="50000" fill="hold">
                                          <p:stCondLst>
                                            <p:cond delay="1000"/>
                                          </p:stCondLst>
                                        </p:cTn>
                                        <p:tgtEl>
                                          <p:spTgt spid="5">
                                            <p:txEl>
                                              <p:pRg st="1" end="1"/>
                                            </p:txEl>
                                          </p:spTgt>
                                        </p:tgtEl>
                                        <p:attrNameLst>
                                          <p:attrName>ppt_y</p:attrName>
                                        </p:attrNameLst>
                                      </p:cBhvr>
                                      <p:tavLst>
                                        <p:tav tm="0">
                                          <p:val>
                                            <p:strVal val="#ppt_y+.1"/>
                                          </p:val>
                                        </p:tav>
                                        <p:tav tm="100000">
                                          <p:val>
                                            <p:strVal val="#ppt_y"/>
                                          </p:val>
                                        </p:tav>
                                      </p:tavLst>
                                    </p:anim>
                                    <p:animEffect transition="in" filter="fade">
                                      <p:cBhvr>
                                        <p:cTn id="36" dur="2000" decel="50000">
                                          <p:stCondLst>
                                            <p:cond delay="0"/>
                                          </p:stCondLst>
                                        </p:cTn>
                                        <p:tgtEl>
                                          <p:spTgt spid="5">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anim calcmode="lin" valueType="num">
                                      <p:cBhvr>
                                        <p:cTn id="41" dur="1000" decel="50000" fill="hold">
                                          <p:stCondLst>
                                            <p:cond delay="0"/>
                                          </p:stCondLst>
                                        </p:cTn>
                                        <p:tgtEl>
                                          <p:spTgt spid="5">
                                            <p:txEl>
                                              <p:pRg st="2" end="2"/>
                                            </p:txEl>
                                          </p:spTgt>
                                        </p:tgtEl>
                                        <p:attrNameLst>
                                          <p:attrName>style.rotation</p:attrName>
                                        </p:attrNameLst>
                                      </p:cBhvr>
                                      <p:tavLst>
                                        <p:tav tm="0">
                                          <p:val>
                                            <p:fltVal val="-90"/>
                                          </p:val>
                                        </p:tav>
                                        <p:tav tm="100000">
                                          <p:val>
                                            <p:fltVal val="0"/>
                                          </p:val>
                                        </p:tav>
                                      </p:tavLst>
                                    </p:anim>
                                    <p:anim calcmode="lin" valueType="num">
                                      <p:cBhvr>
                                        <p:cTn id="42" dur="1000" decel="50000" fill="hold">
                                          <p:stCondLst>
                                            <p:cond delay="0"/>
                                          </p:stCondLst>
                                        </p:cTn>
                                        <p:tgtEl>
                                          <p:spTgt spid="5">
                                            <p:txEl>
                                              <p:pRg st="2" end="2"/>
                                            </p:txEl>
                                          </p:spTgt>
                                        </p:tgtEl>
                                        <p:attrNameLst>
                                          <p:attrName>ppt_w</p:attrName>
                                        </p:attrNameLst>
                                      </p:cBhvr>
                                      <p:tavLst>
                                        <p:tav tm="0">
                                          <p:val>
                                            <p:strVal val="#ppt_w"/>
                                          </p:val>
                                        </p:tav>
                                        <p:tav tm="100000">
                                          <p:val>
                                            <p:strVal val="#ppt_w*.05"/>
                                          </p:val>
                                        </p:tav>
                                      </p:tavLst>
                                    </p:anim>
                                    <p:anim calcmode="lin" valueType="num">
                                      <p:cBhvr>
                                        <p:cTn id="43" dur="1000" accel="50000" fill="hold">
                                          <p:stCondLst>
                                            <p:cond delay="1000"/>
                                          </p:stCondLst>
                                        </p:cTn>
                                        <p:tgtEl>
                                          <p:spTgt spid="5">
                                            <p:txEl>
                                              <p:pRg st="2" end="2"/>
                                            </p:txEl>
                                          </p:spTgt>
                                        </p:tgtEl>
                                        <p:attrNameLst>
                                          <p:attrName>ppt_w</p:attrName>
                                        </p:attrNameLst>
                                      </p:cBhvr>
                                      <p:tavLst>
                                        <p:tav tm="0">
                                          <p:val>
                                            <p:strVal val="#ppt_w*.05"/>
                                          </p:val>
                                        </p:tav>
                                        <p:tav tm="100000">
                                          <p:val>
                                            <p:strVal val="#ppt_w"/>
                                          </p:val>
                                        </p:tav>
                                      </p:tavLst>
                                    </p:anim>
                                    <p:anim calcmode="lin" valueType="num">
                                      <p:cBhvr>
                                        <p:cTn id="44" dur="2000" fill="hold"/>
                                        <p:tgtEl>
                                          <p:spTgt spid="5">
                                            <p:txEl>
                                              <p:pRg st="2" end="2"/>
                                            </p:txEl>
                                          </p:spTgt>
                                        </p:tgtEl>
                                        <p:attrNameLst>
                                          <p:attrName>ppt_h</p:attrName>
                                        </p:attrNameLst>
                                      </p:cBhvr>
                                      <p:tavLst>
                                        <p:tav tm="0">
                                          <p:val>
                                            <p:strVal val="#ppt_h"/>
                                          </p:val>
                                        </p:tav>
                                        <p:tav tm="100000">
                                          <p:val>
                                            <p:strVal val="#ppt_h"/>
                                          </p:val>
                                        </p:tav>
                                      </p:tavLst>
                                    </p:anim>
                                    <p:anim calcmode="lin" valueType="num">
                                      <p:cBhvr>
                                        <p:cTn id="45" dur="1000" decel="50000" fill="hold">
                                          <p:stCondLst>
                                            <p:cond delay="0"/>
                                          </p:stCondLst>
                                        </p:cTn>
                                        <p:tgtEl>
                                          <p:spTgt spid="5">
                                            <p:txEl>
                                              <p:pRg st="2" end="2"/>
                                            </p:txEl>
                                          </p:spTgt>
                                        </p:tgtEl>
                                        <p:attrNameLst>
                                          <p:attrName>ppt_x</p:attrName>
                                        </p:attrNameLst>
                                      </p:cBhvr>
                                      <p:tavLst>
                                        <p:tav tm="0">
                                          <p:val>
                                            <p:strVal val="#ppt_x+.4"/>
                                          </p:val>
                                        </p:tav>
                                        <p:tav tm="100000">
                                          <p:val>
                                            <p:strVal val="#ppt_x"/>
                                          </p:val>
                                        </p:tav>
                                      </p:tavLst>
                                    </p:anim>
                                    <p:anim calcmode="lin" valueType="num">
                                      <p:cBhvr>
                                        <p:cTn id="46" dur="1000" decel="50000" fill="hold">
                                          <p:stCondLst>
                                            <p:cond delay="0"/>
                                          </p:stCondLst>
                                        </p:cTn>
                                        <p:tgtEl>
                                          <p:spTgt spid="5">
                                            <p:txEl>
                                              <p:pRg st="2" end="2"/>
                                            </p:txEl>
                                          </p:spTgt>
                                        </p:tgtEl>
                                        <p:attrNameLst>
                                          <p:attrName>ppt_y</p:attrName>
                                        </p:attrNameLst>
                                      </p:cBhvr>
                                      <p:tavLst>
                                        <p:tav tm="0">
                                          <p:val>
                                            <p:strVal val="#ppt_y-.2"/>
                                          </p:val>
                                        </p:tav>
                                        <p:tav tm="100000">
                                          <p:val>
                                            <p:strVal val="#ppt_y+.1"/>
                                          </p:val>
                                        </p:tav>
                                      </p:tavLst>
                                    </p:anim>
                                    <p:anim calcmode="lin" valueType="num">
                                      <p:cBhvr>
                                        <p:cTn id="47" dur="1000" accel="50000" fill="hold">
                                          <p:stCondLst>
                                            <p:cond delay="1000"/>
                                          </p:stCondLst>
                                        </p:cTn>
                                        <p:tgtEl>
                                          <p:spTgt spid="5">
                                            <p:txEl>
                                              <p:pRg st="2" end="2"/>
                                            </p:txEl>
                                          </p:spTgt>
                                        </p:tgtEl>
                                        <p:attrNameLst>
                                          <p:attrName>ppt_y</p:attrName>
                                        </p:attrNameLst>
                                      </p:cBhvr>
                                      <p:tavLst>
                                        <p:tav tm="0">
                                          <p:val>
                                            <p:strVal val="#ppt_y+.1"/>
                                          </p:val>
                                        </p:tav>
                                        <p:tav tm="100000">
                                          <p:val>
                                            <p:strVal val="#ppt_y"/>
                                          </p:val>
                                        </p:tav>
                                      </p:tavLst>
                                    </p:anim>
                                    <p:animEffect transition="in" filter="fade">
                                      <p:cBhvr>
                                        <p:cTn id="48" dur="2000" decel="50000">
                                          <p:stCondLst>
                                            <p:cond delay="0"/>
                                          </p:stCondLst>
                                        </p:cTn>
                                        <p:tgtEl>
                                          <p:spTgt spid="5">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grpId="0" nodeType="clickEffect">
                                  <p:stCondLst>
                                    <p:cond delay="0"/>
                                  </p:stCondLst>
                                  <p:childTnLst>
                                    <p:set>
                                      <p:cBhvr>
                                        <p:cTn id="52" dur="1" fill="hold">
                                          <p:stCondLst>
                                            <p:cond delay="0"/>
                                          </p:stCondLst>
                                        </p:cTn>
                                        <p:tgtEl>
                                          <p:spTgt spid="5">
                                            <p:txEl>
                                              <p:pRg st="3" end="3"/>
                                            </p:txEl>
                                          </p:spTgt>
                                        </p:tgtEl>
                                        <p:attrNameLst>
                                          <p:attrName>style.visibility</p:attrName>
                                        </p:attrNameLst>
                                      </p:cBhvr>
                                      <p:to>
                                        <p:strVal val="visible"/>
                                      </p:to>
                                    </p:set>
                                    <p:anim calcmode="lin" valueType="num">
                                      <p:cBhvr>
                                        <p:cTn id="53" dur="1000" decel="50000" fill="hold">
                                          <p:stCondLst>
                                            <p:cond delay="0"/>
                                          </p:stCondLst>
                                        </p:cTn>
                                        <p:tgtEl>
                                          <p:spTgt spid="5">
                                            <p:txEl>
                                              <p:pRg st="3" end="3"/>
                                            </p:txEl>
                                          </p:spTgt>
                                        </p:tgtEl>
                                        <p:attrNameLst>
                                          <p:attrName>style.rotation</p:attrName>
                                        </p:attrNameLst>
                                      </p:cBhvr>
                                      <p:tavLst>
                                        <p:tav tm="0">
                                          <p:val>
                                            <p:fltVal val="-90"/>
                                          </p:val>
                                        </p:tav>
                                        <p:tav tm="100000">
                                          <p:val>
                                            <p:fltVal val="0"/>
                                          </p:val>
                                        </p:tav>
                                      </p:tavLst>
                                    </p:anim>
                                    <p:anim calcmode="lin" valueType="num">
                                      <p:cBhvr>
                                        <p:cTn id="54" dur="1000" decel="50000" fill="hold">
                                          <p:stCondLst>
                                            <p:cond delay="0"/>
                                          </p:stCondLst>
                                        </p:cTn>
                                        <p:tgtEl>
                                          <p:spTgt spid="5">
                                            <p:txEl>
                                              <p:pRg st="3" end="3"/>
                                            </p:txEl>
                                          </p:spTgt>
                                        </p:tgtEl>
                                        <p:attrNameLst>
                                          <p:attrName>ppt_w</p:attrName>
                                        </p:attrNameLst>
                                      </p:cBhvr>
                                      <p:tavLst>
                                        <p:tav tm="0">
                                          <p:val>
                                            <p:strVal val="#ppt_w"/>
                                          </p:val>
                                        </p:tav>
                                        <p:tav tm="100000">
                                          <p:val>
                                            <p:strVal val="#ppt_w*.05"/>
                                          </p:val>
                                        </p:tav>
                                      </p:tavLst>
                                    </p:anim>
                                    <p:anim calcmode="lin" valueType="num">
                                      <p:cBhvr>
                                        <p:cTn id="55" dur="1000" accel="50000" fill="hold">
                                          <p:stCondLst>
                                            <p:cond delay="1000"/>
                                          </p:stCondLst>
                                        </p:cTn>
                                        <p:tgtEl>
                                          <p:spTgt spid="5">
                                            <p:txEl>
                                              <p:pRg st="3" end="3"/>
                                            </p:txEl>
                                          </p:spTgt>
                                        </p:tgtEl>
                                        <p:attrNameLst>
                                          <p:attrName>ppt_w</p:attrName>
                                        </p:attrNameLst>
                                      </p:cBhvr>
                                      <p:tavLst>
                                        <p:tav tm="0">
                                          <p:val>
                                            <p:strVal val="#ppt_w*.05"/>
                                          </p:val>
                                        </p:tav>
                                        <p:tav tm="100000">
                                          <p:val>
                                            <p:strVal val="#ppt_w"/>
                                          </p:val>
                                        </p:tav>
                                      </p:tavLst>
                                    </p:anim>
                                    <p:anim calcmode="lin" valueType="num">
                                      <p:cBhvr>
                                        <p:cTn id="56" dur="2000" fill="hold"/>
                                        <p:tgtEl>
                                          <p:spTgt spid="5">
                                            <p:txEl>
                                              <p:pRg st="3" end="3"/>
                                            </p:txEl>
                                          </p:spTgt>
                                        </p:tgtEl>
                                        <p:attrNameLst>
                                          <p:attrName>ppt_h</p:attrName>
                                        </p:attrNameLst>
                                      </p:cBhvr>
                                      <p:tavLst>
                                        <p:tav tm="0">
                                          <p:val>
                                            <p:strVal val="#ppt_h"/>
                                          </p:val>
                                        </p:tav>
                                        <p:tav tm="100000">
                                          <p:val>
                                            <p:strVal val="#ppt_h"/>
                                          </p:val>
                                        </p:tav>
                                      </p:tavLst>
                                    </p:anim>
                                    <p:anim calcmode="lin" valueType="num">
                                      <p:cBhvr>
                                        <p:cTn id="57" dur="1000" decel="50000" fill="hold">
                                          <p:stCondLst>
                                            <p:cond delay="0"/>
                                          </p:stCondLst>
                                        </p:cTn>
                                        <p:tgtEl>
                                          <p:spTgt spid="5">
                                            <p:txEl>
                                              <p:pRg st="3" end="3"/>
                                            </p:txEl>
                                          </p:spTgt>
                                        </p:tgtEl>
                                        <p:attrNameLst>
                                          <p:attrName>ppt_x</p:attrName>
                                        </p:attrNameLst>
                                      </p:cBhvr>
                                      <p:tavLst>
                                        <p:tav tm="0">
                                          <p:val>
                                            <p:strVal val="#ppt_x+.4"/>
                                          </p:val>
                                        </p:tav>
                                        <p:tav tm="100000">
                                          <p:val>
                                            <p:strVal val="#ppt_x"/>
                                          </p:val>
                                        </p:tav>
                                      </p:tavLst>
                                    </p:anim>
                                    <p:anim calcmode="lin" valueType="num">
                                      <p:cBhvr>
                                        <p:cTn id="58" dur="1000" decel="50000" fill="hold">
                                          <p:stCondLst>
                                            <p:cond delay="0"/>
                                          </p:stCondLst>
                                        </p:cTn>
                                        <p:tgtEl>
                                          <p:spTgt spid="5">
                                            <p:txEl>
                                              <p:pRg st="3" end="3"/>
                                            </p:txEl>
                                          </p:spTgt>
                                        </p:tgtEl>
                                        <p:attrNameLst>
                                          <p:attrName>ppt_y</p:attrName>
                                        </p:attrNameLst>
                                      </p:cBhvr>
                                      <p:tavLst>
                                        <p:tav tm="0">
                                          <p:val>
                                            <p:strVal val="#ppt_y-.2"/>
                                          </p:val>
                                        </p:tav>
                                        <p:tav tm="100000">
                                          <p:val>
                                            <p:strVal val="#ppt_y+.1"/>
                                          </p:val>
                                        </p:tav>
                                      </p:tavLst>
                                    </p:anim>
                                    <p:anim calcmode="lin" valueType="num">
                                      <p:cBhvr>
                                        <p:cTn id="59" dur="1000" accel="50000" fill="hold">
                                          <p:stCondLst>
                                            <p:cond delay="1000"/>
                                          </p:stCondLst>
                                        </p:cTn>
                                        <p:tgtEl>
                                          <p:spTgt spid="5">
                                            <p:txEl>
                                              <p:pRg st="3" end="3"/>
                                            </p:txEl>
                                          </p:spTgt>
                                        </p:tgtEl>
                                        <p:attrNameLst>
                                          <p:attrName>ppt_y</p:attrName>
                                        </p:attrNameLst>
                                      </p:cBhvr>
                                      <p:tavLst>
                                        <p:tav tm="0">
                                          <p:val>
                                            <p:strVal val="#ppt_y+.1"/>
                                          </p:val>
                                        </p:tav>
                                        <p:tav tm="100000">
                                          <p:val>
                                            <p:strVal val="#ppt_y"/>
                                          </p:val>
                                        </p:tav>
                                      </p:tavLst>
                                    </p:anim>
                                    <p:animEffect transition="in" filter="fade">
                                      <p:cBhvr>
                                        <p:cTn id="60" dur="2000" decel="50000">
                                          <p:stCondLst>
                                            <p:cond delay="0"/>
                                          </p:stCondLst>
                                        </p:cTn>
                                        <p:tgtEl>
                                          <p:spTgt spid="5">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5" presetClass="entr" presetSubtype="0" fill="hold" grpId="0" nodeType="clickEffect">
                                  <p:stCondLst>
                                    <p:cond delay="0"/>
                                  </p:stCondLst>
                                  <p:childTnLst>
                                    <p:set>
                                      <p:cBhvr>
                                        <p:cTn id="64" dur="1" fill="hold">
                                          <p:stCondLst>
                                            <p:cond delay="0"/>
                                          </p:stCondLst>
                                        </p:cTn>
                                        <p:tgtEl>
                                          <p:spTgt spid="5">
                                            <p:txEl>
                                              <p:pRg st="4" end="4"/>
                                            </p:txEl>
                                          </p:spTgt>
                                        </p:tgtEl>
                                        <p:attrNameLst>
                                          <p:attrName>style.visibility</p:attrName>
                                        </p:attrNameLst>
                                      </p:cBhvr>
                                      <p:to>
                                        <p:strVal val="visible"/>
                                      </p:to>
                                    </p:set>
                                    <p:anim calcmode="lin" valueType="num">
                                      <p:cBhvr>
                                        <p:cTn id="65" dur="1000" decel="50000" fill="hold">
                                          <p:stCondLst>
                                            <p:cond delay="0"/>
                                          </p:stCondLst>
                                        </p:cTn>
                                        <p:tgtEl>
                                          <p:spTgt spid="5">
                                            <p:txEl>
                                              <p:pRg st="4" end="4"/>
                                            </p:txEl>
                                          </p:spTgt>
                                        </p:tgtEl>
                                        <p:attrNameLst>
                                          <p:attrName>style.rotation</p:attrName>
                                        </p:attrNameLst>
                                      </p:cBhvr>
                                      <p:tavLst>
                                        <p:tav tm="0">
                                          <p:val>
                                            <p:fltVal val="-90"/>
                                          </p:val>
                                        </p:tav>
                                        <p:tav tm="100000">
                                          <p:val>
                                            <p:fltVal val="0"/>
                                          </p:val>
                                        </p:tav>
                                      </p:tavLst>
                                    </p:anim>
                                    <p:anim calcmode="lin" valueType="num">
                                      <p:cBhvr>
                                        <p:cTn id="66" dur="1000" decel="50000" fill="hold">
                                          <p:stCondLst>
                                            <p:cond delay="0"/>
                                          </p:stCondLst>
                                        </p:cTn>
                                        <p:tgtEl>
                                          <p:spTgt spid="5">
                                            <p:txEl>
                                              <p:pRg st="4" end="4"/>
                                            </p:txEl>
                                          </p:spTgt>
                                        </p:tgtEl>
                                        <p:attrNameLst>
                                          <p:attrName>ppt_w</p:attrName>
                                        </p:attrNameLst>
                                      </p:cBhvr>
                                      <p:tavLst>
                                        <p:tav tm="0">
                                          <p:val>
                                            <p:strVal val="#ppt_w"/>
                                          </p:val>
                                        </p:tav>
                                        <p:tav tm="100000">
                                          <p:val>
                                            <p:strVal val="#ppt_w*.05"/>
                                          </p:val>
                                        </p:tav>
                                      </p:tavLst>
                                    </p:anim>
                                    <p:anim calcmode="lin" valueType="num">
                                      <p:cBhvr>
                                        <p:cTn id="67" dur="1000" accel="50000" fill="hold">
                                          <p:stCondLst>
                                            <p:cond delay="1000"/>
                                          </p:stCondLst>
                                        </p:cTn>
                                        <p:tgtEl>
                                          <p:spTgt spid="5">
                                            <p:txEl>
                                              <p:pRg st="4" end="4"/>
                                            </p:txEl>
                                          </p:spTgt>
                                        </p:tgtEl>
                                        <p:attrNameLst>
                                          <p:attrName>ppt_w</p:attrName>
                                        </p:attrNameLst>
                                      </p:cBhvr>
                                      <p:tavLst>
                                        <p:tav tm="0">
                                          <p:val>
                                            <p:strVal val="#ppt_w*.05"/>
                                          </p:val>
                                        </p:tav>
                                        <p:tav tm="100000">
                                          <p:val>
                                            <p:strVal val="#ppt_w"/>
                                          </p:val>
                                        </p:tav>
                                      </p:tavLst>
                                    </p:anim>
                                    <p:anim calcmode="lin" valueType="num">
                                      <p:cBhvr>
                                        <p:cTn id="68" dur="2000" fill="hold"/>
                                        <p:tgtEl>
                                          <p:spTgt spid="5">
                                            <p:txEl>
                                              <p:pRg st="4" end="4"/>
                                            </p:txEl>
                                          </p:spTgt>
                                        </p:tgtEl>
                                        <p:attrNameLst>
                                          <p:attrName>ppt_h</p:attrName>
                                        </p:attrNameLst>
                                      </p:cBhvr>
                                      <p:tavLst>
                                        <p:tav tm="0">
                                          <p:val>
                                            <p:strVal val="#ppt_h"/>
                                          </p:val>
                                        </p:tav>
                                        <p:tav tm="100000">
                                          <p:val>
                                            <p:strVal val="#ppt_h"/>
                                          </p:val>
                                        </p:tav>
                                      </p:tavLst>
                                    </p:anim>
                                    <p:anim calcmode="lin" valueType="num">
                                      <p:cBhvr>
                                        <p:cTn id="69" dur="1000" decel="50000" fill="hold">
                                          <p:stCondLst>
                                            <p:cond delay="0"/>
                                          </p:stCondLst>
                                        </p:cTn>
                                        <p:tgtEl>
                                          <p:spTgt spid="5">
                                            <p:txEl>
                                              <p:pRg st="4" end="4"/>
                                            </p:txEl>
                                          </p:spTgt>
                                        </p:tgtEl>
                                        <p:attrNameLst>
                                          <p:attrName>ppt_x</p:attrName>
                                        </p:attrNameLst>
                                      </p:cBhvr>
                                      <p:tavLst>
                                        <p:tav tm="0">
                                          <p:val>
                                            <p:strVal val="#ppt_x+.4"/>
                                          </p:val>
                                        </p:tav>
                                        <p:tav tm="100000">
                                          <p:val>
                                            <p:strVal val="#ppt_x"/>
                                          </p:val>
                                        </p:tav>
                                      </p:tavLst>
                                    </p:anim>
                                    <p:anim calcmode="lin" valueType="num">
                                      <p:cBhvr>
                                        <p:cTn id="70" dur="1000" decel="50000" fill="hold">
                                          <p:stCondLst>
                                            <p:cond delay="0"/>
                                          </p:stCondLst>
                                        </p:cTn>
                                        <p:tgtEl>
                                          <p:spTgt spid="5">
                                            <p:txEl>
                                              <p:pRg st="4" end="4"/>
                                            </p:txEl>
                                          </p:spTgt>
                                        </p:tgtEl>
                                        <p:attrNameLst>
                                          <p:attrName>ppt_y</p:attrName>
                                        </p:attrNameLst>
                                      </p:cBhvr>
                                      <p:tavLst>
                                        <p:tav tm="0">
                                          <p:val>
                                            <p:strVal val="#ppt_y-.2"/>
                                          </p:val>
                                        </p:tav>
                                        <p:tav tm="100000">
                                          <p:val>
                                            <p:strVal val="#ppt_y+.1"/>
                                          </p:val>
                                        </p:tav>
                                      </p:tavLst>
                                    </p:anim>
                                    <p:anim calcmode="lin" valueType="num">
                                      <p:cBhvr>
                                        <p:cTn id="71" dur="1000" accel="50000" fill="hold">
                                          <p:stCondLst>
                                            <p:cond delay="1000"/>
                                          </p:stCondLst>
                                        </p:cTn>
                                        <p:tgtEl>
                                          <p:spTgt spid="5">
                                            <p:txEl>
                                              <p:pRg st="4" end="4"/>
                                            </p:txEl>
                                          </p:spTgt>
                                        </p:tgtEl>
                                        <p:attrNameLst>
                                          <p:attrName>ppt_y</p:attrName>
                                        </p:attrNameLst>
                                      </p:cBhvr>
                                      <p:tavLst>
                                        <p:tav tm="0">
                                          <p:val>
                                            <p:strVal val="#ppt_y+.1"/>
                                          </p:val>
                                        </p:tav>
                                        <p:tav tm="100000">
                                          <p:val>
                                            <p:strVal val="#ppt_y"/>
                                          </p:val>
                                        </p:tav>
                                      </p:tavLst>
                                    </p:anim>
                                    <p:animEffect transition="in" filter="fade">
                                      <p:cBhvr>
                                        <p:cTn id="72" dur="2000" decel="50000">
                                          <p:stCondLst>
                                            <p:cond delay="0"/>
                                          </p:stCondLst>
                                        </p:cTn>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07776" y="1236694"/>
            <a:ext cx="9103659" cy="1384995"/>
          </a:xfrm>
          <a:prstGeom prst="rect">
            <a:avLst/>
          </a:prstGeom>
        </p:spPr>
        <p:txBody>
          <a:bodyPr wrap="square">
            <a:spAutoFit/>
          </a:bodyPr>
          <a:lstStyle/>
          <a:p>
            <a:pPr algn="just"/>
            <a:r>
              <a:rPr lang="as-IN" sz="2800" b="1" dirty="0" smtClean="0">
                <a:solidFill>
                  <a:srgbClr val="008000"/>
                </a:solidFill>
                <a:latin typeface="Roboto"/>
              </a:rPr>
              <a:t>গানিতিক সমস্যা-১: </a:t>
            </a:r>
            <a:r>
              <a:rPr lang="as-IN" sz="2800" dirty="0" smtClean="0">
                <a:solidFill>
                  <a:srgbClr val="262626"/>
                </a:solidFill>
                <a:latin typeface="Roboto"/>
              </a:rPr>
              <a:t>একটি চ্যানেলের মধ্যদিয়ে 10 সেকেন্ডে 1200 বিট ডেটা স্থানান্তরিত হলে তার ব্যান্ডউইথ কত?</a:t>
            </a:r>
            <a:endParaRPr lang="en-US" sz="2800" dirty="0"/>
          </a:p>
        </p:txBody>
      </p:sp>
      <p:sp>
        <p:nvSpPr>
          <p:cNvPr id="6" name="Rectangle 5"/>
          <p:cNvSpPr/>
          <p:nvPr/>
        </p:nvSpPr>
        <p:spPr>
          <a:xfrm>
            <a:off x="1707776" y="2870537"/>
            <a:ext cx="9870141" cy="3170099"/>
          </a:xfrm>
          <a:prstGeom prst="rect">
            <a:avLst/>
          </a:prstGeom>
        </p:spPr>
        <p:txBody>
          <a:bodyPr wrap="square">
            <a:spAutoFit/>
          </a:bodyPr>
          <a:lstStyle/>
          <a:p>
            <a:r>
              <a:rPr lang="as-IN" sz="2800" b="1" u="sng" dirty="0" smtClean="0">
                <a:solidFill>
                  <a:srgbClr val="FF0000"/>
                </a:solidFill>
                <a:effectLst>
                  <a:outerShdw blurRad="38100" dist="38100" dir="2700000" algn="tl">
                    <a:srgbClr val="000000">
                      <a:alpha val="43137"/>
                    </a:srgbClr>
                  </a:outerShdw>
                </a:effectLst>
                <a:latin typeface="Roboto"/>
              </a:rPr>
              <a:t>সমাধান</a:t>
            </a:r>
            <a:endParaRPr lang="en-US" sz="2800" b="1" u="sng" dirty="0" smtClean="0">
              <a:solidFill>
                <a:srgbClr val="FF0000"/>
              </a:solidFill>
              <a:effectLst>
                <a:outerShdw blurRad="38100" dist="38100" dir="2700000" algn="tl">
                  <a:srgbClr val="000000">
                    <a:alpha val="43137"/>
                  </a:srgbClr>
                </a:outerShdw>
              </a:effectLst>
              <a:latin typeface="Roboto"/>
            </a:endParaRPr>
          </a:p>
          <a:p>
            <a:endParaRPr lang="en-US" sz="2800" b="1" u="sng" dirty="0" smtClean="0">
              <a:solidFill>
                <a:srgbClr val="FF0000"/>
              </a:solidFill>
              <a:effectLst>
                <a:outerShdw blurRad="38100" dist="38100" dir="2700000" algn="tl">
                  <a:srgbClr val="000000">
                    <a:alpha val="43137"/>
                  </a:srgbClr>
                </a:outerShdw>
              </a:effectLst>
              <a:latin typeface="Roboto"/>
            </a:endParaRPr>
          </a:p>
          <a:p>
            <a:r>
              <a:rPr lang="as-IN" sz="2400" dirty="0" smtClean="0">
                <a:solidFill>
                  <a:srgbClr val="262626"/>
                </a:solidFill>
                <a:latin typeface="Roboto"/>
              </a:rPr>
              <a:t>আমরাজানি</a:t>
            </a:r>
            <a:r>
              <a:rPr lang="as-IN" sz="2400" dirty="0">
                <a:solidFill>
                  <a:srgbClr val="262626"/>
                </a:solidFill>
                <a:latin typeface="Roboto"/>
              </a:rPr>
              <a:t>, প্রতি সেকেন্ডে একক বিট স্থানান্তরিত হওয়ার হারকে </a:t>
            </a:r>
            <a:r>
              <a:rPr lang="en-US" sz="2400" dirty="0">
                <a:solidFill>
                  <a:srgbClr val="262626"/>
                </a:solidFill>
                <a:latin typeface="Roboto"/>
              </a:rPr>
              <a:t>bps </a:t>
            </a:r>
            <a:r>
              <a:rPr lang="as-IN" sz="2400" dirty="0">
                <a:solidFill>
                  <a:srgbClr val="262626"/>
                </a:solidFill>
                <a:latin typeface="Roboto"/>
              </a:rPr>
              <a:t>বলে। অর্থাৎ 1 সেকেন্ডে যে পরিমান ডেটা স্থানান্তরিত হবে সেটাই ব্যান্ডউইথ।</a:t>
            </a:r>
            <a:r>
              <a:rPr lang="as-IN" sz="2400" dirty="0"/>
              <a:t/>
            </a:r>
            <a:br>
              <a:rPr lang="as-IN" sz="2400" dirty="0"/>
            </a:br>
            <a:r>
              <a:rPr lang="as-IN" sz="2400" dirty="0">
                <a:solidFill>
                  <a:srgbClr val="262626"/>
                </a:solidFill>
                <a:latin typeface="Roboto"/>
              </a:rPr>
              <a:t>অতএব, 10 সেকেন্ডে ডেটা স্থানান্তরিত হয় = 1200 বিট</a:t>
            </a:r>
            <a:r>
              <a:rPr lang="as-IN" sz="2400" dirty="0"/>
              <a:t/>
            </a:r>
            <a:br>
              <a:rPr lang="as-IN" sz="2400" dirty="0"/>
            </a:br>
            <a:r>
              <a:rPr lang="as-IN" sz="2400" dirty="0">
                <a:solidFill>
                  <a:srgbClr val="262626"/>
                </a:solidFill>
                <a:latin typeface="Roboto"/>
              </a:rPr>
              <a:t>1সেকেন্ডে ডেটা স্থানান্তরিত হয় = 1200/10 বিট</a:t>
            </a:r>
            <a:r>
              <a:rPr lang="as-IN" sz="2400" dirty="0"/>
              <a:t/>
            </a:r>
            <a:br>
              <a:rPr lang="as-IN" sz="2400" dirty="0"/>
            </a:br>
            <a:r>
              <a:rPr lang="as-IN" sz="2400" dirty="0">
                <a:solidFill>
                  <a:srgbClr val="262626"/>
                </a:solidFill>
                <a:latin typeface="Roboto"/>
              </a:rPr>
              <a:t>= 120 বিট</a:t>
            </a:r>
            <a:r>
              <a:rPr lang="as-IN" sz="2400" dirty="0"/>
              <a:t/>
            </a:r>
            <a:br>
              <a:rPr lang="as-IN" sz="2400" dirty="0"/>
            </a:br>
            <a:r>
              <a:rPr lang="as-IN" sz="2400" dirty="0">
                <a:solidFill>
                  <a:srgbClr val="262626"/>
                </a:solidFill>
                <a:latin typeface="Roboto"/>
              </a:rPr>
              <a:t>অর্থাৎ ব্যান্ডউইথ হলো 120</a:t>
            </a:r>
            <a:r>
              <a:rPr lang="en-US" sz="2400" dirty="0">
                <a:solidFill>
                  <a:srgbClr val="262626"/>
                </a:solidFill>
                <a:latin typeface="Roboto"/>
              </a:rPr>
              <a:t>bps</a:t>
            </a:r>
            <a:endParaRPr lang="en-US" sz="2400" dirty="0"/>
          </a:p>
        </p:txBody>
      </p:sp>
      <p:sp>
        <p:nvSpPr>
          <p:cNvPr id="2" name="Footer Placeholder 1"/>
          <p:cNvSpPr>
            <a:spLocks noGrp="1"/>
          </p:cNvSpPr>
          <p:nvPr>
            <p:ph type="ftr" sz="quarter" idx="11"/>
          </p:nvPr>
        </p:nvSpPr>
        <p:spPr/>
        <p:txBody>
          <a:bodyPr/>
          <a:lstStyle/>
          <a:p>
            <a:r>
              <a:rPr lang="en-US" smtClean="0"/>
              <a:t>Prepared By : Md. Afzal Hossain</a:t>
            </a:r>
            <a:endParaRPr lang="en-US"/>
          </a:p>
        </p:txBody>
      </p:sp>
    </p:spTree>
    <p:extLst>
      <p:ext uri="{BB962C8B-B14F-4D97-AF65-F5344CB8AC3E}">
        <p14:creationId xmlns:p14="http://schemas.microsoft.com/office/powerpoint/2010/main" val="199026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6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6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625" accel="50000" fill="hold">
                                          <p:stCondLst>
                                            <p:cond delay="625"/>
                                          </p:stCondLst>
                                        </p:cTn>
                                        <p:tgtEl>
                                          <p:spTgt spid="5"/>
                                        </p:tgtEl>
                                        <p:attrNameLst>
                                          <p:attrName>ppt_w</p:attrName>
                                        </p:attrNameLst>
                                      </p:cBhvr>
                                      <p:tavLst>
                                        <p:tav tm="0">
                                          <p:val>
                                            <p:strVal val="#ppt_w*.05"/>
                                          </p:val>
                                        </p:tav>
                                        <p:tav tm="100000">
                                          <p:val>
                                            <p:strVal val="#ppt_w"/>
                                          </p:val>
                                        </p:tav>
                                      </p:tavLst>
                                    </p:anim>
                                    <p:anim calcmode="lin" valueType="num">
                                      <p:cBhvr>
                                        <p:cTn id="10" dur="1250" fill="hold"/>
                                        <p:tgtEl>
                                          <p:spTgt spid="5"/>
                                        </p:tgtEl>
                                        <p:attrNameLst>
                                          <p:attrName>ppt_h</p:attrName>
                                        </p:attrNameLst>
                                      </p:cBhvr>
                                      <p:tavLst>
                                        <p:tav tm="0">
                                          <p:val>
                                            <p:strVal val="#ppt_h"/>
                                          </p:val>
                                        </p:tav>
                                        <p:tav tm="100000">
                                          <p:val>
                                            <p:strVal val="#ppt_h"/>
                                          </p:val>
                                        </p:tav>
                                      </p:tavLst>
                                    </p:anim>
                                    <p:anim calcmode="lin" valueType="num">
                                      <p:cBhvr>
                                        <p:cTn id="11" dur="6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6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625" accel="50000" fill="hold">
                                          <p:stCondLst>
                                            <p:cond delay="625"/>
                                          </p:stCondLst>
                                        </p:cTn>
                                        <p:tgtEl>
                                          <p:spTgt spid="5"/>
                                        </p:tgtEl>
                                        <p:attrNameLst>
                                          <p:attrName>ppt_y</p:attrName>
                                        </p:attrNameLst>
                                      </p:cBhvr>
                                      <p:tavLst>
                                        <p:tav tm="0">
                                          <p:val>
                                            <p:strVal val="#ppt_y+.1"/>
                                          </p:val>
                                        </p:tav>
                                        <p:tav tm="100000">
                                          <p:val>
                                            <p:strVal val="#ppt_y"/>
                                          </p:val>
                                        </p:tav>
                                      </p:tavLst>
                                    </p:anim>
                                    <p:animEffect transition="in" filter="fade">
                                      <p:cBhvr>
                                        <p:cTn id="14" dur="125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500" fill="hold"/>
                                        <p:tgtEl>
                                          <p:spTgt spid="6"/>
                                        </p:tgtEl>
                                        <p:attrNameLst>
                                          <p:attrName>ppt_w</p:attrName>
                                        </p:attrNameLst>
                                      </p:cBhvr>
                                      <p:tavLst>
                                        <p:tav tm="0">
                                          <p:val>
                                            <p:fltVal val="0"/>
                                          </p:val>
                                        </p:tav>
                                        <p:tav tm="100000">
                                          <p:val>
                                            <p:strVal val="#ppt_w"/>
                                          </p:val>
                                        </p:tav>
                                      </p:tavLst>
                                    </p:anim>
                                    <p:anim calcmode="lin" valueType="num">
                                      <p:cBhvr>
                                        <p:cTn id="20" dur="1500" fill="hold"/>
                                        <p:tgtEl>
                                          <p:spTgt spid="6"/>
                                        </p:tgtEl>
                                        <p:attrNameLst>
                                          <p:attrName>ppt_h</p:attrName>
                                        </p:attrNameLst>
                                      </p:cBhvr>
                                      <p:tavLst>
                                        <p:tav tm="0">
                                          <p:val>
                                            <p:fltVal val="0"/>
                                          </p:val>
                                        </p:tav>
                                        <p:tav tm="100000">
                                          <p:val>
                                            <p:strVal val="#ppt_h"/>
                                          </p:val>
                                        </p:tav>
                                      </p:tavLst>
                                    </p:anim>
                                    <p:anim calcmode="lin" valueType="num">
                                      <p:cBhvr>
                                        <p:cTn id="21" dur="1500" fill="hold"/>
                                        <p:tgtEl>
                                          <p:spTgt spid="6"/>
                                        </p:tgtEl>
                                        <p:attrNameLst>
                                          <p:attrName>ppt_x</p:attrName>
                                        </p:attrNameLst>
                                      </p:cBhvr>
                                      <p:tavLst>
                                        <p:tav tm="0" fmla="#ppt_x+(cos(-2*pi*(1-$))*-#ppt_x-sin(-2*pi*(1-$))*(1-#ppt_y))*(1-$)">
                                          <p:val>
                                            <p:fltVal val="0"/>
                                          </p:val>
                                        </p:tav>
                                        <p:tav tm="100000">
                                          <p:val>
                                            <p:fltVal val="1"/>
                                          </p:val>
                                        </p:tav>
                                      </p:tavLst>
                                    </p:anim>
                                    <p:anim calcmode="lin" valueType="num">
                                      <p:cBhvr>
                                        <p:cTn id="22" dur="15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13328" y="1169458"/>
            <a:ext cx="10143565" cy="1446550"/>
          </a:xfrm>
          <a:prstGeom prst="rect">
            <a:avLst/>
          </a:prstGeom>
        </p:spPr>
        <p:txBody>
          <a:bodyPr wrap="square">
            <a:spAutoFit/>
          </a:bodyPr>
          <a:lstStyle/>
          <a:p>
            <a:r>
              <a:rPr lang="as-IN" sz="3200" b="1" dirty="0">
                <a:solidFill>
                  <a:schemeClr val="bg2">
                    <a:lumMod val="25000"/>
                  </a:schemeClr>
                </a:solidFill>
              </a:rPr>
              <a:t>গানিতিক সমস্যা-২:</a:t>
            </a:r>
            <a:r>
              <a:rPr lang="as-IN" sz="2800" dirty="0"/>
              <a:t> </a:t>
            </a:r>
            <a:r>
              <a:rPr lang="as-IN" sz="2800" dirty="0">
                <a:solidFill>
                  <a:schemeClr val="tx2"/>
                </a:solidFill>
              </a:rPr>
              <a:t>যদি তোমার ইন্টারনেট স্পিড 512</a:t>
            </a:r>
            <a:r>
              <a:rPr lang="en-US" sz="2800" dirty="0">
                <a:solidFill>
                  <a:schemeClr val="tx2"/>
                </a:solidFill>
              </a:rPr>
              <a:t>Kbps </a:t>
            </a:r>
            <a:r>
              <a:rPr lang="as-IN" sz="2800" dirty="0">
                <a:solidFill>
                  <a:schemeClr val="tx2"/>
                </a:solidFill>
              </a:rPr>
              <a:t>হয়,তাহলে 5</a:t>
            </a:r>
            <a:r>
              <a:rPr lang="en-US" sz="2800" dirty="0">
                <a:solidFill>
                  <a:schemeClr val="tx2"/>
                </a:solidFill>
              </a:rPr>
              <a:t>MB </a:t>
            </a:r>
            <a:r>
              <a:rPr lang="as-IN" sz="2800" dirty="0">
                <a:solidFill>
                  <a:schemeClr val="tx2"/>
                </a:solidFill>
              </a:rPr>
              <a:t>সাইজের একটি ফাইল ডাউনলোড করতে কত সময় লাগবে?</a:t>
            </a:r>
            <a:endParaRPr lang="en-US" sz="2800" dirty="0">
              <a:solidFill>
                <a:schemeClr val="tx2"/>
              </a:solidFill>
            </a:endParaRPr>
          </a:p>
        </p:txBody>
      </p:sp>
      <p:sp>
        <p:nvSpPr>
          <p:cNvPr id="6" name="Rectangle 5"/>
          <p:cNvSpPr/>
          <p:nvPr/>
        </p:nvSpPr>
        <p:spPr>
          <a:xfrm>
            <a:off x="1438835" y="2655385"/>
            <a:ext cx="9251575" cy="3785652"/>
          </a:xfrm>
          <a:prstGeom prst="rect">
            <a:avLst/>
          </a:prstGeom>
        </p:spPr>
        <p:txBody>
          <a:bodyPr wrap="square">
            <a:spAutoFit/>
          </a:bodyPr>
          <a:lstStyle/>
          <a:p>
            <a:r>
              <a:rPr lang="as-IN" sz="2400" b="1" dirty="0" smtClean="0">
                <a:solidFill>
                  <a:srgbClr val="FF0000"/>
                </a:solidFill>
              </a:rPr>
              <a:t>সমাধান </a:t>
            </a:r>
            <a:endParaRPr lang="en-US" sz="2400" b="1" dirty="0" smtClean="0">
              <a:solidFill>
                <a:srgbClr val="FF0000"/>
              </a:solidFill>
            </a:endParaRPr>
          </a:p>
          <a:p>
            <a:r>
              <a:rPr lang="as-IN" sz="2400" dirty="0" smtClean="0">
                <a:solidFill>
                  <a:schemeClr val="tx2"/>
                </a:solidFill>
              </a:rPr>
              <a:t>যেহেতু </a:t>
            </a:r>
            <a:r>
              <a:rPr lang="as-IN" sz="2400" dirty="0">
                <a:solidFill>
                  <a:schemeClr val="tx2"/>
                </a:solidFill>
              </a:rPr>
              <a:t>ইন্টারনেট স্পিডের একক </a:t>
            </a:r>
            <a:r>
              <a:rPr lang="en-US" sz="2400" dirty="0">
                <a:solidFill>
                  <a:schemeClr val="tx2"/>
                </a:solidFill>
              </a:rPr>
              <a:t>bps.</a:t>
            </a:r>
            <a:br>
              <a:rPr lang="en-US" sz="2400" dirty="0">
                <a:solidFill>
                  <a:schemeClr val="tx2"/>
                </a:solidFill>
              </a:rPr>
            </a:br>
            <a:r>
              <a:rPr lang="as-IN" sz="2400" dirty="0">
                <a:solidFill>
                  <a:schemeClr val="tx2"/>
                </a:solidFill>
              </a:rPr>
              <a:t>অতএব, 5</a:t>
            </a:r>
            <a:r>
              <a:rPr lang="en-US" sz="2400" dirty="0">
                <a:solidFill>
                  <a:schemeClr val="tx2"/>
                </a:solidFill>
              </a:rPr>
              <a:t>MB=(5*1024*8)Kb</a:t>
            </a:r>
            <a:br>
              <a:rPr lang="en-US" sz="2400" dirty="0">
                <a:solidFill>
                  <a:schemeClr val="tx2"/>
                </a:solidFill>
              </a:rPr>
            </a:br>
            <a:r>
              <a:rPr lang="en-US" sz="2400" dirty="0">
                <a:solidFill>
                  <a:schemeClr val="tx2"/>
                </a:solidFill>
              </a:rPr>
              <a:t>=40960Kb</a:t>
            </a:r>
            <a:br>
              <a:rPr lang="en-US" sz="2400" dirty="0">
                <a:solidFill>
                  <a:schemeClr val="tx2"/>
                </a:solidFill>
              </a:rPr>
            </a:br>
            <a:r>
              <a:rPr lang="as-IN" sz="2400" dirty="0">
                <a:solidFill>
                  <a:schemeClr val="tx2"/>
                </a:solidFill>
              </a:rPr>
              <a:t>এখন, 512</a:t>
            </a:r>
            <a:r>
              <a:rPr lang="en-US" sz="2400" dirty="0">
                <a:solidFill>
                  <a:schemeClr val="tx2"/>
                </a:solidFill>
              </a:rPr>
              <a:t>Kb </a:t>
            </a:r>
            <a:r>
              <a:rPr lang="as-IN" sz="2400" dirty="0">
                <a:solidFill>
                  <a:schemeClr val="tx2"/>
                </a:solidFill>
              </a:rPr>
              <a:t>ফাইল ডাউনলোড করতে সময় লাগে = 1 সেকেন্ড</a:t>
            </a:r>
            <a:br>
              <a:rPr lang="as-IN" sz="2400" dirty="0">
                <a:solidFill>
                  <a:schemeClr val="tx2"/>
                </a:solidFill>
              </a:rPr>
            </a:br>
            <a:r>
              <a:rPr lang="as-IN" sz="2400" dirty="0">
                <a:solidFill>
                  <a:schemeClr val="tx2"/>
                </a:solidFill>
              </a:rPr>
              <a:t>1</a:t>
            </a:r>
            <a:r>
              <a:rPr lang="en-US" sz="2400" dirty="0">
                <a:solidFill>
                  <a:schemeClr val="tx2"/>
                </a:solidFill>
              </a:rPr>
              <a:t>Kb </a:t>
            </a:r>
            <a:r>
              <a:rPr lang="as-IN" sz="2400" dirty="0">
                <a:solidFill>
                  <a:schemeClr val="tx2"/>
                </a:solidFill>
              </a:rPr>
              <a:t>ফাইল ডাউনলোড করতে সময় লাগে = 1/512 সেকেন্ড</a:t>
            </a:r>
            <a:br>
              <a:rPr lang="as-IN" sz="2400" dirty="0">
                <a:solidFill>
                  <a:schemeClr val="tx2"/>
                </a:solidFill>
              </a:rPr>
            </a:br>
            <a:r>
              <a:rPr lang="as-IN" sz="2400" dirty="0">
                <a:solidFill>
                  <a:schemeClr val="tx2"/>
                </a:solidFill>
              </a:rPr>
              <a:t>40960</a:t>
            </a:r>
            <a:r>
              <a:rPr lang="en-US" sz="2400" dirty="0">
                <a:solidFill>
                  <a:schemeClr val="tx2"/>
                </a:solidFill>
              </a:rPr>
              <a:t>Kb </a:t>
            </a:r>
            <a:r>
              <a:rPr lang="as-IN" sz="2400" dirty="0">
                <a:solidFill>
                  <a:schemeClr val="tx2"/>
                </a:solidFill>
              </a:rPr>
              <a:t>ফাইল ডাউনলোড করতে সময় লাগে =(1*40960)/512 সেকেন্ড</a:t>
            </a:r>
            <a:br>
              <a:rPr lang="as-IN" sz="2400" dirty="0">
                <a:solidFill>
                  <a:schemeClr val="tx2"/>
                </a:solidFill>
              </a:rPr>
            </a:br>
            <a:r>
              <a:rPr lang="as-IN" sz="2400" dirty="0">
                <a:solidFill>
                  <a:schemeClr val="tx2"/>
                </a:solidFill>
              </a:rPr>
              <a:t>= 80 সেকেন্ড</a:t>
            </a:r>
            <a:br>
              <a:rPr lang="as-IN" sz="2400" dirty="0">
                <a:solidFill>
                  <a:schemeClr val="tx2"/>
                </a:solidFill>
              </a:rPr>
            </a:br>
            <a:r>
              <a:rPr lang="as-IN" sz="2400" dirty="0">
                <a:solidFill>
                  <a:schemeClr val="tx2"/>
                </a:solidFill>
              </a:rPr>
              <a:t>= 1 মিনিট 20 সেকেন্ড (উত্তর)</a:t>
            </a:r>
            <a:endParaRPr lang="en-US" sz="2400" dirty="0">
              <a:solidFill>
                <a:schemeClr val="tx2"/>
              </a:solidFill>
            </a:endParaRPr>
          </a:p>
        </p:txBody>
      </p:sp>
      <p:sp>
        <p:nvSpPr>
          <p:cNvPr id="3" name="Footer Placeholder 2"/>
          <p:cNvSpPr>
            <a:spLocks noGrp="1"/>
          </p:cNvSpPr>
          <p:nvPr>
            <p:ph type="ftr" sz="quarter" idx="11"/>
          </p:nvPr>
        </p:nvSpPr>
        <p:spPr>
          <a:xfrm>
            <a:off x="6632295" y="6212437"/>
            <a:ext cx="5943600" cy="228600"/>
          </a:xfrm>
        </p:spPr>
        <p:txBody>
          <a:bodyPr/>
          <a:lstStyle/>
          <a:p>
            <a:r>
              <a:rPr lang="en-US" dirty="0" smtClean="0"/>
              <a:t>Prepared By : Md. Afzal Hossain</a:t>
            </a:r>
            <a:endParaRPr lang="en-US" dirty="0"/>
          </a:p>
        </p:txBody>
      </p:sp>
    </p:spTree>
    <p:extLst>
      <p:ext uri="{BB962C8B-B14F-4D97-AF65-F5344CB8AC3E}">
        <p14:creationId xmlns:p14="http://schemas.microsoft.com/office/powerpoint/2010/main" val="1944256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Scale>
                                      <p:cBhvr>
                                        <p:cTn id="19" dur="1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500" decel="50000" fill="hold">
                                          <p:stCondLst>
                                            <p:cond delay="0"/>
                                          </p:stCondLst>
                                        </p:cTn>
                                        <p:tgtEl>
                                          <p:spTgt spid="6"/>
                                        </p:tgtEl>
                                        <p:attrNameLst>
                                          <p:attrName>ppt_x</p:attrName>
                                          <p:attrName>ppt_y</p:attrName>
                                        </p:attrNameLst>
                                      </p:cBhvr>
                                    </p:animMotion>
                                    <p:animEffect transition="in" filter="fade">
                                      <p:cBhvr>
                                        <p:cTn id="21"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587357" y="2541247"/>
            <a:ext cx="4307543" cy="1182887"/>
            <a:chOff x="3047999" y="2339789"/>
            <a:chExt cx="7534836" cy="1499960"/>
          </a:xfrm>
        </p:grpSpPr>
        <p:sp>
          <p:nvSpPr>
            <p:cNvPr id="3" name="Rectangle 2"/>
            <p:cNvSpPr/>
            <p:nvPr/>
          </p:nvSpPr>
          <p:spPr>
            <a:xfrm>
              <a:off x="3079376" y="2339789"/>
              <a:ext cx="7436224" cy="8875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bg2">
                    <a:lumMod val="10000"/>
                  </a:schemeClr>
                </a:solidFill>
              </a:endParaRPr>
            </a:p>
          </p:txBody>
        </p:sp>
        <p:sp>
          <p:nvSpPr>
            <p:cNvPr id="2" name="Rectangle 1"/>
            <p:cNvSpPr/>
            <p:nvPr/>
          </p:nvSpPr>
          <p:spPr>
            <a:xfrm>
              <a:off x="3047999" y="2551837"/>
              <a:ext cx="7534836" cy="1287912"/>
            </a:xfrm>
            <a:prstGeom prst="rect">
              <a:avLst/>
            </a:prstGeom>
          </p:spPr>
          <p:txBody>
            <a:bodyPr wrap="square">
              <a:spAutoFit/>
            </a:bodyPr>
            <a:lstStyle/>
            <a:p>
              <a:pPr algn="ctr"/>
              <a:r>
                <a:rPr lang="as-IN" sz="2400" b="1" dirty="0">
                  <a:solidFill>
                    <a:schemeClr val="bg2">
                      <a:lumMod val="25000"/>
                    </a:schemeClr>
                  </a:solidFill>
                  <a:latin typeface="Roboto"/>
                </a:rPr>
                <a:t>ন্যারো ব্যান্ড (</a:t>
              </a:r>
              <a:r>
                <a:rPr lang="en-US" sz="2400" b="1" dirty="0">
                  <a:solidFill>
                    <a:schemeClr val="bg2">
                      <a:lumMod val="25000"/>
                    </a:schemeClr>
                  </a:solidFill>
                  <a:latin typeface="Roboto"/>
                </a:rPr>
                <a:t>Narrow Band)</a:t>
              </a:r>
              <a:endParaRPr lang="en-US" sz="2400" dirty="0">
                <a:solidFill>
                  <a:schemeClr val="bg2">
                    <a:lumMod val="25000"/>
                  </a:schemeClr>
                </a:solidFill>
              </a:endParaRPr>
            </a:p>
            <a:p>
              <a:pPr algn="ctr"/>
              <a:r>
                <a:rPr lang="as-IN" dirty="0">
                  <a:solidFill>
                    <a:schemeClr val="bg2">
                      <a:lumMod val="10000"/>
                    </a:schemeClr>
                  </a:solidFill>
                </a:rPr>
                <a:t/>
              </a:r>
              <a:br>
                <a:rPr lang="as-IN" dirty="0">
                  <a:solidFill>
                    <a:schemeClr val="bg2">
                      <a:lumMod val="10000"/>
                    </a:schemeClr>
                  </a:solidFill>
                </a:rPr>
              </a:br>
              <a:endParaRPr lang="en-US" dirty="0">
                <a:solidFill>
                  <a:schemeClr val="bg2">
                    <a:lumMod val="10000"/>
                  </a:schemeClr>
                </a:solidFill>
              </a:endParaRPr>
            </a:p>
          </p:txBody>
        </p:sp>
      </p:grpSp>
      <p:grpSp>
        <p:nvGrpSpPr>
          <p:cNvPr id="7" name="Group 6"/>
          <p:cNvGrpSpPr/>
          <p:nvPr/>
        </p:nvGrpSpPr>
        <p:grpSpPr>
          <a:xfrm>
            <a:off x="2837328" y="784416"/>
            <a:ext cx="7534836" cy="950712"/>
            <a:chOff x="3047999" y="2339789"/>
            <a:chExt cx="7534836" cy="950712"/>
          </a:xfrm>
        </p:grpSpPr>
        <p:sp>
          <p:nvSpPr>
            <p:cNvPr id="8" name="Rectangle 7"/>
            <p:cNvSpPr/>
            <p:nvPr/>
          </p:nvSpPr>
          <p:spPr>
            <a:xfrm>
              <a:off x="3079376" y="2339789"/>
              <a:ext cx="7436224" cy="8875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Rectangle 8"/>
            <p:cNvSpPr/>
            <p:nvPr/>
          </p:nvSpPr>
          <p:spPr>
            <a:xfrm>
              <a:off x="3047999" y="2551837"/>
              <a:ext cx="7534836" cy="738664"/>
            </a:xfrm>
            <a:prstGeom prst="rect">
              <a:avLst/>
            </a:prstGeom>
          </p:spPr>
          <p:txBody>
            <a:bodyPr wrap="square">
              <a:spAutoFit/>
            </a:bodyPr>
            <a:lstStyle/>
            <a:p>
              <a:pPr algn="ctr"/>
              <a:r>
                <a:rPr lang="as-IN" sz="2400" b="1" dirty="0">
                  <a:solidFill>
                    <a:srgbClr val="002060"/>
                  </a:solidFill>
                  <a:latin typeface="Roboto"/>
                </a:rPr>
                <a:t>ডেটা ট্রান্সমিশন স্পীড বা ব্যান্ডউইথ এর প্রকারভেদ</a:t>
              </a:r>
              <a:r>
                <a:rPr lang="as-IN" dirty="0">
                  <a:solidFill>
                    <a:srgbClr val="002060"/>
                  </a:solidFill>
                </a:rPr>
                <a:t/>
              </a:r>
              <a:br>
                <a:rPr lang="as-IN" dirty="0">
                  <a:solidFill>
                    <a:srgbClr val="002060"/>
                  </a:solidFill>
                </a:rPr>
              </a:br>
              <a:endParaRPr lang="en-US" dirty="0">
                <a:solidFill>
                  <a:srgbClr val="002060"/>
                </a:solidFill>
              </a:endParaRPr>
            </a:p>
          </p:txBody>
        </p:sp>
      </p:grpSp>
      <p:grpSp>
        <p:nvGrpSpPr>
          <p:cNvPr id="10" name="Group 9"/>
          <p:cNvGrpSpPr/>
          <p:nvPr/>
        </p:nvGrpSpPr>
        <p:grpSpPr>
          <a:xfrm>
            <a:off x="4643732" y="4047267"/>
            <a:ext cx="4307543" cy="1182886"/>
            <a:chOff x="3047999" y="2339789"/>
            <a:chExt cx="7534836" cy="1499959"/>
          </a:xfrm>
        </p:grpSpPr>
        <p:sp>
          <p:nvSpPr>
            <p:cNvPr id="11" name="Rectangle 10"/>
            <p:cNvSpPr/>
            <p:nvPr/>
          </p:nvSpPr>
          <p:spPr>
            <a:xfrm>
              <a:off x="3079376" y="2339789"/>
              <a:ext cx="7436224" cy="8875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p:cNvSpPr/>
            <p:nvPr/>
          </p:nvSpPr>
          <p:spPr>
            <a:xfrm>
              <a:off x="3047999" y="2551837"/>
              <a:ext cx="7534836" cy="1287911"/>
            </a:xfrm>
            <a:prstGeom prst="rect">
              <a:avLst/>
            </a:prstGeom>
          </p:spPr>
          <p:txBody>
            <a:bodyPr wrap="square">
              <a:spAutoFit/>
            </a:bodyPr>
            <a:lstStyle/>
            <a:p>
              <a:r>
                <a:rPr lang="as-IN" sz="2400" b="1" dirty="0">
                  <a:solidFill>
                    <a:schemeClr val="bg2">
                      <a:lumMod val="25000"/>
                    </a:schemeClr>
                  </a:solidFill>
                  <a:latin typeface="Roboto"/>
                </a:rPr>
                <a:t>ভয়েস ব্যান্ড (</a:t>
              </a:r>
              <a:r>
                <a:rPr lang="en-US" sz="2400" b="1" dirty="0">
                  <a:solidFill>
                    <a:schemeClr val="bg2">
                      <a:lumMod val="25000"/>
                    </a:schemeClr>
                  </a:solidFill>
                  <a:latin typeface="Roboto"/>
                </a:rPr>
                <a:t>Voice Band):</a:t>
              </a:r>
              <a:endParaRPr lang="en-US" sz="2400" dirty="0">
                <a:solidFill>
                  <a:schemeClr val="bg2">
                    <a:lumMod val="25000"/>
                  </a:schemeClr>
                </a:solidFill>
              </a:endParaRPr>
            </a:p>
            <a:p>
              <a:pPr algn="ctr"/>
              <a:r>
                <a:rPr lang="as-IN" dirty="0">
                  <a:solidFill>
                    <a:schemeClr val="bg2">
                      <a:lumMod val="10000"/>
                    </a:schemeClr>
                  </a:solidFill>
                </a:rPr>
                <a:t/>
              </a:r>
              <a:br>
                <a:rPr lang="as-IN" dirty="0">
                  <a:solidFill>
                    <a:schemeClr val="bg2">
                      <a:lumMod val="10000"/>
                    </a:schemeClr>
                  </a:solidFill>
                </a:rPr>
              </a:br>
              <a:endParaRPr lang="en-US" dirty="0">
                <a:solidFill>
                  <a:schemeClr val="bg2">
                    <a:lumMod val="10000"/>
                  </a:schemeClr>
                </a:solidFill>
              </a:endParaRPr>
            </a:p>
          </p:txBody>
        </p:sp>
      </p:grpSp>
      <p:grpSp>
        <p:nvGrpSpPr>
          <p:cNvPr id="13" name="Group 12"/>
          <p:cNvGrpSpPr/>
          <p:nvPr/>
        </p:nvGrpSpPr>
        <p:grpSpPr>
          <a:xfrm>
            <a:off x="4625794" y="5545918"/>
            <a:ext cx="4307543" cy="1182886"/>
            <a:chOff x="3047999" y="2339789"/>
            <a:chExt cx="7534836" cy="1499959"/>
          </a:xfrm>
        </p:grpSpPr>
        <p:sp>
          <p:nvSpPr>
            <p:cNvPr id="14" name="Rectangle 13"/>
            <p:cNvSpPr/>
            <p:nvPr/>
          </p:nvSpPr>
          <p:spPr>
            <a:xfrm>
              <a:off x="3079376" y="2339789"/>
              <a:ext cx="7436224" cy="8875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bg2">
                    <a:lumMod val="10000"/>
                  </a:schemeClr>
                </a:solidFill>
              </a:endParaRPr>
            </a:p>
          </p:txBody>
        </p:sp>
        <p:sp>
          <p:nvSpPr>
            <p:cNvPr id="15" name="Rectangle 14"/>
            <p:cNvSpPr/>
            <p:nvPr/>
          </p:nvSpPr>
          <p:spPr>
            <a:xfrm>
              <a:off x="3047999" y="2551837"/>
              <a:ext cx="7534836" cy="1287911"/>
            </a:xfrm>
            <a:prstGeom prst="rect">
              <a:avLst/>
            </a:prstGeom>
          </p:spPr>
          <p:txBody>
            <a:bodyPr wrap="square">
              <a:spAutoFit/>
            </a:bodyPr>
            <a:lstStyle/>
            <a:p>
              <a:r>
                <a:rPr lang="as-IN" sz="2400" b="1" dirty="0">
                  <a:solidFill>
                    <a:schemeClr val="bg2">
                      <a:lumMod val="25000"/>
                    </a:schemeClr>
                  </a:solidFill>
                  <a:latin typeface="Roboto"/>
                </a:rPr>
                <a:t>ব্রড ব্যান্ড (</a:t>
              </a:r>
              <a:r>
                <a:rPr lang="en-US" sz="2400" b="1" dirty="0">
                  <a:solidFill>
                    <a:schemeClr val="bg2">
                      <a:lumMod val="25000"/>
                    </a:schemeClr>
                  </a:solidFill>
                  <a:latin typeface="Roboto"/>
                </a:rPr>
                <a:t>Broad Band)</a:t>
              </a:r>
              <a:endParaRPr lang="en-US" sz="2400" dirty="0">
                <a:solidFill>
                  <a:schemeClr val="bg2">
                    <a:lumMod val="25000"/>
                  </a:schemeClr>
                </a:solidFill>
              </a:endParaRPr>
            </a:p>
            <a:p>
              <a:pPr algn="ctr"/>
              <a:r>
                <a:rPr lang="as-IN" dirty="0">
                  <a:solidFill>
                    <a:schemeClr val="bg2">
                      <a:lumMod val="10000"/>
                    </a:schemeClr>
                  </a:solidFill>
                </a:rPr>
                <a:t/>
              </a:r>
              <a:br>
                <a:rPr lang="as-IN" dirty="0">
                  <a:solidFill>
                    <a:schemeClr val="bg2">
                      <a:lumMod val="10000"/>
                    </a:schemeClr>
                  </a:solidFill>
                </a:rPr>
              </a:br>
              <a:endParaRPr lang="en-US" dirty="0">
                <a:solidFill>
                  <a:schemeClr val="bg2">
                    <a:lumMod val="10000"/>
                  </a:schemeClr>
                </a:solidFill>
              </a:endParaRPr>
            </a:p>
          </p:txBody>
        </p:sp>
      </p:grpSp>
      <p:sp>
        <p:nvSpPr>
          <p:cNvPr id="25" name="Down Arrow 24"/>
          <p:cNvSpPr/>
          <p:nvPr/>
        </p:nvSpPr>
        <p:spPr>
          <a:xfrm>
            <a:off x="6011791" y="1767392"/>
            <a:ext cx="739588" cy="715397"/>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BottomRight"/>
              <a:lightRig rig="threePt" dir="t"/>
            </a:scene3d>
          </a:bodyPr>
          <a:lstStyle/>
          <a:p>
            <a:pPr algn="ctr"/>
            <a:endParaRPr lang="en-US">
              <a:ln>
                <a:solidFill>
                  <a:schemeClr val="bg2">
                    <a:lumMod val="10000"/>
                  </a:schemeClr>
                </a:solidFill>
              </a:ln>
            </a:endParaRPr>
          </a:p>
        </p:txBody>
      </p:sp>
      <p:sp>
        <p:nvSpPr>
          <p:cNvPr id="27" name="Down Arrow 26"/>
          <p:cNvSpPr/>
          <p:nvPr/>
        </p:nvSpPr>
        <p:spPr>
          <a:xfrm>
            <a:off x="6039977" y="3299603"/>
            <a:ext cx="739588" cy="715397"/>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BottomRight"/>
              <a:lightRig rig="threePt" dir="t"/>
            </a:scene3d>
          </a:bodyPr>
          <a:lstStyle/>
          <a:p>
            <a:pPr algn="ctr"/>
            <a:endParaRPr lang="en-US">
              <a:ln>
                <a:solidFill>
                  <a:schemeClr val="bg2">
                    <a:lumMod val="10000"/>
                  </a:schemeClr>
                </a:solidFill>
              </a:ln>
            </a:endParaRPr>
          </a:p>
        </p:txBody>
      </p:sp>
      <p:sp>
        <p:nvSpPr>
          <p:cNvPr id="28" name="Down Arrow 27"/>
          <p:cNvSpPr/>
          <p:nvPr/>
        </p:nvSpPr>
        <p:spPr>
          <a:xfrm>
            <a:off x="6092488" y="4779432"/>
            <a:ext cx="739588" cy="715397"/>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BottomRight"/>
              <a:lightRig rig="threePt" dir="t"/>
            </a:scene3d>
          </a:bodyPr>
          <a:lstStyle/>
          <a:p>
            <a:pPr algn="ctr"/>
            <a:endParaRPr lang="en-US">
              <a:ln>
                <a:solidFill>
                  <a:schemeClr val="bg2">
                    <a:lumMod val="10000"/>
                  </a:schemeClr>
                </a:solidFill>
              </a:ln>
            </a:endParaRPr>
          </a:p>
        </p:txBody>
      </p:sp>
      <p:sp>
        <p:nvSpPr>
          <p:cNvPr id="5" name="Footer Placeholder 4"/>
          <p:cNvSpPr>
            <a:spLocks noGrp="1"/>
          </p:cNvSpPr>
          <p:nvPr>
            <p:ph type="ftr" sz="quarter" idx="11"/>
          </p:nvPr>
        </p:nvSpPr>
        <p:spPr>
          <a:xfrm>
            <a:off x="148888" y="6036273"/>
            <a:ext cx="5943600" cy="228600"/>
          </a:xfrm>
        </p:spPr>
        <p:txBody>
          <a:bodyPr/>
          <a:lstStyle/>
          <a:p>
            <a:r>
              <a:rPr lang="en-US" dirty="0" smtClean="0"/>
              <a:t>Prepared By : Md. Afzal Hossain</a:t>
            </a:r>
            <a:endParaRPr lang="en-US" dirty="0"/>
          </a:p>
        </p:txBody>
      </p:sp>
    </p:spTree>
    <p:extLst>
      <p:ext uri="{BB962C8B-B14F-4D97-AF65-F5344CB8AC3E}">
        <p14:creationId xmlns:p14="http://schemas.microsoft.com/office/powerpoint/2010/main" val="132303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1000" fill="hold"/>
                                        <p:tgtEl>
                                          <p:spTgt spid="25"/>
                                        </p:tgtEl>
                                        <p:attrNameLst>
                                          <p:attrName>ppt_w</p:attrName>
                                        </p:attrNameLst>
                                      </p:cBhvr>
                                      <p:tavLst>
                                        <p:tav tm="0">
                                          <p:val>
                                            <p:strVal val="#ppt_w*0.70"/>
                                          </p:val>
                                        </p:tav>
                                        <p:tav tm="100000">
                                          <p:val>
                                            <p:strVal val="#ppt_w"/>
                                          </p:val>
                                        </p:tav>
                                      </p:tavLst>
                                    </p:anim>
                                    <p:anim calcmode="lin" valueType="num">
                                      <p:cBhvr>
                                        <p:cTn id="15" dur="1000" fill="hold"/>
                                        <p:tgtEl>
                                          <p:spTgt spid="25"/>
                                        </p:tgtEl>
                                        <p:attrNameLst>
                                          <p:attrName>ppt_h</p:attrName>
                                        </p:attrNameLst>
                                      </p:cBhvr>
                                      <p:tavLst>
                                        <p:tav tm="0">
                                          <p:val>
                                            <p:strVal val="#ppt_h"/>
                                          </p:val>
                                        </p:tav>
                                        <p:tav tm="100000">
                                          <p:val>
                                            <p:strVal val="#ppt_h"/>
                                          </p:val>
                                        </p:tav>
                                      </p:tavLst>
                                    </p:anim>
                                    <p:animEffect transition="in" filter="fade">
                                      <p:cBhvr>
                                        <p:cTn id="16" dur="10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8" grpId="0" animBg="1"/>
    </p:bldLst>
  </p:timing>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Rainbow presentation</Template>
  <TotalTime>458</TotalTime>
  <Words>513</Words>
  <Application>Microsoft Office PowerPoint</Application>
  <PresentationFormat>Widescreen</PresentationFormat>
  <Paragraphs>69</Paragraphs>
  <Slides>14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 Narrow</vt:lpstr>
      <vt:lpstr>Jokerman</vt:lpstr>
      <vt:lpstr>NikoshBAN</vt:lpstr>
      <vt:lpstr>Roboto</vt:lpstr>
      <vt:lpstr>Segoe Print</vt:lpstr>
      <vt:lpstr>Wingdings</vt:lpstr>
      <vt:lpstr>Nature Illustration 16x9</vt:lpstr>
      <vt:lpstr>আজকের ক্লাসে সবাইকে স্বাগতম</vt:lpstr>
      <vt:lpstr>শিক্ষক পরিচিতি</vt:lpstr>
      <vt:lpstr>PowerPoint Presentation</vt:lpstr>
      <vt:lpstr>PowerPoint Presentation</vt:lpstr>
      <vt:lpstr>ডেটা ট্রান্সমিশন স্পিড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 Work</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আজকের ক্লাসে সবাইকে স্বাগতম</dc:title>
  <dc:creator>Microsoft account</dc:creator>
  <cp:lastModifiedBy>Microsoft account</cp:lastModifiedBy>
  <cp:revision>33</cp:revision>
  <dcterms:created xsi:type="dcterms:W3CDTF">2021-07-13T14:54:38Z</dcterms:created>
  <dcterms:modified xsi:type="dcterms:W3CDTF">2021-08-12T05:21:56Z</dcterms:modified>
</cp:coreProperties>
</file>