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8" r:id="rId2"/>
    <p:sldId id="284" r:id="rId3"/>
    <p:sldId id="304" r:id="rId4"/>
    <p:sldId id="285" r:id="rId5"/>
    <p:sldId id="286" r:id="rId6"/>
    <p:sldId id="263" r:id="rId7"/>
    <p:sldId id="278" r:id="rId8"/>
    <p:sldId id="280" r:id="rId9"/>
    <p:sldId id="281" r:id="rId10"/>
    <p:sldId id="282" r:id="rId11"/>
    <p:sldId id="261" r:id="rId12"/>
    <p:sldId id="276" r:id="rId13"/>
    <p:sldId id="291" r:id="rId14"/>
    <p:sldId id="270" r:id="rId15"/>
    <p:sldId id="300" r:id="rId16"/>
    <p:sldId id="295" r:id="rId17"/>
    <p:sldId id="293" r:id="rId18"/>
    <p:sldId id="302" r:id="rId19"/>
    <p:sldId id="303" r:id="rId20"/>
    <p:sldId id="298"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322" autoAdjust="0"/>
  </p:normalViewPr>
  <p:slideViewPr>
    <p:cSldViewPr snapToGrid="0">
      <p:cViewPr varScale="1">
        <p:scale>
          <a:sx n="80" d="100"/>
          <a:sy n="80" d="100"/>
        </p:scale>
        <p:origin x="378" y="108"/>
      </p:cViewPr>
      <p:guideLst>
        <p:guide orient="horz" pos="2160"/>
        <p:guide pos="3840"/>
      </p:guideLst>
    </p:cSldViewPr>
  </p:slideViewPr>
  <p:outlineViewPr>
    <p:cViewPr>
      <p:scale>
        <a:sx n="33" d="100"/>
        <a:sy n="33" d="100"/>
      </p:scale>
      <p:origin x="0" y="-9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E2061D-B213-4E3B-A61C-D3F4A24FECE0}" type="datetimeFigureOut">
              <a:rPr lang="en-US" smtClean="0"/>
              <a:pPr/>
              <a:t>7/26/2021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12455C-8F04-48DA-BE16-AC61D29E4D5C}" type="slidenum">
              <a:rPr lang="en-US" smtClean="0"/>
              <a:pPr/>
              <a:t>‹#›</a:t>
            </a:fld>
            <a:endParaRPr lang="en-US"/>
          </a:p>
        </p:txBody>
      </p:sp>
    </p:spTree>
    <p:extLst>
      <p:ext uri="{BB962C8B-B14F-4D97-AF65-F5344CB8AC3E}">
        <p14:creationId xmlns:p14="http://schemas.microsoft.com/office/powerpoint/2010/main" val="3022344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A0909D6F-F503-4B86-9064-24D27D0B8516}"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605955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CF4F62-3C76-4EB7-B99E-6C0D7D675275}" type="slidenum">
              <a:rPr lang="en-US" smtClean="0"/>
              <a:pPr/>
              <a:t>21</a:t>
            </a:fld>
            <a:endParaRPr lang="en-US"/>
          </a:p>
        </p:txBody>
      </p:sp>
    </p:spTree>
    <p:extLst>
      <p:ext uri="{BB962C8B-B14F-4D97-AF65-F5344CB8AC3E}">
        <p14:creationId xmlns:p14="http://schemas.microsoft.com/office/powerpoint/2010/main" val="2573281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CF4F62-3C76-4EB7-B99E-6C0D7D675275}" type="slidenum">
              <a:rPr lang="en-US" smtClean="0"/>
              <a:pPr/>
              <a:t>6</a:t>
            </a:fld>
            <a:endParaRPr lang="en-US"/>
          </a:p>
        </p:txBody>
      </p:sp>
    </p:spTree>
    <p:extLst>
      <p:ext uri="{BB962C8B-B14F-4D97-AF65-F5344CB8AC3E}">
        <p14:creationId xmlns:p14="http://schemas.microsoft.com/office/powerpoint/2010/main" val="983054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6CF4F62-3C76-4EB7-B99E-6C0D7D675275}" type="slidenum">
              <a:rPr lang="en-US" smtClean="0"/>
              <a:pPr/>
              <a:t>11</a:t>
            </a:fld>
            <a:endParaRPr lang="en-US"/>
          </a:p>
        </p:txBody>
      </p:sp>
    </p:spTree>
    <p:extLst>
      <p:ext uri="{BB962C8B-B14F-4D97-AF65-F5344CB8AC3E}">
        <p14:creationId xmlns:p14="http://schemas.microsoft.com/office/powerpoint/2010/main" val="1678473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6CF4F62-3C76-4EB7-B99E-6C0D7D675275}" type="slidenum">
              <a:rPr lang="en-US" smtClean="0"/>
              <a:pPr/>
              <a:t>12</a:t>
            </a:fld>
            <a:endParaRPr lang="en-US"/>
          </a:p>
        </p:txBody>
      </p:sp>
    </p:spTree>
    <p:extLst>
      <p:ext uri="{BB962C8B-B14F-4D97-AF65-F5344CB8AC3E}">
        <p14:creationId xmlns:p14="http://schemas.microsoft.com/office/powerpoint/2010/main" val="2225577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6CF4F62-3C76-4EB7-B99E-6C0D7D675275}" type="slidenum">
              <a:rPr lang="en-US" smtClean="0"/>
              <a:pPr/>
              <a:t>13</a:t>
            </a:fld>
            <a:endParaRPr lang="en-US"/>
          </a:p>
        </p:txBody>
      </p:sp>
    </p:spTree>
    <p:extLst>
      <p:ext uri="{BB962C8B-B14F-4D97-AF65-F5344CB8AC3E}">
        <p14:creationId xmlns:p14="http://schemas.microsoft.com/office/powerpoint/2010/main" val="3905177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CF4F62-3C76-4EB7-B99E-6C0D7D675275}" type="slidenum">
              <a:rPr lang="en-US" smtClean="0"/>
              <a:pPr/>
              <a:t>14</a:t>
            </a:fld>
            <a:endParaRPr lang="en-US"/>
          </a:p>
        </p:txBody>
      </p:sp>
    </p:spTree>
    <p:extLst>
      <p:ext uri="{BB962C8B-B14F-4D97-AF65-F5344CB8AC3E}">
        <p14:creationId xmlns:p14="http://schemas.microsoft.com/office/powerpoint/2010/main" val="4032799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6CF4F62-3C76-4EB7-B99E-6C0D7D675275}" type="slidenum">
              <a:rPr lang="en-US" smtClean="0"/>
              <a:pPr/>
              <a:t>16</a:t>
            </a:fld>
            <a:endParaRPr lang="en-US"/>
          </a:p>
        </p:txBody>
      </p:sp>
    </p:spTree>
    <p:extLst>
      <p:ext uri="{BB962C8B-B14F-4D97-AF65-F5344CB8AC3E}">
        <p14:creationId xmlns:p14="http://schemas.microsoft.com/office/powerpoint/2010/main" val="2976963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CF4F62-3C76-4EB7-B99E-6C0D7D675275}" type="slidenum">
              <a:rPr lang="en-US" smtClean="0"/>
              <a:pPr/>
              <a:t>17</a:t>
            </a:fld>
            <a:endParaRPr lang="en-US"/>
          </a:p>
        </p:txBody>
      </p:sp>
    </p:spTree>
    <p:extLst>
      <p:ext uri="{BB962C8B-B14F-4D97-AF65-F5344CB8AC3E}">
        <p14:creationId xmlns:p14="http://schemas.microsoft.com/office/powerpoint/2010/main" val="3619572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6CF4F62-3C76-4EB7-B99E-6C0D7D675275}" type="slidenum">
              <a:rPr lang="en-US" smtClean="0"/>
              <a:pPr/>
              <a:t>18</a:t>
            </a:fld>
            <a:endParaRPr lang="en-US"/>
          </a:p>
        </p:txBody>
      </p:sp>
    </p:spTree>
    <p:extLst>
      <p:ext uri="{BB962C8B-B14F-4D97-AF65-F5344CB8AC3E}">
        <p14:creationId xmlns:p14="http://schemas.microsoft.com/office/powerpoint/2010/main" val="3287766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660D6-C666-4AB2-B404-4B1EA43A5494}" type="datetimeFigureOut">
              <a:rPr lang="en-US" smtClean="0"/>
              <a:pPr/>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319B7-FD7A-4893-BBC6-1914467BAE3B}" type="slidenum">
              <a:rPr lang="en-US" smtClean="0"/>
              <a:pPr/>
              <a:t>‹#›</a:t>
            </a:fld>
            <a:endParaRPr lang="en-US"/>
          </a:p>
        </p:txBody>
      </p:sp>
    </p:spTree>
    <p:extLst>
      <p:ext uri="{BB962C8B-B14F-4D97-AF65-F5344CB8AC3E}">
        <p14:creationId xmlns:p14="http://schemas.microsoft.com/office/powerpoint/2010/main" val="6568103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Click="0" advTm="10000">
        <p:split orient="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660D6-C666-4AB2-B404-4B1EA43A5494}" type="datetimeFigureOut">
              <a:rPr lang="en-US" smtClean="0"/>
              <a:pPr/>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319B7-FD7A-4893-BBC6-1914467BAE3B}" type="slidenum">
              <a:rPr lang="en-US" smtClean="0"/>
              <a:pPr/>
              <a:t>‹#›</a:t>
            </a:fld>
            <a:endParaRPr lang="en-US"/>
          </a:p>
        </p:txBody>
      </p:sp>
    </p:spTree>
    <p:extLst>
      <p:ext uri="{BB962C8B-B14F-4D97-AF65-F5344CB8AC3E}">
        <p14:creationId xmlns:p14="http://schemas.microsoft.com/office/powerpoint/2010/main" val="13625515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Click="0" advTm="10000">
        <p:split orient="vert"/>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660D6-C666-4AB2-B404-4B1EA43A5494}" type="datetimeFigureOut">
              <a:rPr lang="en-US" smtClean="0"/>
              <a:pPr/>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319B7-FD7A-4893-BBC6-1914467BAE3B}" type="slidenum">
              <a:rPr lang="en-US" smtClean="0"/>
              <a:pPr/>
              <a:t>‹#›</a:t>
            </a:fld>
            <a:endParaRPr lang="en-US"/>
          </a:p>
        </p:txBody>
      </p:sp>
    </p:spTree>
    <p:extLst>
      <p:ext uri="{BB962C8B-B14F-4D97-AF65-F5344CB8AC3E}">
        <p14:creationId xmlns:p14="http://schemas.microsoft.com/office/powerpoint/2010/main" val="8457931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Click="0" advTm="10000">
        <p:split orient="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660D6-C666-4AB2-B404-4B1EA43A5494}" type="datetimeFigureOut">
              <a:rPr lang="en-US" smtClean="0"/>
              <a:pPr/>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319B7-FD7A-4893-BBC6-1914467BAE3B}" type="slidenum">
              <a:rPr lang="en-US" smtClean="0"/>
              <a:pPr/>
              <a:t>‹#›</a:t>
            </a:fld>
            <a:endParaRPr lang="en-US"/>
          </a:p>
        </p:txBody>
      </p:sp>
    </p:spTree>
    <p:extLst>
      <p:ext uri="{BB962C8B-B14F-4D97-AF65-F5344CB8AC3E}">
        <p14:creationId xmlns:p14="http://schemas.microsoft.com/office/powerpoint/2010/main" val="4368519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Click="0" advTm="10000">
        <p:split orient="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6660D6-C666-4AB2-B404-4B1EA43A5494}" type="datetimeFigureOut">
              <a:rPr lang="en-US" smtClean="0"/>
              <a:pPr/>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319B7-FD7A-4893-BBC6-1914467BAE3B}" type="slidenum">
              <a:rPr lang="en-US" smtClean="0"/>
              <a:pPr/>
              <a:t>‹#›</a:t>
            </a:fld>
            <a:endParaRPr lang="en-US"/>
          </a:p>
        </p:txBody>
      </p:sp>
    </p:spTree>
    <p:extLst>
      <p:ext uri="{BB962C8B-B14F-4D97-AF65-F5344CB8AC3E}">
        <p14:creationId xmlns:p14="http://schemas.microsoft.com/office/powerpoint/2010/main" val="8215510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Click="0" advTm="10000">
        <p:split orient="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660D6-C666-4AB2-B404-4B1EA43A5494}" type="datetimeFigureOut">
              <a:rPr lang="en-US" smtClean="0"/>
              <a:pPr/>
              <a:t>7/26/2021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4319B7-FD7A-4893-BBC6-1914467BAE3B}" type="slidenum">
              <a:rPr lang="en-US" smtClean="0"/>
              <a:pPr/>
              <a:t>‹#›</a:t>
            </a:fld>
            <a:endParaRPr lang="en-US"/>
          </a:p>
        </p:txBody>
      </p:sp>
    </p:spTree>
    <p:extLst>
      <p:ext uri="{BB962C8B-B14F-4D97-AF65-F5344CB8AC3E}">
        <p14:creationId xmlns:p14="http://schemas.microsoft.com/office/powerpoint/2010/main" val="1043975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Click="0" advTm="10000">
        <p:split orient="ver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660D6-C666-4AB2-B404-4B1EA43A5494}" type="datetimeFigureOut">
              <a:rPr lang="en-US" smtClean="0"/>
              <a:pPr/>
              <a:t>7/26/2021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4319B7-FD7A-4893-BBC6-1914467BAE3B}" type="slidenum">
              <a:rPr lang="en-US" smtClean="0"/>
              <a:pPr/>
              <a:t>‹#›</a:t>
            </a:fld>
            <a:endParaRPr lang="en-US"/>
          </a:p>
        </p:txBody>
      </p:sp>
    </p:spTree>
    <p:extLst>
      <p:ext uri="{BB962C8B-B14F-4D97-AF65-F5344CB8AC3E}">
        <p14:creationId xmlns:p14="http://schemas.microsoft.com/office/powerpoint/2010/main" val="9412233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Click="0" advTm="10000">
        <p:split orient="ver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660D6-C666-4AB2-B404-4B1EA43A5494}" type="datetimeFigureOut">
              <a:rPr lang="en-US" smtClean="0"/>
              <a:pPr/>
              <a:t>7/26/2021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4319B7-FD7A-4893-BBC6-1914467BAE3B}" type="slidenum">
              <a:rPr lang="en-US" smtClean="0"/>
              <a:pPr/>
              <a:t>‹#›</a:t>
            </a:fld>
            <a:endParaRPr lang="en-US"/>
          </a:p>
        </p:txBody>
      </p:sp>
    </p:spTree>
    <p:extLst>
      <p:ext uri="{BB962C8B-B14F-4D97-AF65-F5344CB8AC3E}">
        <p14:creationId xmlns:p14="http://schemas.microsoft.com/office/powerpoint/2010/main" val="2196090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Click="0" advTm="10000">
        <p:split orient="ver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660D6-C666-4AB2-B404-4B1EA43A5494}" type="datetimeFigureOut">
              <a:rPr lang="en-US" smtClean="0"/>
              <a:pPr/>
              <a:t>7/26/2021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4319B7-FD7A-4893-BBC6-1914467BAE3B}" type="slidenum">
              <a:rPr lang="en-US" smtClean="0"/>
              <a:pPr/>
              <a:t>‹#›</a:t>
            </a:fld>
            <a:endParaRPr lang="en-US"/>
          </a:p>
        </p:txBody>
      </p:sp>
    </p:spTree>
    <p:extLst>
      <p:ext uri="{BB962C8B-B14F-4D97-AF65-F5344CB8AC3E}">
        <p14:creationId xmlns:p14="http://schemas.microsoft.com/office/powerpoint/2010/main" val="14725187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Click="0" advTm="10000">
        <p:split orient="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660D6-C666-4AB2-B404-4B1EA43A5494}" type="datetimeFigureOut">
              <a:rPr lang="en-US" smtClean="0"/>
              <a:pPr/>
              <a:t>7/26/2021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4319B7-FD7A-4893-BBC6-1914467BAE3B}" type="slidenum">
              <a:rPr lang="en-US" smtClean="0"/>
              <a:pPr/>
              <a:t>‹#›</a:t>
            </a:fld>
            <a:endParaRPr lang="en-US"/>
          </a:p>
        </p:txBody>
      </p:sp>
    </p:spTree>
    <p:extLst>
      <p:ext uri="{BB962C8B-B14F-4D97-AF65-F5344CB8AC3E}">
        <p14:creationId xmlns:p14="http://schemas.microsoft.com/office/powerpoint/2010/main" val="35007975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Click="0" advTm="10000">
        <p:split orient="ver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660D6-C666-4AB2-B404-4B1EA43A5494}" type="datetimeFigureOut">
              <a:rPr lang="en-US" smtClean="0"/>
              <a:pPr/>
              <a:t>7/26/2021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4319B7-FD7A-4893-BBC6-1914467BAE3B}" type="slidenum">
              <a:rPr lang="en-US" smtClean="0"/>
              <a:pPr/>
              <a:t>‹#›</a:t>
            </a:fld>
            <a:endParaRPr lang="en-US"/>
          </a:p>
        </p:txBody>
      </p:sp>
    </p:spTree>
    <p:extLst>
      <p:ext uri="{BB962C8B-B14F-4D97-AF65-F5344CB8AC3E}">
        <p14:creationId xmlns:p14="http://schemas.microsoft.com/office/powerpoint/2010/main" val="21808857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advClick="0" advTm="10000">
        <p:split orient="ver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660D6-C666-4AB2-B404-4B1EA43A5494}" type="datetimeFigureOut">
              <a:rPr lang="en-US" smtClean="0"/>
              <a:pPr/>
              <a:t>7/26/2021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319B7-FD7A-4893-BBC6-1914467BAE3B}" type="slidenum">
              <a:rPr lang="en-US" smtClean="0"/>
              <a:pPr/>
              <a:t>‹#›</a:t>
            </a:fld>
            <a:endParaRPr lang="en-US"/>
          </a:p>
        </p:txBody>
      </p:sp>
    </p:spTree>
    <p:extLst>
      <p:ext uri="{BB962C8B-B14F-4D97-AF65-F5344CB8AC3E}">
        <p14:creationId xmlns:p14="http://schemas.microsoft.com/office/powerpoint/2010/main" val="38679977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advClick="0" advTm="10000">
        <p:split orient="vert"/>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0" y="-95534"/>
            <a:ext cx="12192000" cy="6858000"/>
          </a:xfrm>
          <a:prstGeom prst="frame">
            <a:avLst>
              <a:gd name="adj1" fmla="val 3088"/>
            </a:avLst>
          </a:prstGeom>
          <a:ln/>
        </p:spPr>
        <p:style>
          <a:lnRef idx="3">
            <a:schemeClr val="lt1"/>
          </a:lnRef>
          <a:fillRef idx="1">
            <a:schemeClr val="accent2"/>
          </a:fillRef>
          <a:effectRef idx="1">
            <a:schemeClr val="accent2"/>
          </a:effectRef>
          <a:fontRef idx="minor">
            <a:schemeClr val="lt1"/>
          </a:fontRef>
        </p:style>
        <p:txBody>
          <a:bodyPr lIns="91428" tIns="45714" rIns="91428" bIns="45714" rtlCol="0" anchor="ctr"/>
          <a:lstStyle/>
          <a:p>
            <a:pPr algn="ctr"/>
            <a:endParaRPr lang="en-US">
              <a:solidFill>
                <a:schemeClr val="tx1"/>
              </a:solidFill>
            </a:endParaRPr>
          </a:p>
        </p:txBody>
      </p:sp>
      <p:sp>
        <p:nvSpPr>
          <p:cNvPr id="2" name="Flowchart: Terminator 1"/>
          <p:cNvSpPr/>
          <p:nvPr/>
        </p:nvSpPr>
        <p:spPr>
          <a:xfrm>
            <a:off x="1842052" y="243071"/>
            <a:ext cx="8905461" cy="1070811"/>
          </a:xfrm>
          <a:prstGeom prst="flowChartTermina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smtClean="0">
                <a:solidFill>
                  <a:srgbClr val="FFC000"/>
                </a:solidFill>
                <a:latin typeface="NikoshBAN" panose="02000000000000000000" pitchFamily="2" charset="0"/>
                <a:cs typeface="NikoshBAN" panose="02000000000000000000" pitchFamily="2" charset="0"/>
              </a:rPr>
              <a:t>আজকের ক্লাসে সবাইকে স্বাগতম</a:t>
            </a:r>
            <a:endParaRPr lang="en-US" sz="6000" dirty="0">
              <a:solidFill>
                <a:srgbClr val="FFC000"/>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530" y="1417982"/>
            <a:ext cx="11797923" cy="5168347"/>
          </a:xfrm>
          <a:prstGeom prst="rect">
            <a:avLst/>
          </a:prstGeom>
        </p:spPr>
      </p:pic>
    </p:spTree>
    <p:extLst>
      <p:ext uri="{BB962C8B-B14F-4D97-AF65-F5344CB8AC3E}">
        <p14:creationId xmlns:p14="http://schemas.microsoft.com/office/powerpoint/2010/main" val="28776581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0-#ppt_w/2"/>
                                          </p:val>
                                        </p:tav>
                                        <p:tav tm="100000">
                                          <p:val>
                                            <p:strVal val="#ppt_x"/>
                                          </p:val>
                                        </p:tav>
                                      </p:tavLst>
                                    </p:anim>
                                    <p:anim calcmode="lin" valueType="num">
                                      <p:cBhvr additive="base">
                                        <p:cTn id="8" dur="3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8)">
                                      <p:cBhvr>
                                        <p:cTn id="13"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383630" y="261951"/>
            <a:ext cx="9216189" cy="879875"/>
          </a:xfr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ctr"/>
            <a:r>
              <a:rPr lang="bn-IN" sz="7200" b="1" dirty="0">
                <a:solidFill>
                  <a:srgbClr val="FFFF00"/>
                </a:solidFill>
                <a:latin typeface="NikoshBAN" panose="02000000000000000000" pitchFamily="2" charset="0"/>
                <a:cs typeface="NikoshBAN" panose="02000000000000000000" pitchFamily="2" charset="0"/>
              </a:rPr>
              <a:t>আয়তলেখ </a:t>
            </a:r>
            <a:r>
              <a:rPr lang="bn-IN" sz="7200" b="1" dirty="0" smtClean="0">
                <a:solidFill>
                  <a:srgbClr val="FFFF00"/>
                </a:solidFill>
                <a:latin typeface="NikoshBAN" panose="02000000000000000000" pitchFamily="2" charset="0"/>
                <a:cs typeface="NikoshBAN" panose="02000000000000000000" pitchFamily="2" charset="0"/>
              </a:rPr>
              <a:t>অঙ্কনের </a:t>
            </a:r>
            <a:r>
              <a:rPr lang="bn-IN" sz="7200" b="1" dirty="0">
                <a:solidFill>
                  <a:srgbClr val="FFFF00"/>
                </a:solidFill>
                <a:latin typeface="NikoshBAN" panose="02000000000000000000" pitchFamily="2" charset="0"/>
                <a:cs typeface="NikoshBAN" panose="02000000000000000000" pitchFamily="2" charset="0"/>
              </a:rPr>
              <a:t>জন্য ছক</a:t>
            </a:r>
            <a:endParaRPr lang="en-US" sz="7200" b="1" dirty="0">
              <a:solidFill>
                <a:srgbClr val="FFFF00"/>
              </a:solidFill>
              <a:latin typeface="NikoshBAN" panose="02000000000000000000" pitchFamily="2" charset="0"/>
              <a:cs typeface="NikoshBAN" panose="02000000000000000000" pitchFamily="2" charset="0"/>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397038624"/>
              </p:ext>
            </p:extLst>
          </p:nvPr>
        </p:nvGraphicFramePr>
        <p:xfrm>
          <a:off x="246645" y="1252470"/>
          <a:ext cx="11712744" cy="5453056"/>
        </p:xfrm>
        <a:graphic>
          <a:graphicData uri="http://schemas.openxmlformats.org/drawingml/2006/table">
            <a:tbl>
              <a:tblPr firstRow="1" bandRow="1">
                <a:tableStyleId>{5C22544A-7EE6-4342-B048-85BDC9FD1C3A}</a:tableStyleId>
              </a:tblPr>
              <a:tblGrid>
                <a:gridCol w="4087002">
                  <a:extLst>
                    <a:ext uri="{9D8B030D-6E8A-4147-A177-3AD203B41FA5}">
                      <a16:colId xmlns:a16="http://schemas.microsoft.com/office/drawing/2014/main" val="20000"/>
                    </a:ext>
                  </a:extLst>
                </a:gridCol>
                <a:gridCol w="4311284">
                  <a:extLst>
                    <a:ext uri="{9D8B030D-6E8A-4147-A177-3AD203B41FA5}">
                      <a16:colId xmlns:a16="http://schemas.microsoft.com/office/drawing/2014/main" val="20001"/>
                    </a:ext>
                  </a:extLst>
                </a:gridCol>
                <a:gridCol w="3314458">
                  <a:extLst>
                    <a:ext uri="{9D8B030D-6E8A-4147-A177-3AD203B41FA5}">
                      <a16:colId xmlns:a16="http://schemas.microsoft.com/office/drawing/2014/main" val="20002"/>
                    </a:ext>
                  </a:extLst>
                </a:gridCol>
              </a:tblGrid>
              <a:tr h="722061">
                <a:tc>
                  <a:txBody>
                    <a:bodyPr/>
                    <a:lstStyle/>
                    <a:p>
                      <a:pPr algn="ctr"/>
                      <a:r>
                        <a:rPr lang="bn-BD" sz="4800" b="0" dirty="0">
                          <a:solidFill>
                            <a:srgbClr val="FFFF00"/>
                          </a:solidFill>
                          <a:latin typeface="NikoshBAN" panose="02000000000000000000" pitchFamily="2" charset="0"/>
                          <a:cs typeface="NikoshBAN" panose="02000000000000000000" pitchFamily="2" charset="0"/>
                        </a:rPr>
                        <a:t>শ্রেণি</a:t>
                      </a:r>
                      <a:endParaRPr lang="en-US" sz="4800" b="0" dirty="0">
                        <a:solidFill>
                          <a:srgbClr val="FFFF00"/>
                        </a:solidFill>
                        <a:latin typeface="NikoshBAN" panose="02000000000000000000" pitchFamily="2" charset="0"/>
                        <a:cs typeface="NikoshBAN" panose="02000000000000000000" pitchFamily="2" charset="0"/>
                      </a:endParaRPr>
                    </a:p>
                  </a:txBody>
                  <a:tcPr marL="68580" marR="68580" marT="28396" marB="28396">
                    <a:solidFill>
                      <a:srgbClr val="0070C0"/>
                    </a:solidFill>
                  </a:tcPr>
                </a:tc>
                <a:tc>
                  <a:txBody>
                    <a:bodyPr/>
                    <a:lstStyle/>
                    <a:p>
                      <a:pPr algn="ctr"/>
                      <a:r>
                        <a:rPr lang="bn-IN" sz="4800" b="0" dirty="0" smtClean="0">
                          <a:solidFill>
                            <a:srgbClr val="FFFF00"/>
                          </a:solidFill>
                          <a:latin typeface="NikoshBAN" panose="02000000000000000000" pitchFamily="2" charset="0"/>
                          <a:cs typeface="NikoshBAN" panose="02000000000000000000" pitchFamily="2" charset="0"/>
                        </a:rPr>
                        <a:t>অবিচ্ছিন্ন</a:t>
                      </a:r>
                      <a:r>
                        <a:rPr lang="bn-IN" sz="4800" b="0" baseline="0" dirty="0" smtClean="0">
                          <a:solidFill>
                            <a:srgbClr val="FFFF00"/>
                          </a:solidFill>
                          <a:latin typeface="NikoshBAN" panose="02000000000000000000" pitchFamily="2" charset="0"/>
                          <a:cs typeface="NikoshBAN" panose="02000000000000000000" pitchFamily="2" charset="0"/>
                        </a:rPr>
                        <a:t> </a:t>
                      </a:r>
                      <a:r>
                        <a:rPr lang="bn-BD" sz="4800" b="0" dirty="0" smtClean="0">
                          <a:solidFill>
                            <a:srgbClr val="FFFF00"/>
                          </a:solidFill>
                          <a:latin typeface="NikoshBAN" panose="02000000000000000000" pitchFamily="2" charset="0"/>
                          <a:cs typeface="NikoshBAN" panose="02000000000000000000" pitchFamily="2" charset="0"/>
                        </a:rPr>
                        <a:t>শ্রেণি</a:t>
                      </a:r>
                      <a:endParaRPr lang="en-US" sz="4800" b="0" dirty="0">
                        <a:solidFill>
                          <a:srgbClr val="FFFF00"/>
                        </a:solidFill>
                        <a:latin typeface="NikoshBAN" panose="02000000000000000000" pitchFamily="2" charset="0"/>
                        <a:cs typeface="NikoshBAN" panose="02000000000000000000" pitchFamily="2" charset="0"/>
                      </a:endParaRPr>
                    </a:p>
                  </a:txBody>
                  <a:tcPr marL="68580" marR="68580" marT="28396" marB="28396">
                    <a:solidFill>
                      <a:srgbClr val="0070C0"/>
                    </a:solidFill>
                  </a:tcPr>
                </a:tc>
                <a:tc>
                  <a:txBody>
                    <a:bodyPr/>
                    <a:lstStyle/>
                    <a:p>
                      <a:pPr algn="ctr"/>
                      <a:r>
                        <a:rPr lang="bn-IN" sz="4800" b="0" baseline="0" dirty="0" smtClean="0">
                          <a:solidFill>
                            <a:srgbClr val="FFFF00"/>
                          </a:solidFill>
                          <a:latin typeface="NikoshBAN" panose="02000000000000000000" pitchFamily="2" charset="0"/>
                          <a:cs typeface="NikoshBAN" panose="02000000000000000000" pitchFamily="2" charset="0"/>
                        </a:rPr>
                        <a:t>গণ</a:t>
                      </a:r>
                      <a:r>
                        <a:rPr lang="bn-BD" sz="4800" b="0" baseline="0" dirty="0" smtClean="0">
                          <a:solidFill>
                            <a:srgbClr val="FFFF00"/>
                          </a:solidFill>
                          <a:latin typeface="NikoshBAN" panose="02000000000000000000" pitchFamily="2" charset="0"/>
                          <a:cs typeface="NikoshBAN" panose="02000000000000000000" pitchFamily="2" charset="0"/>
                        </a:rPr>
                        <a:t>সংখ্যা</a:t>
                      </a:r>
                      <a:endParaRPr lang="en-US" sz="4800" b="0" dirty="0">
                        <a:solidFill>
                          <a:srgbClr val="FFFF00"/>
                        </a:solidFill>
                        <a:latin typeface="NikoshBAN" panose="02000000000000000000" pitchFamily="2" charset="0"/>
                        <a:cs typeface="NikoshBAN" panose="02000000000000000000" pitchFamily="2" charset="0"/>
                      </a:endParaRPr>
                    </a:p>
                  </a:txBody>
                  <a:tcPr marL="68580" marR="68580" marT="28396" marB="28396">
                    <a:solidFill>
                      <a:srgbClr val="0070C0"/>
                    </a:solidFill>
                  </a:tcPr>
                </a:tc>
                <a:extLst>
                  <a:ext uri="{0D108BD9-81ED-4DB2-BD59-A6C34878D82A}">
                    <a16:rowId xmlns:a16="http://schemas.microsoft.com/office/drawing/2014/main" val="10000"/>
                  </a:ext>
                </a:extLst>
              </a:tr>
              <a:tr h="589956">
                <a:tc>
                  <a:txBody>
                    <a:bodyPr/>
                    <a:lstStyle/>
                    <a:p>
                      <a:pPr algn="ctr"/>
                      <a:r>
                        <a:rPr lang="en-US" sz="4000" b="0" dirty="0">
                          <a:solidFill>
                            <a:srgbClr val="FFFF00"/>
                          </a:solidFill>
                          <a:latin typeface="Times New Roman" panose="02020603050405020304" pitchFamily="18" charset="0"/>
                          <a:cs typeface="Times New Roman" panose="02020603050405020304" pitchFamily="18" charset="0"/>
                        </a:rPr>
                        <a:t>30-39</a:t>
                      </a:r>
                    </a:p>
                  </a:txBody>
                  <a:tcPr marL="68580" marR="68580" marT="28396" marB="28396">
                    <a:solidFill>
                      <a:srgbClr val="0070C0"/>
                    </a:solidFill>
                  </a:tcPr>
                </a:tc>
                <a:tc>
                  <a:txBody>
                    <a:bodyPr/>
                    <a:lstStyle/>
                    <a:p>
                      <a:pPr algn="ctr"/>
                      <a:r>
                        <a:rPr lang="en-US" sz="4000" b="0" dirty="0" smtClean="0">
                          <a:solidFill>
                            <a:srgbClr val="FFFF00"/>
                          </a:solidFill>
                          <a:latin typeface="Times New Roman" panose="02020603050405020304" pitchFamily="18" charset="0"/>
                          <a:cs typeface="Times New Roman" panose="02020603050405020304" pitchFamily="18" charset="0"/>
                        </a:rPr>
                        <a:t>29.5-39.5</a:t>
                      </a:r>
                      <a:endParaRPr lang="en-US" sz="4000" b="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rgbClr val="0070C0"/>
                    </a:solidFill>
                  </a:tcPr>
                </a:tc>
                <a:tc>
                  <a:txBody>
                    <a:bodyPr/>
                    <a:lstStyle/>
                    <a:p>
                      <a:pPr algn="ctr"/>
                      <a:r>
                        <a:rPr lang="en-US" sz="4000" b="0" dirty="0">
                          <a:solidFill>
                            <a:srgbClr val="FFFF00"/>
                          </a:solidFill>
                          <a:latin typeface="Times New Roman" panose="02020603050405020304" pitchFamily="18" charset="0"/>
                          <a:cs typeface="Times New Roman" panose="02020603050405020304" pitchFamily="18" charset="0"/>
                        </a:rPr>
                        <a:t>3</a:t>
                      </a:r>
                    </a:p>
                  </a:txBody>
                  <a:tcPr marL="68580" marR="68580" marT="28396" marB="28396">
                    <a:solidFill>
                      <a:srgbClr val="0070C0"/>
                    </a:solidFill>
                  </a:tcPr>
                </a:tc>
                <a:extLst>
                  <a:ext uri="{0D108BD9-81ED-4DB2-BD59-A6C34878D82A}">
                    <a16:rowId xmlns:a16="http://schemas.microsoft.com/office/drawing/2014/main" val="10002"/>
                  </a:ext>
                </a:extLst>
              </a:tr>
              <a:tr h="589956">
                <a:tc>
                  <a:txBody>
                    <a:bodyPr/>
                    <a:lstStyle/>
                    <a:p>
                      <a:pPr algn="ctr"/>
                      <a:r>
                        <a:rPr lang="en-US" sz="4000" b="0" dirty="0">
                          <a:solidFill>
                            <a:srgbClr val="FFFF00"/>
                          </a:solidFill>
                          <a:latin typeface="Times New Roman" panose="02020603050405020304" pitchFamily="18" charset="0"/>
                          <a:cs typeface="Times New Roman" panose="02020603050405020304" pitchFamily="18" charset="0"/>
                        </a:rPr>
                        <a:t>40-49</a:t>
                      </a:r>
                    </a:p>
                  </a:txBody>
                  <a:tcPr marL="68580" marR="68580" marT="28396" marB="28396">
                    <a:solidFill>
                      <a:srgbClr val="0070C0"/>
                    </a:solidFill>
                  </a:tcPr>
                </a:tc>
                <a:tc>
                  <a:txBody>
                    <a:bodyPr/>
                    <a:lstStyle/>
                    <a:p>
                      <a:pPr algn="ctr"/>
                      <a:r>
                        <a:rPr lang="en-US" sz="4000" b="0" dirty="0" smtClean="0">
                          <a:solidFill>
                            <a:srgbClr val="FFFF00"/>
                          </a:solidFill>
                          <a:latin typeface="Times New Roman" panose="02020603050405020304" pitchFamily="18" charset="0"/>
                          <a:cs typeface="Times New Roman" panose="02020603050405020304" pitchFamily="18" charset="0"/>
                        </a:rPr>
                        <a:t>39.5-49.5</a:t>
                      </a:r>
                      <a:endParaRPr lang="en-US" sz="4000" b="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rgbClr val="0070C0"/>
                    </a:solidFill>
                  </a:tcPr>
                </a:tc>
                <a:tc>
                  <a:txBody>
                    <a:bodyPr/>
                    <a:lstStyle/>
                    <a:p>
                      <a:pPr algn="ctr"/>
                      <a:r>
                        <a:rPr lang="en-US" sz="4000" b="0" dirty="0">
                          <a:solidFill>
                            <a:srgbClr val="FFFF00"/>
                          </a:solidFill>
                          <a:latin typeface="Times New Roman" panose="02020603050405020304" pitchFamily="18" charset="0"/>
                          <a:cs typeface="Times New Roman" panose="02020603050405020304" pitchFamily="18" charset="0"/>
                        </a:rPr>
                        <a:t>4</a:t>
                      </a:r>
                    </a:p>
                  </a:txBody>
                  <a:tcPr marL="68580" marR="68580" marT="28396" marB="28396">
                    <a:solidFill>
                      <a:srgbClr val="0070C0"/>
                    </a:solidFill>
                  </a:tcPr>
                </a:tc>
                <a:extLst>
                  <a:ext uri="{0D108BD9-81ED-4DB2-BD59-A6C34878D82A}">
                    <a16:rowId xmlns:a16="http://schemas.microsoft.com/office/drawing/2014/main" val="10003"/>
                  </a:ext>
                </a:extLst>
              </a:tr>
              <a:tr h="589956">
                <a:tc>
                  <a:txBody>
                    <a:bodyPr/>
                    <a:lstStyle/>
                    <a:p>
                      <a:pPr algn="ctr"/>
                      <a:r>
                        <a:rPr lang="en-US" sz="4000" b="0" dirty="0">
                          <a:solidFill>
                            <a:srgbClr val="FFFF00"/>
                          </a:solidFill>
                          <a:latin typeface="Times New Roman" panose="02020603050405020304" pitchFamily="18" charset="0"/>
                          <a:cs typeface="Times New Roman" panose="02020603050405020304" pitchFamily="18" charset="0"/>
                        </a:rPr>
                        <a:t>50-59</a:t>
                      </a:r>
                    </a:p>
                  </a:txBody>
                  <a:tcPr marL="68580" marR="68580" marT="28396" marB="28396">
                    <a:solidFill>
                      <a:srgbClr val="0070C0"/>
                    </a:solidFill>
                  </a:tcPr>
                </a:tc>
                <a:tc>
                  <a:txBody>
                    <a:bodyPr/>
                    <a:lstStyle/>
                    <a:p>
                      <a:pPr algn="ctr"/>
                      <a:r>
                        <a:rPr lang="en-US" sz="4000" b="0" dirty="0" smtClean="0">
                          <a:solidFill>
                            <a:srgbClr val="FFFF00"/>
                          </a:solidFill>
                          <a:latin typeface="Times New Roman" panose="02020603050405020304" pitchFamily="18" charset="0"/>
                          <a:cs typeface="Times New Roman" panose="02020603050405020304" pitchFamily="18" charset="0"/>
                        </a:rPr>
                        <a:t>49.5-59.5</a:t>
                      </a:r>
                      <a:endParaRPr lang="en-US" sz="4000" b="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rgbClr val="0070C0"/>
                    </a:solidFill>
                  </a:tcPr>
                </a:tc>
                <a:tc>
                  <a:txBody>
                    <a:bodyPr/>
                    <a:lstStyle/>
                    <a:p>
                      <a:pPr algn="ctr"/>
                      <a:r>
                        <a:rPr lang="en-US" sz="4000" b="0" dirty="0">
                          <a:solidFill>
                            <a:srgbClr val="FFFF00"/>
                          </a:solidFill>
                          <a:latin typeface="Times New Roman" panose="02020603050405020304" pitchFamily="18" charset="0"/>
                          <a:cs typeface="Times New Roman" panose="02020603050405020304" pitchFamily="18" charset="0"/>
                        </a:rPr>
                        <a:t>5</a:t>
                      </a:r>
                    </a:p>
                  </a:txBody>
                  <a:tcPr marL="68580" marR="68580" marT="28396" marB="28396">
                    <a:solidFill>
                      <a:srgbClr val="0070C0"/>
                    </a:solidFill>
                  </a:tcPr>
                </a:tc>
                <a:extLst>
                  <a:ext uri="{0D108BD9-81ED-4DB2-BD59-A6C34878D82A}">
                    <a16:rowId xmlns:a16="http://schemas.microsoft.com/office/drawing/2014/main" val="10004"/>
                  </a:ext>
                </a:extLst>
              </a:tr>
              <a:tr h="589956">
                <a:tc>
                  <a:txBody>
                    <a:bodyPr/>
                    <a:lstStyle/>
                    <a:p>
                      <a:pPr algn="ctr"/>
                      <a:r>
                        <a:rPr lang="en-US" sz="4000" b="0" dirty="0">
                          <a:solidFill>
                            <a:srgbClr val="FFFF00"/>
                          </a:solidFill>
                          <a:latin typeface="Times New Roman" panose="02020603050405020304" pitchFamily="18" charset="0"/>
                          <a:cs typeface="Times New Roman" panose="02020603050405020304" pitchFamily="18" charset="0"/>
                        </a:rPr>
                        <a:t> 60-69</a:t>
                      </a:r>
                    </a:p>
                  </a:txBody>
                  <a:tcPr marL="68580" marR="68580" marT="28396" marB="28396">
                    <a:solidFill>
                      <a:srgbClr val="0070C0"/>
                    </a:solidFill>
                  </a:tcPr>
                </a:tc>
                <a:tc>
                  <a:txBody>
                    <a:bodyPr/>
                    <a:lstStyle/>
                    <a:p>
                      <a:pPr algn="ctr"/>
                      <a:r>
                        <a:rPr lang="en-US" sz="4000" b="0" dirty="0" smtClean="0">
                          <a:solidFill>
                            <a:srgbClr val="FFFF00"/>
                          </a:solidFill>
                          <a:latin typeface="Times New Roman" panose="02020603050405020304" pitchFamily="18" charset="0"/>
                          <a:cs typeface="Times New Roman" panose="02020603050405020304" pitchFamily="18" charset="0"/>
                        </a:rPr>
                        <a:t>59.5-69.5</a:t>
                      </a:r>
                      <a:endParaRPr lang="en-US" sz="4000" b="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rgbClr val="0070C0"/>
                    </a:solidFill>
                  </a:tcPr>
                </a:tc>
                <a:tc>
                  <a:txBody>
                    <a:bodyPr/>
                    <a:lstStyle/>
                    <a:p>
                      <a:pPr algn="ctr"/>
                      <a:r>
                        <a:rPr lang="en-US" sz="4000" b="0" dirty="0">
                          <a:solidFill>
                            <a:srgbClr val="FFFF00"/>
                          </a:solidFill>
                          <a:latin typeface="Times New Roman" panose="02020603050405020304" pitchFamily="18" charset="0"/>
                          <a:cs typeface="Times New Roman" panose="02020603050405020304" pitchFamily="18" charset="0"/>
                        </a:rPr>
                        <a:t>7</a:t>
                      </a:r>
                    </a:p>
                  </a:txBody>
                  <a:tcPr marL="68580" marR="68580" marT="28396" marB="28396">
                    <a:solidFill>
                      <a:srgbClr val="0070C0"/>
                    </a:solidFill>
                  </a:tcPr>
                </a:tc>
                <a:extLst>
                  <a:ext uri="{0D108BD9-81ED-4DB2-BD59-A6C34878D82A}">
                    <a16:rowId xmlns:a16="http://schemas.microsoft.com/office/drawing/2014/main" val="10005"/>
                  </a:ext>
                </a:extLst>
              </a:tr>
              <a:tr h="589956">
                <a:tc>
                  <a:txBody>
                    <a:bodyPr/>
                    <a:lstStyle/>
                    <a:p>
                      <a:pPr algn="ctr"/>
                      <a:r>
                        <a:rPr lang="en-US" sz="4000" b="0" dirty="0">
                          <a:solidFill>
                            <a:srgbClr val="FFFF00"/>
                          </a:solidFill>
                          <a:latin typeface="Times New Roman" panose="02020603050405020304" pitchFamily="18" charset="0"/>
                          <a:cs typeface="Times New Roman" panose="02020603050405020304" pitchFamily="18" charset="0"/>
                        </a:rPr>
                        <a:t>70-79</a:t>
                      </a:r>
                    </a:p>
                  </a:txBody>
                  <a:tcPr marL="68580" marR="68580" marT="28396" marB="28396">
                    <a:solidFill>
                      <a:srgbClr val="0070C0"/>
                    </a:solidFill>
                  </a:tcPr>
                </a:tc>
                <a:tc>
                  <a:txBody>
                    <a:bodyPr/>
                    <a:lstStyle/>
                    <a:p>
                      <a:pPr algn="ctr"/>
                      <a:r>
                        <a:rPr lang="en-US" sz="4000" b="0" dirty="0" smtClean="0">
                          <a:solidFill>
                            <a:srgbClr val="FFFF00"/>
                          </a:solidFill>
                          <a:latin typeface="Times New Roman" panose="02020603050405020304" pitchFamily="18" charset="0"/>
                          <a:cs typeface="Times New Roman" panose="02020603050405020304" pitchFamily="18" charset="0"/>
                        </a:rPr>
                        <a:t>69.5-79.5</a:t>
                      </a:r>
                      <a:endParaRPr lang="en-US" sz="4000" b="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rgbClr val="0070C0"/>
                    </a:solidFill>
                  </a:tcPr>
                </a:tc>
                <a:tc>
                  <a:txBody>
                    <a:bodyPr/>
                    <a:lstStyle/>
                    <a:p>
                      <a:pPr algn="ctr"/>
                      <a:r>
                        <a:rPr lang="en-US" sz="4000" b="0" dirty="0">
                          <a:solidFill>
                            <a:srgbClr val="FFFF00"/>
                          </a:solidFill>
                          <a:latin typeface="Times New Roman" panose="02020603050405020304" pitchFamily="18" charset="0"/>
                          <a:cs typeface="Times New Roman" panose="02020603050405020304" pitchFamily="18" charset="0"/>
                        </a:rPr>
                        <a:t> </a:t>
                      </a:r>
                      <a:r>
                        <a:rPr lang="en-US" sz="4000" b="0" dirty="0" smtClean="0">
                          <a:solidFill>
                            <a:srgbClr val="FFFF00"/>
                          </a:solidFill>
                          <a:latin typeface="Times New Roman" panose="02020603050405020304" pitchFamily="18" charset="0"/>
                          <a:cs typeface="Times New Roman" panose="02020603050405020304" pitchFamily="18" charset="0"/>
                        </a:rPr>
                        <a:t>4</a:t>
                      </a:r>
                      <a:endParaRPr lang="en-US" sz="4000" b="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rgbClr val="0070C0"/>
                    </a:solidFill>
                  </a:tcPr>
                </a:tc>
                <a:extLst>
                  <a:ext uri="{0D108BD9-81ED-4DB2-BD59-A6C34878D82A}">
                    <a16:rowId xmlns:a16="http://schemas.microsoft.com/office/drawing/2014/main" val="10006"/>
                  </a:ext>
                </a:extLst>
              </a:tr>
              <a:tr h="589956">
                <a:tc>
                  <a:txBody>
                    <a:bodyPr/>
                    <a:lstStyle/>
                    <a:p>
                      <a:pPr algn="ctr"/>
                      <a:r>
                        <a:rPr lang="en-US" sz="4000" b="0" dirty="0">
                          <a:solidFill>
                            <a:srgbClr val="FFFF00"/>
                          </a:solidFill>
                          <a:latin typeface="Times New Roman" panose="02020603050405020304" pitchFamily="18" charset="0"/>
                          <a:cs typeface="Times New Roman" panose="02020603050405020304" pitchFamily="18" charset="0"/>
                        </a:rPr>
                        <a:t>80-89</a:t>
                      </a:r>
                    </a:p>
                  </a:txBody>
                  <a:tcPr marL="68580" marR="68580" marT="28396" marB="28396">
                    <a:solidFill>
                      <a:srgbClr val="0070C0"/>
                    </a:solidFill>
                  </a:tcPr>
                </a:tc>
                <a:tc>
                  <a:txBody>
                    <a:bodyPr/>
                    <a:lstStyle/>
                    <a:p>
                      <a:pPr algn="ctr"/>
                      <a:r>
                        <a:rPr lang="en-US" sz="4000" b="0" dirty="0" smtClean="0">
                          <a:solidFill>
                            <a:srgbClr val="FFFF00"/>
                          </a:solidFill>
                          <a:latin typeface="Times New Roman" panose="02020603050405020304" pitchFamily="18" charset="0"/>
                          <a:cs typeface="Times New Roman" panose="02020603050405020304" pitchFamily="18" charset="0"/>
                        </a:rPr>
                        <a:t>79.5-89.5</a:t>
                      </a:r>
                      <a:endParaRPr lang="en-US" sz="4000" b="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rgbClr val="0070C0"/>
                    </a:solidFill>
                  </a:tcPr>
                </a:tc>
                <a:tc>
                  <a:txBody>
                    <a:bodyPr/>
                    <a:lstStyle/>
                    <a:p>
                      <a:pPr algn="ctr"/>
                      <a:r>
                        <a:rPr lang="en-US" sz="4000" b="0" dirty="0">
                          <a:solidFill>
                            <a:srgbClr val="FFFF00"/>
                          </a:solidFill>
                          <a:latin typeface="Times New Roman" panose="02020603050405020304" pitchFamily="18" charset="0"/>
                          <a:cs typeface="Times New Roman" panose="02020603050405020304" pitchFamily="18" charset="0"/>
                        </a:rPr>
                        <a:t>4</a:t>
                      </a:r>
                    </a:p>
                  </a:txBody>
                  <a:tcPr marL="68580" marR="68580" marT="28396" marB="28396">
                    <a:solidFill>
                      <a:srgbClr val="0070C0"/>
                    </a:solidFill>
                  </a:tcPr>
                </a:tc>
                <a:extLst>
                  <a:ext uri="{0D108BD9-81ED-4DB2-BD59-A6C34878D82A}">
                    <a16:rowId xmlns:a16="http://schemas.microsoft.com/office/drawing/2014/main" val="10007"/>
                  </a:ext>
                </a:extLst>
              </a:tr>
              <a:tr h="589956">
                <a:tc>
                  <a:txBody>
                    <a:bodyPr/>
                    <a:lstStyle/>
                    <a:p>
                      <a:pPr algn="ctr"/>
                      <a:r>
                        <a:rPr lang="en-US" sz="4000" b="0" dirty="0">
                          <a:solidFill>
                            <a:srgbClr val="FFFF00"/>
                          </a:solidFill>
                          <a:latin typeface="Times New Roman" panose="02020603050405020304" pitchFamily="18" charset="0"/>
                          <a:cs typeface="Times New Roman" panose="02020603050405020304" pitchFamily="18" charset="0"/>
                        </a:rPr>
                        <a:t>90-99</a:t>
                      </a:r>
                    </a:p>
                  </a:txBody>
                  <a:tcPr marL="68580" marR="68580" marT="28396" marB="28396">
                    <a:solidFill>
                      <a:srgbClr val="0070C0"/>
                    </a:solidFill>
                  </a:tcPr>
                </a:tc>
                <a:tc>
                  <a:txBody>
                    <a:bodyPr/>
                    <a:lstStyle/>
                    <a:p>
                      <a:pPr algn="ctr"/>
                      <a:r>
                        <a:rPr lang="en-US" sz="4000" b="0" dirty="0" smtClean="0">
                          <a:solidFill>
                            <a:srgbClr val="FFFF00"/>
                          </a:solidFill>
                          <a:latin typeface="Times New Roman" panose="02020603050405020304" pitchFamily="18" charset="0"/>
                          <a:cs typeface="Times New Roman" panose="02020603050405020304" pitchFamily="18" charset="0"/>
                        </a:rPr>
                        <a:t>89.5-99.5</a:t>
                      </a:r>
                      <a:endParaRPr lang="en-US" sz="4000" b="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rgbClr val="0070C0"/>
                    </a:solidFill>
                  </a:tcPr>
                </a:tc>
                <a:tc>
                  <a:txBody>
                    <a:bodyPr/>
                    <a:lstStyle/>
                    <a:p>
                      <a:pPr algn="ctr"/>
                      <a:r>
                        <a:rPr lang="en-US" sz="4000" b="0" dirty="0">
                          <a:solidFill>
                            <a:srgbClr val="FFFF00"/>
                          </a:solidFill>
                          <a:latin typeface="Times New Roman" panose="02020603050405020304" pitchFamily="18" charset="0"/>
                          <a:cs typeface="Times New Roman" panose="02020603050405020304" pitchFamily="18" charset="0"/>
                        </a:rPr>
                        <a:t>3</a:t>
                      </a:r>
                    </a:p>
                  </a:txBody>
                  <a:tcPr marL="68580" marR="68580" marT="28396" marB="28396">
                    <a:solidFill>
                      <a:srgbClr val="0070C0"/>
                    </a:solidFill>
                  </a:tcPr>
                </a:tc>
                <a:extLst>
                  <a:ext uri="{0D108BD9-81ED-4DB2-BD59-A6C34878D82A}">
                    <a16:rowId xmlns:a16="http://schemas.microsoft.com/office/drawing/2014/main" val="10008"/>
                  </a:ext>
                </a:extLst>
              </a:tr>
            </a:tbl>
          </a:graphicData>
        </a:graphic>
      </p:graphicFrame>
      <p:sp>
        <p:nvSpPr>
          <p:cNvPr id="4" name="Slide Number Placeholder 3"/>
          <p:cNvSpPr>
            <a:spLocks noGrp="1"/>
          </p:cNvSpPr>
          <p:nvPr>
            <p:ph type="sldNum" sz="quarter" idx="12"/>
          </p:nvPr>
        </p:nvSpPr>
        <p:spPr/>
        <p:txBody>
          <a:bodyPr/>
          <a:lstStyle/>
          <a:p>
            <a:fld id="{BDBEA130-D42B-49D7-93B8-03B236E496C8}" type="slidenum">
              <a:rPr lang="en-US" smtClean="0"/>
              <a:pPr/>
              <a:t>10</a:t>
            </a:fld>
            <a:endParaRPr lang="en-US"/>
          </a:p>
        </p:txBody>
      </p:sp>
      <p:sp>
        <p:nvSpPr>
          <p:cNvPr id="7" name="Frame 6"/>
          <p:cNvSpPr/>
          <p:nvPr/>
        </p:nvSpPr>
        <p:spPr>
          <a:xfrm>
            <a:off x="0" y="0"/>
            <a:ext cx="12191999" cy="6858000"/>
          </a:xfrm>
          <a:prstGeom prst="frame">
            <a:avLst>
              <a:gd name="adj1" fmla="val 3088"/>
            </a:avLst>
          </a:prstGeom>
          <a:ln/>
        </p:spPr>
        <p:style>
          <a:lnRef idx="1">
            <a:schemeClr val="accent2"/>
          </a:lnRef>
          <a:fillRef idx="3">
            <a:schemeClr val="accent2"/>
          </a:fillRef>
          <a:effectRef idx="2">
            <a:schemeClr val="accent2"/>
          </a:effectRef>
          <a:fontRef idx="minor">
            <a:schemeClr val="lt1"/>
          </a:fontRef>
        </p:style>
        <p:txBody>
          <a:bodyPr lIns="91428" tIns="45714" rIns="91428" bIns="45714" rtlCol="0" anchor="ctr"/>
          <a:lstStyle/>
          <a:p>
            <a:pPr algn="ctr"/>
            <a:endParaRPr lang="en-US">
              <a:solidFill>
                <a:schemeClr val="tx1"/>
              </a:solidFill>
            </a:endParaRPr>
          </a:p>
        </p:txBody>
      </p:sp>
    </p:spTree>
    <p:extLst>
      <p:ext uri="{BB962C8B-B14F-4D97-AF65-F5344CB8AC3E}">
        <p14:creationId xmlns:p14="http://schemas.microsoft.com/office/powerpoint/2010/main" val="37416115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974726" y="756875"/>
            <a:ext cx="8161361" cy="5131558"/>
            <a:chOff x="473301" y="1039096"/>
            <a:chExt cx="8350679" cy="495300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b="19773"/>
            <a:stretch/>
          </p:blipFill>
          <p:spPr>
            <a:xfrm>
              <a:off x="473301" y="1039096"/>
              <a:ext cx="6965246" cy="4953000"/>
            </a:xfrm>
            <a:prstGeom prst="rect">
              <a:avLst/>
            </a:prstGeom>
          </p:spPr>
        </p:pic>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b="19773"/>
            <a:stretch/>
          </p:blipFill>
          <p:spPr>
            <a:xfrm>
              <a:off x="1858734" y="1039096"/>
              <a:ext cx="6965246" cy="4953000"/>
            </a:xfrm>
            <a:prstGeom prst="rect">
              <a:avLst/>
            </a:prstGeom>
          </p:spPr>
        </p:pic>
      </p:grpSp>
      <p:cxnSp>
        <p:nvCxnSpPr>
          <p:cNvPr id="5" name="Straight Connector 4"/>
          <p:cNvCxnSpPr/>
          <p:nvPr/>
        </p:nvCxnSpPr>
        <p:spPr>
          <a:xfrm flipV="1">
            <a:off x="6055406" y="914402"/>
            <a:ext cx="0" cy="5022375"/>
          </a:xfrm>
          <a:prstGeom prst="line">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5" idx="1"/>
          </p:cNvCxnSpPr>
          <p:nvPr/>
        </p:nvCxnSpPr>
        <p:spPr>
          <a:xfrm>
            <a:off x="1974726" y="3322654"/>
            <a:ext cx="8024883" cy="10932"/>
          </a:xfrm>
          <a:prstGeom prst="line">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837861" y="3373198"/>
            <a:ext cx="1062767" cy="523220"/>
          </a:xfrm>
          <a:prstGeom prst="rect">
            <a:avLst/>
          </a:prstGeom>
          <a:noFill/>
        </p:spPr>
        <p:txBody>
          <a:bodyPr wrap="square" rtlCol="0">
            <a:spAutoFit/>
          </a:bodyPr>
          <a:lstStyle/>
          <a:p>
            <a:pPr algn="ctr"/>
            <a:r>
              <a:rPr lang="bn-IN" sz="2800" dirty="0">
                <a:latin typeface="NikoshBAN" pitchFamily="2" charset="0"/>
                <a:cs typeface="NikoshBAN" pitchFamily="2" charset="0"/>
              </a:rPr>
              <a:t>মূলবিন্দু</a:t>
            </a:r>
            <a:endParaRPr lang="en-US" sz="2800" dirty="0">
              <a:latin typeface="NikoshBAN" pitchFamily="2" charset="0"/>
              <a:cs typeface="NikoshBAN" pitchFamily="2" charset="0"/>
            </a:endParaRPr>
          </a:p>
        </p:txBody>
      </p:sp>
      <p:sp>
        <p:nvSpPr>
          <p:cNvPr id="14" name="TextBox 13"/>
          <p:cNvSpPr txBox="1"/>
          <p:nvPr/>
        </p:nvSpPr>
        <p:spPr>
          <a:xfrm>
            <a:off x="4837861" y="2056516"/>
            <a:ext cx="990631" cy="523220"/>
          </a:xfrm>
          <a:prstGeom prst="rect">
            <a:avLst/>
          </a:prstGeom>
          <a:noFill/>
        </p:spPr>
        <p:txBody>
          <a:bodyPr wrap="square" rtlCol="0">
            <a:spAutoFit/>
          </a:bodyPr>
          <a:lstStyle/>
          <a:p>
            <a:pPr algn="ctr"/>
            <a:r>
              <a:rPr lang="en-US" sz="2800" dirty="0">
                <a:latin typeface="Times New Roman" pitchFamily="18" charset="0"/>
                <a:cs typeface="Times New Roman" pitchFamily="18" charset="0"/>
              </a:rPr>
              <a:t>y </a:t>
            </a:r>
            <a:r>
              <a:rPr lang="bn-IN" sz="2800" dirty="0">
                <a:latin typeface="NikoshBAN" pitchFamily="2" charset="0"/>
                <a:cs typeface="NikoshBAN" pitchFamily="2" charset="0"/>
              </a:rPr>
              <a:t>অক্ষ</a:t>
            </a:r>
            <a:endParaRPr lang="en-US" sz="2800" dirty="0">
              <a:latin typeface="NikoshBAN" pitchFamily="2" charset="0"/>
              <a:cs typeface="NikoshBAN" pitchFamily="2" charset="0"/>
            </a:endParaRPr>
          </a:p>
        </p:txBody>
      </p:sp>
      <p:sp>
        <p:nvSpPr>
          <p:cNvPr id="16" name="TextBox 15"/>
          <p:cNvSpPr txBox="1"/>
          <p:nvPr/>
        </p:nvSpPr>
        <p:spPr>
          <a:xfrm>
            <a:off x="7864395" y="2791859"/>
            <a:ext cx="944614" cy="523220"/>
          </a:xfrm>
          <a:prstGeom prst="rect">
            <a:avLst/>
          </a:prstGeom>
          <a:noFill/>
        </p:spPr>
        <p:txBody>
          <a:bodyPr wrap="square" rtlCol="0">
            <a:spAutoFit/>
          </a:bodyPr>
          <a:lstStyle/>
          <a:p>
            <a:pPr algn="ctr"/>
            <a:r>
              <a:rPr lang="en-US" sz="2800" dirty="0">
                <a:latin typeface="Times New Roman" pitchFamily="18" charset="0"/>
                <a:cs typeface="Times New Roman" pitchFamily="18" charset="0"/>
              </a:rPr>
              <a:t>x </a:t>
            </a:r>
            <a:r>
              <a:rPr lang="bn-IN" sz="2800" dirty="0">
                <a:latin typeface="NikoshBAN" pitchFamily="2" charset="0"/>
                <a:cs typeface="NikoshBAN" pitchFamily="2" charset="0"/>
              </a:rPr>
              <a:t>অক্ষ</a:t>
            </a:r>
            <a:endParaRPr lang="en-US" sz="2800" dirty="0">
              <a:latin typeface="NikoshBAN" pitchFamily="2" charset="0"/>
              <a:cs typeface="NikoshBAN" pitchFamily="2" charset="0"/>
            </a:endParaRPr>
          </a:p>
        </p:txBody>
      </p:sp>
      <p:sp>
        <p:nvSpPr>
          <p:cNvPr id="4" name="Oval 3"/>
          <p:cNvSpPr/>
          <p:nvPr/>
        </p:nvSpPr>
        <p:spPr>
          <a:xfrm>
            <a:off x="5941106" y="3263379"/>
            <a:ext cx="114300" cy="1185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
          </a:p>
        </p:txBody>
      </p:sp>
      <p:sp>
        <p:nvSpPr>
          <p:cNvPr id="18" name="Frame 17"/>
          <p:cNvSpPr/>
          <p:nvPr/>
        </p:nvSpPr>
        <p:spPr>
          <a:xfrm>
            <a:off x="0" y="0"/>
            <a:ext cx="12192000" cy="6741994"/>
          </a:xfrm>
          <a:prstGeom prst="frame">
            <a:avLst>
              <a:gd name="adj1" fmla="val 3088"/>
            </a:avLst>
          </a:prstGeom>
          <a:ln/>
        </p:spPr>
        <p:style>
          <a:lnRef idx="0">
            <a:schemeClr val="accent2"/>
          </a:lnRef>
          <a:fillRef idx="3">
            <a:schemeClr val="accent2"/>
          </a:fillRef>
          <a:effectRef idx="3">
            <a:schemeClr val="accent2"/>
          </a:effectRef>
          <a:fontRef idx="minor">
            <a:schemeClr val="lt1"/>
          </a:fontRef>
        </p:style>
        <p:txBody>
          <a:bodyPr lIns="91428" tIns="45714" rIns="91428" bIns="45714" rtlCol="0" anchor="ctr"/>
          <a:lstStyle/>
          <a:p>
            <a:pPr algn="ctr"/>
            <a:endParaRPr lang="en-US">
              <a:solidFill>
                <a:schemeClr val="tx1"/>
              </a:solidFill>
            </a:endParaRPr>
          </a:p>
        </p:txBody>
      </p:sp>
    </p:spTree>
    <p:extLst>
      <p:ext uri="{BB962C8B-B14F-4D97-AF65-F5344CB8AC3E}">
        <p14:creationId xmlns:p14="http://schemas.microsoft.com/office/powerpoint/2010/main" val="15691282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35" presetClass="emph" presetSubtype="0" repeatCount="indefinite" fill="hold" grpId="0" nodeType="clickEffect">
                                  <p:stCondLst>
                                    <p:cond delay="0"/>
                                  </p:stCondLst>
                                  <p:endCondLst>
                                    <p:cond evt="onNext" delay="0">
                                      <p:tgtEl>
                                        <p:sldTgt/>
                                      </p:tgtEl>
                                    </p:cond>
                                  </p:endCondLst>
                                  <p:childTnLst>
                                    <p:anim calcmode="discrete" valueType="str">
                                      <p:cBhvr>
                                        <p:cTn id="31"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6" grpId="0"/>
      <p:bldP spid="4" grpId="0" animBg="1"/>
      <p:bldP spid="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063383" y="2168378"/>
            <a:ext cx="5037881" cy="2509689"/>
            <a:chOff x="473301" y="1039096"/>
            <a:chExt cx="8350679" cy="4953000"/>
          </a:xfrm>
        </p:grpSpPr>
        <p:pic>
          <p:nvPicPr>
            <p:cNvPr id="33" name="Picture 32"/>
            <p:cNvPicPr>
              <a:picLocks noChangeAspect="1"/>
            </p:cNvPicPr>
            <p:nvPr/>
          </p:nvPicPr>
          <p:blipFill rotWithShape="1">
            <a:blip r:embed="rId3">
              <a:extLst>
                <a:ext uri="{28A0092B-C50C-407E-A947-70E740481C1C}">
                  <a14:useLocalDpi xmlns:a14="http://schemas.microsoft.com/office/drawing/2010/main" val="0"/>
                </a:ext>
              </a:extLst>
            </a:blip>
            <a:srcRect b="19773"/>
            <a:stretch/>
          </p:blipFill>
          <p:spPr>
            <a:xfrm>
              <a:off x="473301" y="1039096"/>
              <a:ext cx="6965246" cy="4953000"/>
            </a:xfrm>
            <a:prstGeom prst="rect">
              <a:avLst/>
            </a:prstGeom>
          </p:spPr>
        </p:pic>
        <p:pic>
          <p:nvPicPr>
            <p:cNvPr id="34" name="Picture 33"/>
            <p:cNvPicPr>
              <a:picLocks noChangeAspect="1"/>
            </p:cNvPicPr>
            <p:nvPr/>
          </p:nvPicPr>
          <p:blipFill rotWithShape="1">
            <a:blip r:embed="rId3">
              <a:extLst>
                <a:ext uri="{28A0092B-C50C-407E-A947-70E740481C1C}">
                  <a14:useLocalDpi xmlns:a14="http://schemas.microsoft.com/office/drawing/2010/main" val="0"/>
                </a:ext>
              </a:extLst>
            </a:blip>
            <a:srcRect b="19773"/>
            <a:stretch/>
          </p:blipFill>
          <p:spPr>
            <a:xfrm>
              <a:off x="1858734" y="1039096"/>
              <a:ext cx="6965246" cy="4953000"/>
            </a:xfrm>
            <a:prstGeom prst="rect">
              <a:avLst/>
            </a:prstGeom>
          </p:spPr>
        </p:pic>
      </p:grpSp>
      <p:grpSp>
        <p:nvGrpSpPr>
          <p:cNvPr id="18" name="Group 17"/>
          <p:cNvGrpSpPr/>
          <p:nvPr/>
        </p:nvGrpSpPr>
        <p:grpSpPr>
          <a:xfrm>
            <a:off x="4398378" y="1523002"/>
            <a:ext cx="6014614" cy="3069576"/>
            <a:chOff x="895231" y="914399"/>
            <a:chExt cx="8019486" cy="4942231"/>
          </a:xfrm>
        </p:grpSpPr>
        <p:sp>
          <p:nvSpPr>
            <p:cNvPr id="10" name="Left-Right Arrow 9"/>
            <p:cNvSpPr/>
            <p:nvPr/>
          </p:nvSpPr>
          <p:spPr>
            <a:xfrm>
              <a:off x="1385882" y="4364177"/>
              <a:ext cx="7009981" cy="374074"/>
            </a:xfrm>
            <a:prstGeom prst="leftRightArrow">
              <a:avLst>
                <a:gd name="adj1" fmla="val 7407"/>
                <a:gd name="adj2" fmla="val 42593"/>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
            </a:p>
          </p:txBody>
        </p:sp>
        <p:sp>
          <p:nvSpPr>
            <p:cNvPr id="43" name="Left-Right Arrow 42"/>
            <p:cNvSpPr/>
            <p:nvPr/>
          </p:nvSpPr>
          <p:spPr>
            <a:xfrm rot="16200000">
              <a:off x="-23906" y="3162192"/>
              <a:ext cx="4149222" cy="374074"/>
            </a:xfrm>
            <a:prstGeom prst="leftRightArrow">
              <a:avLst>
                <a:gd name="adj1" fmla="val 7407"/>
                <a:gd name="adj2" fmla="val 42593"/>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
            </a:p>
          </p:txBody>
        </p:sp>
        <p:sp>
          <p:nvSpPr>
            <p:cNvPr id="12" name="TextBox 11"/>
            <p:cNvSpPr txBox="1"/>
            <p:nvPr/>
          </p:nvSpPr>
          <p:spPr>
            <a:xfrm>
              <a:off x="8499080" y="4391887"/>
              <a:ext cx="415637" cy="425651"/>
            </a:xfrm>
            <a:prstGeom prst="rect">
              <a:avLst/>
            </a:prstGeom>
            <a:noFill/>
          </p:spPr>
          <p:txBody>
            <a:bodyPr wrap="square" rtlCol="0">
              <a:spAutoFit/>
            </a:bodyPr>
            <a:lstStyle/>
            <a:p>
              <a:r>
                <a:rPr lang="en-US" sz="1118" dirty="0"/>
                <a:t>X</a:t>
              </a:r>
            </a:p>
          </p:txBody>
        </p:sp>
        <mc:AlternateContent xmlns:mc="http://schemas.openxmlformats.org/markup-compatibility/2006" xmlns:a14="http://schemas.microsoft.com/office/drawing/2010/main">
          <mc:Choice Requires="a14">
            <p:sp>
              <p:nvSpPr>
                <p:cNvPr id="16" name="TextBox 15"/>
                <p:cNvSpPr txBox="1"/>
                <p:nvPr/>
              </p:nvSpPr>
              <p:spPr>
                <a:xfrm>
                  <a:off x="895231" y="4391887"/>
                  <a:ext cx="692727" cy="4362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118" i="1">
                                <a:latin typeface="Cambria Math" panose="02040503050406030204" pitchFamily="18" charset="0"/>
                              </a:rPr>
                            </m:ctrlPr>
                          </m:sSupPr>
                          <m:e>
                            <m:r>
                              <a:rPr lang="en-US" sz="1118" i="1">
                                <a:latin typeface="Cambria Math" panose="02040503050406030204" pitchFamily="18" charset="0"/>
                              </a:rPr>
                              <m:t>𝑋</m:t>
                            </m:r>
                          </m:e>
                          <m:sup>
                            <m:r>
                              <a:rPr lang="en-US" sz="1118" i="1">
                                <a:latin typeface="Cambria Math" panose="02040503050406030204" pitchFamily="18" charset="0"/>
                              </a:rPr>
                              <m:t>/</m:t>
                            </m:r>
                          </m:sup>
                        </m:sSup>
                      </m:oMath>
                    </m:oMathPara>
                  </a14:m>
                  <a:endParaRPr lang="en-US" sz="1118" dirty="0"/>
                </a:p>
              </p:txBody>
            </p:sp>
          </mc:Choice>
          <mc:Fallback xmlns="">
            <p:sp>
              <p:nvSpPr>
                <p:cNvPr id="16" name="TextBox 15"/>
                <p:cNvSpPr txBox="1">
                  <a:spLocks noRot="1" noChangeAspect="1" noMove="1" noResize="1" noEditPoints="1" noAdjustHandles="1" noChangeArrowheads="1" noChangeShapeType="1" noTextEdit="1"/>
                </p:cNvSpPr>
                <p:nvPr/>
              </p:nvSpPr>
              <p:spPr>
                <a:xfrm>
                  <a:off x="895231" y="4391887"/>
                  <a:ext cx="692727" cy="392993"/>
                </a:xfrm>
                <a:prstGeom prst="rect">
                  <a:avLst/>
                </a:prstGeom>
                <a:blipFill>
                  <a:blip r:embed="rId4"/>
                  <a:stretch>
                    <a:fillRect/>
                  </a:stretch>
                </a:blipFill>
              </p:spPr>
              <p:txBody>
                <a:bodyPr/>
                <a:lstStyle/>
                <a:p>
                  <a:r>
                    <a:rPr lang="en-US">
                      <a:noFill/>
                    </a:rPr>
                    <a:t> </a:t>
                  </a:r>
                </a:p>
              </p:txBody>
            </p:sp>
          </mc:Fallback>
        </mc:AlternateContent>
        <p:sp>
          <p:nvSpPr>
            <p:cNvPr id="45" name="TextBox 44"/>
            <p:cNvSpPr txBox="1"/>
            <p:nvPr/>
          </p:nvSpPr>
          <p:spPr>
            <a:xfrm>
              <a:off x="1918183" y="5430979"/>
              <a:ext cx="415637" cy="425651"/>
            </a:xfrm>
            <a:prstGeom prst="rect">
              <a:avLst/>
            </a:prstGeom>
            <a:noFill/>
          </p:spPr>
          <p:txBody>
            <a:bodyPr wrap="square" rtlCol="0">
              <a:spAutoFit/>
            </a:bodyPr>
            <a:lstStyle/>
            <a:p>
              <a:r>
                <a:rPr lang="en-US" sz="1118" dirty="0"/>
                <a:t>Y</a:t>
              </a:r>
            </a:p>
          </p:txBody>
        </p:sp>
        <mc:AlternateContent xmlns:mc="http://schemas.openxmlformats.org/markup-compatibility/2006" xmlns:a14="http://schemas.microsoft.com/office/drawing/2010/main">
          <mc:Choice Requires="a14">
            <p:sp>
              <p:nvSpPr>
                <p:cNvPr id="46" name="TextBox 45"/>
                <p:cNvSpPr txBox="1"/>
                <p:nvPr/>
              </p:nvSpPr>
              <p:spPr>
                <a:xfrm>
                  <a:off x="1781928" y="914399"/>
                  <a:ext cx="692727" cy="4362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118" i="1">
                                <a:latin typeface="Cambria Math" panose="02040503050406030204" pitchFamily="18" charset="0"/>
                              </a:rPr>
                            </m:ctrlPr>
                          </m:sSupPr>
                          <m:e>
                            <m:r>
                              <a:rPr lang="en-US" sz="1118" i="1">
                                <a:latin typeface="Cambria Math" panose="02040503050406030204" pitchFamily="18" charset="0"/>
                              </a:rPr>
                              <m:t>𝑌</m:t>
                            </m:r>
                          </m:e>
                          <m:sup>
                            <m:r>
                              <a:rPr lang="en-US" sz="1118" i="1">
                                <a:latin typeface="Cambria Math" panose="02040503050406030204" pitchFamily="18" charset="0"/>
                              </a:rPr>
                              <m:t>/</m:t>
                            </m:r>
                          </m:sup>
                        </m:sSup>
                      </m:oMath>
                    </m:oMathPara>
                  </a14:m>
                  <a:endParaRPr lang="en-US" sz="1118" dirty="0"/>
                </a:p>
              </p:txBody>
            </p:sp>
          </mc:Choice>
          <mc:Fallback xmlns="">
            <p:sp>
              <p:nvSpPr>
                <p:cNvPr id="46" name="TextBox 45"/>
                <p:cNvSpPr txBox="1">
                  <a:spLocks noRot="1" noChangeAspect="1" noMove="1" noResize="1" noEditPoints="1" noAdjustHandles="1" noChangeArrowheads="1" noChangeShapeType="1" noTextEdit="1"/>
                </p:cNvSpPr>
                <p:nvPr/>
              </p:nvSpPr>
              <p:spPr>
                <a:xfrm>
                  <a:off x="1781928" y="914399"/>
                  <a:ext cx="692727" cy="379656"/>
                </a:xfrm>
                <a:prstGeom prst="rect">
                  <a:avLst/>
                </a:prstGeom>
                <a:blipFill>
                  <a:blip r:embed="rId5"/>
                  <a:stretch>
                    <a:fillRect/>
                  </a:stretch>
                </a:blipFill>
              </p:spPr>
              <p:txBody>
                <a:bodyPr/>
                <a:lstStyle/>
                <a:p>
                  <a:r>
                    <a:rPr lang="en-US">
                      <a:noFill/>
                    </a:rPr>
                    <a:t> </a:t>
                  </a:r>
                </a:p>
              </p:txBody>
            </p:sp>
          </mc:Fallback>
        </mc:AlternateContent>
      </p:grpSp>
      <p:sp>
        <p:nvSpPr>
          <p:cNvPr id="19" name="Rectangle 18"/>
          <p:cNvSpPr/>
          <p:nvPr/>
        </p:nvSpPr>
        <p:spPr>
          <a:xfrm>
            <a:off x="5804841" y="3553764"/>
            <a:ext cx="497731" cy="2409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
          </a:p>
        </p:txBody>
      </p:sp>
      <p:sp>
        <p:nvSpPr>
          <p:cNvPr id="49" name="Rectangle 48"/>
          <p:cNvSpPr/>
          <p:nvPr/>
        </p:nvSpPr>
        <p:spPr>
          <a:xfrm>
            <a:off x="6303609" y="3465652"/>
            <a:ext cx="561112" cy="3290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
          </a:p>
        </p:txBody>
      </p:sp>
      <p:sp>
        <p:nvSpPr>
          <p:cNvPr id="50" name="Rectangle 49"/>
          <p:cNvSpPr/>
          <p:nvPr/>
        </p:nvSpPr>
        <p:spPr>
          <a:xfrm>
            <a:off x="6864722" y="3407481"/>
            <a:ext cx="497731" cy="3872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
          </a:p>
        </p:txBody>
      </p:sp>
      <p:sp>
        <p:nvSpPr>
          <p:cNvPr id="54" name="Rectangle 53"/>
          <p:cNvSpPr/>
          <p:nvPr/>
        </p:nvSpPr>
        <p:spPr>
          <a:xfrm>
            <a:off x="7363473" y="3239814"/>
            <a:ext cx="497731" cy="5548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
          </a:p>
        </p:txBody>
      </p:sp>
      <p:sp>
        <p:nvSpPr>
          <p:cNvPr id="56" name="Rectangle 55"/>
          <p:cNvSpPr/>
          <p:nvPr/>
        </p:nvSpPr>
        <p:spPr>
          <a:xfrm>
            <a:off x="7862230" y="3465653"/>
            <a:ext cx="539297" cy="3290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
          </a:p>
        </p:txBody>
      </p:sp>
      <p:sp>
        <p:nvSpPr>
          <p:cNvPr id="57" name="Rectangle 56"/>
          <p:cNvSpPr/>
          <p:nvPr/>
        </p:nvSpPr>
        <p:spPr>
          <a:xfrm>
            <a:off x="8402572" y="3465653"/>
            <a:ext cx="497731" cy="3290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
          </a:p>
        </p:txBody>
      </p:sp>
      <p:sp>
        <p:nvSpPr>
          <p:cNvPr id="59" name="Rectangle 58"/>
          <p:cNvSpPr/>
          <p:nvPr/>
        </p:nvSpPr>
        <p:spPr>
          <a:xfrm>
            <a:off x="8911723" y="3553765"/>
            <a:ext cx="497731" cy="2409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
          </a:p>
        </p:txBody>
      </p:sp>
      <p:sp>
        <p:nvSpPr>
          <p:cNvPr id="61" name="Title 11"/>
          <p:cNvSpPr txBox="1">
            <a:spLocks/>
          </p:cNvSpPr>
          <p:nvPr/>
        </p:nvSpPr>
        <p:spPr>
          <a:xfrm>
            <a:off x="4917924" y="671108"/>
            <a:ext cx="4336025" cy="561442"/>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n-BD" b="1" dirty="0">
                <a:solidFill>
                  <a:srgbClr val="FFFF00"/>
                </a:solidFill>
                <a:latin typeface="NikoshBAN" panose="02000000000000000000" pitchFamily="2" charset="0"/>
                <a:cs typeface="NikoshBAN" panose="02000000000000000000" pitchFamily="2" charset="0"/>
              </a:rPr>
              <a:t> </a:t>
            </a:r>
            <a:r>
              <a:rPr lang="bn-IN" b="1" dirty="0">
                <a:solidFill>
                  <a:srgbClr val="FFFF00"/>
                </a:solidFill>
                <a:latin typeface="NikoshBAN" panose="02000000000000000000" pitchFamily="2" charset="0"/>
                <a:cs typeface="NikoshBAN" panose="02000000000000000000" pitchFamily="2" charset="0"/>
              </a:rPr>
              <a:t>আয়ত লেখ </a:t>
            </a:r>
            <a:r>
              <a:rPr lang="bn-IN" b="1" dirty="0" smtClean="0">
                <a:solidFill>
                  <a:srgbClr val="FFFF00"/>
                </a:solidFill>
                <a:latin typeface="NikoshBAN" panose="02000000000000000000" pitchFamily="2" charset="0"/>
                <a:cs typeface="NikoshBAN" panose="02000000000000000000" pitchFamily="2" charset="0"/>
              </a:rPr>
              <a:t>অঙ্কন</a:t>
            </a:r>
            <a:endParaRPr lang="en-US" b="1" dirty="0">
              <a:solidFill>
                <a:srgbClr val="FFFF00"/>
              </a:solidFill>
              <a:latin typeface="NikoshBAN" panose="02000000000000000000" pitchFamily="2" charset="0"/>
              <a:cs typeface="NikoshBAN" panose="02000000000000000000" pitchFamily="2" charset="0"/>
            </a:endParaRPr>
          </a:p>
        </p:txBody>
      </p:sp>
      <p:graphicFrame>
        <p:nvGraphicFramePr>
          <p:cNvPr id="21" name="Content Placeholder 4"/>
          <p:cNvGraphicFramePr>
            <a:graphicFrameLocks/>
          </p:cNvGraphicFramePr>
          <p:nvPr>
            <p:extLst>
              <p:ext uri="{D42A27DB-BD31-4B8C-83A1-F6EECF244321}">
                <p14:modId xmlns:p14="http://schemas.microsoft.com/office/powerpoint/2010/main" val="1546236859"/>
              </p:ext>
            </p:extLst>
          </p:nvPr>
        </p:nvGraphicFramePr>
        <p:xfrm>
          <a:off x="1759378" y="1314565"/>
          <a:ext cx="2972886" cy="3441376"/>
        </p:xfrm>
        <a:graphic>
          <a:graphicData uri="http://schemas.openxmlformats.org/drawingml/2006/table">
            <a:tbl>
              <a:tblPr firstRow="1" bandRow="1">
                <a:tableStyleId>{5C22544A-7EE6-4342-B048-85BDC9FD1C3A}</a:tableStyleId>
              </a:tblPr>
              <a:tblGrid>
                <a:gridCol w="1430068">
                  <a:extLst>
                    <a:ext uri="{9D8B030D-6E8A-4147-A177-3AD203B41FA5}">
                      <a16:colId xmlns:a16="http://schemas.microsoft.com/office/drawing/2014/main" val="20000"/>
                    </a:ext>
                  </a:extLst>
                </a:gridCol>
                <a:gridCol w="208851">
                  <a:extLst>
                    <a:ext uri="{9D8B030D-6E8A-4147-A177-3AD203B41FA5}">
                      <a16:colId xmlns:a16="http://schemas.microsoft.com/office/drawing/2014/main" val="20001"/>
                    </a:ext>
                  </a:extLst>
                </a:gridCol>
                <a:gridCol w="1333967">
                  <a:extLst>
                    <a:ext uri="{9D8B030D-6E8A-4147-A177-3AD203B41FA5}">
                      <a16:colId xmlns:a16="http://schemas.microsoft.com/office/drawing/2014/main" val="20002"/>
                    </a:ext>
                  </a:extLst>
                </a:gridCol>
              </a:tblGrid>
              <a:tr h="662580">
                <a:tc>
                  <a:txBody>
                    <a:bodyPr/>
                    <a:lstStyle/>
                    <a:p>
                      <a:pPr algn="ctr"/>
                      <a:r>
                        <a:rPr lang="bn-IN" sz="2800" b="0" dirty="0" smtClean="0">
                          <a:solidFill>
                            <a:srgbClr val="FFFF00"/>
                          </a:solidFill>
                          <a:latin typeface="NikoshBAN" panose="02000000000000000000" pitchFamily="2" charset="0"/>
                          <a:cs typeface="NikoshBAN" panose="02000000000000000000" pitchFamily="2" charset="0"/>
                        </a:rPr>
                        <a:t>অবিচ্ছিন্ন</a:t>
                      </a:r>
                      <a:r>
                        <a:rPr lang="bn-IN" sz="2800" b="0" baseline="0" dirty="0" smtClean="0">
                          <a:solidFill>
                            <a:srgbClr val="FFFF00"/>
                          </a:solidFill>
                          <a:latin typeface="NikoshBAN" panose="02000000000000000000" pitchFamily="2" charset="0"/>
                          <a:cs typeface="NikoshBAN" panose="02000000000000000000" pitchFamily="2" charset="0"/>
                        </a:rPr>
                        <a:t> </a:t>
                      </a:r>
                      <a:r>
                        <a:rPr lang="bn-BD" sz="2800" b="0" dirty="0" smtClean="0">
                          <a:solidFill>
                            <a:srgbClr val="FFFF00"/>
                          </a:solidFill>
                          <a:latin typeface="NikoshBAN" panose="02000000000000000000" pitchFamily="2" charset="0"/>
                          <a:cs typeface="NikoshBAN" panose="02000000000000000000" pitchFamily="2" charset="0"/>
                        </a:rPr>
                        <a:t>শ্রেণি</a:t>
                      </a:r>
                      <a:endParaRPr lang="en-US" sz="2800" b="0" dirty="0">
                        <a:solidFill>
                          <a:srgbClr val="FFFF00"/>
                        </a:solidFill>
                        <a:latin typeface="NikoshBAN" panose="02000000000000000000" pitchFamily="2" charset="0"/>
                        <a:cs typeface="NikoshBAN" panose="02000000000000000000" pitchFamily="2" charset="0"/>
                      </a:endParaRPr>
                    </a:p>
                  </a:txBody>
                  <a:tcPr marL="68580" marR="68580" marT="28396" marB="28396">
                    <a:solidFill>
                      <a:schemeClr val="accent1">
                        <a:lumMod val="50000"/>
                      </a:schemeClr>
                    </a:solidFill>
                  </a:tcPr>
                </a:tc>
                <a:tc>
                  <a:txBody>
                    <a:bodyPr/>
                    <a:lstStyle/>
                    <a:p>
                      <a:pPr algn="ctr"/>
                      <a:endParaRPr lang="en-US" sz="2800" b="0" dirty="0">
                        <a:solidFill>
                          <a:srgbClr val="FFFF00"/>
                        </a:solidFill>
                        <a:latin typeface="NikoshBAN" panose="02000000000000000000" pitchFamily="2" charset="0"/>
                        <a:cs typeface="NikoshBAN" panose="02000000000000000000" pitchFamily="2" charset="0"/>
                      </a:endParaRPr>
                    </a:p>
                  </a:txBody>
                  <a:tcPr marL="68580" marR="68580" marT="28396" marB="28396">
                    <a:solidFill>
                      <a:schemeClr val="accent1">
                        <a:lumMod val="50000"/>
                      </a:schemeClr>
                    </a:solidFill>
                  </a:tcPr>
                </a:tc>
                <a:tc>
                  <a:txBody>
                    <a:bodyPr/>
                    <a:lstStyle/>
                    <a:p>
                      <a:pPr algn="ctr"/>
                      <a:r>
                        <a:rPr lang="bn-BD" sz="2800" b="0" dirty="0">
                          <a:solidFill>
                            <a:srgbClr val="FFFF00"/>
                          </a:solidFill>
                          <a:latin typeface="NikoshBAN" panose="02000000000000000000" pitchFamily="2" charset="0"/>
                          <a:cs typeface="NikoshBAN" panose="02000000000000000000" pitchFamily="2" charset="0"/>
                        </a:rPr>
                        <a:t>ঘটন</a:t>
                      </a:r>
                      <a:r>
                        <a:rPr lang="bn-BD" sz="2800" b="0" baseline="0" dirty="0">
                          <a:solidFill>
                            <a:srgbClr val="FFFF00"/>
                          </a:solidFill>
                          <a:latin typeface="NikoshBAN" panose="02000000000000000000" pitchFamily="2" charset="0"/>
                          <a:cs typeface="NikoshBAN" panose="02000000000000000000" pitchFamily="2" charset="0"/>
                        </a:rPr>
                        <a:t> সংখ্যা</a:t>
                      </a:r>
                      <a:endParaRPr lang="en-US" sz="2800" b="0" dirty="0">
                        <a:solidFill>
                          <a:srgbClr val="FFFF00"/>
                        </a:solidFill>
                        <a:latin typeface="NikoshBAN" panose="02000000000000000000" pitchFamily="2" charset="0"/>
                        <a:cs typeface="NikoshBAN" panose="02000000000000000000" pitchFamily="2" charset="0"/>
                      </a:endParaRPr>
                    </a:p>
                  </a:txBody>
                  <a:tcPr marL="68580" marR="68580" marT="28396" marB="28396">
                    <a:solidFill>
                      <a:schemeClr val="accent1">
                        <a:lumMod val="50000"/>
                      </a:schemeClr>
                    </a:solidFill>
                  </a:tcPr>
                </a:tc>
                <a:extLst>
                  <a:ext uri="{0D108BD9-81ED-4DB2-BD59-A6C34878D82A}">
                    <a16:rowId xmlns:a16="http://schemas.microsoft.com/office/drawing/2014/main" val="10000"/>
                  </a:ext>
                </a:extLst>
              </a:tr>
              <a:tr h="321825">
                <a:tc>
                  <a:txBody>
                    <a:bodyPr/>
                    <a:lstStyle/>
                    <a:p>
                      <a:pPr algn="ctr"/>
                      <a:r>
                        <a:rPr lang="en-US" sz="2000" b="0" dirty="0" smtClean="0">
                          <a:solidFill>
                            <a:srgbClr val="FFFF00"/>
                          </a:solidFill>
                          <a:latin typeface="Times New Roman" panose="02020603050405020304" pitchFamily="18" charset="0"/>
                          <a:cs typeface="Times New Roman" panose="02020603050405020304" pitchFamily="18" charset="0"/>
                        </a:rPr>
                        <a:t>29.5-39.5</a:t>
                      </a:r>
                      <a:endParaRPr lang="en-US" sz="2000" b="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chemeClr val="accent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a:txBody>
                  <a:tcPr marL="68580" marR="68580" marT="28396" marB="28396">
                    <a:solidFill>
                      <a:schemeClr val="accent1">
                        <a:lumMod val="50000"/>
                      </a:schemeClr>
                    </a:solidFill>
                  </a:tcPr>
                </a:tc>
                <a:tc>
                  <a:txBody>
                    <a:bodyPr/>
                    <a:lstStyle/>
                    <a:p>
                      <a:pPr algn="ctr"/>
                      <a:r>
                        <a:rPr lang="en-US" sz="2000" b="0" dirty="0">
                          <a:solidFill>
                            <a:srgbClr val="FFFF00"/>
                          </a:solidFill>
                          <a:latin typeface="Times New Roman" panose="02020603050405020304" pitchFamily="18" charset="0"/>
                          <a:cs typeface="Times New Roman" panose="02020603050405020304" pitchFamily="18" charset="0"/>
                        </a:rPr>
                        <a:t>3</a:t>
                      </a:r>
                    </a:p>
                  </a:txBody>
                  <a:tcPr marL="68580" marR="68580" marT="28396" marB="28396">
                    <a:solidFill>
                      <a:schemeClr val="accent1">
                        <a:lumMod val="50000"/>
                      </a:schemeClr>
                    </a:solidFill>
                  </a:tcPr>
                </a:tc>
                <a:extLst>
                  <a:ext uri="{0D108BD9-81ED-4DB2-BD59-A6C34878D82A}">
                    <a16:rowId xmlns:a16="http://schemas.microsoft.com/office/drawing/2014/main" val="10002"/>
                  </a:ext>
                </a:extLst>
              </a:tr>
              <a:tr h="321825">
                <a:tc>
                  <a:txBody>
                    <a:bodyPr/>
                    <a:lstStyle/>
                    <a:p>
                      <a:pPr algn="ctr"/>
                      <a:r>
                        <a:rPr lang="en-US" sz="2000" b="0" dirty="0" smtClean="0">
                          <a:solidFill>
                            <a:srgbClr val="FFFF00"/>
                          </a:solidFill>
                          <a:latin typeface="Times New Roman" panose="02020603050405020304" pitchFamily="18" charset="0"/>
                          <a:cs typeface="Times New Roman" panose="02020603050405020304" pitchFamily="18" charset="0"/>
                        </a:rPr>
                        <a:t>39.5-49.5</a:t>
                      </a:r>
                      <a:endParaRPr lang="en-US" sz="2000" b="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chemeClr val="accent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chemeClr val="accent1">
                        <a:lumMod val="50000"/>
                      </a:schemeClr>
                    </a:solidFill>
                  </a:tcPr>
                </a:tc>
                <a:tc>
                  <a:txBody>
                    <a:bodyPr/>
                    <a:lstStyle/>
                    <a:p>
                      <a:pPr algn="ctr"/>
                      <a:r>
                        <a:rPr lang="en-US" sz="2000" b="0" dirty="0">
                          <a:solidFill>
                            <a:srgbClr val="FFFF00"/>
                          </a:solidFill>
                          <a:latin typeface="Times New Roman" panose="02020603050405020304" pitchFamily="18" charset="0"/>
                          <a:cs typeface="Times New Roman" panose="02020603050405020304" pitchFamily="18" charset="0"/>
                        </a:rPr>
                        <a:t>4</a:t>
                      </a:r>
                    </a:p>
                  </a:txBody>
                  <a:tcPr marL="68580" marR="68580" marT="28396" marB="28396">
                    <a:solidFill>
                      <a:schemeClr val="accent1">
                        <a:lumMod val="50000"/>
                      </a:schemeClr>
                    </a:solidFill>
                  </a:tcPr>
                </a:tc>
                <a:extLst>
                  <a:ext uri="{0D108BD9-81ED-4DB2-BD59-A6C34878D82A}">
                    <a16:rowId xmlns:a16="http://schemas.microsoft.com/office/drawing/2014/main" val="10003"/>
                  </a:ext>
                </a:extLst>
              </a:tr>
              <a:tr h="321825">
                <a:tc>
                  <a:txBody>
                    <a:bodyPr/>
                    <a:lstStyle/>
                    <a:p>
                      <a:pPr algn="ctr"/>
                      <a:r>
                        <a:rPr lang="en-US" sz="2000" b="0" dirty="0" smtClean="0">
                          <a:solidFill>
                            <a:srgbClr val="FFFF00"/>
                          </a:solidFill>
                          <a:latin typeface="Times New Roman" panose="02020603050405020304" pitchFamily="18" charset="0"/>
                          <a:cs typeface="Times New Roman" panose="02020603050405020304" pitchFamily="18" charset="0"/>
                        </a:rPr>
                        <a:t>49.5-59.5</a:t>
                      </a:r>
                      <a:endParaRPr lang="en-US" sz="2000" b="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chemeClr val="accent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a:txBody>
                  <a:tcPr marL="68580" marR="68580" marT="28396" marB="28396">
                    <a:solidFill>
                      <a:schemeClr val="accent1">
                        <a:lumMod val="50000"/>
                      </a:schemeClr>
                    </a:solidFill>
                  </a:tcPr>
                </a:tc>
                <a:tc>
                  <a:txBody>
                    <a:bodyPr/>
                    <a:lstStyle/>
                    <a:p>
                      <a:pPr algn="ctr"/>
                      <a:r>
                        <a:rPr lang="en-US" sz="2000" b="0" dirty="0">
                          <a:solidFill>
                            <a:srgbClr val="FFFF00"/>
                          </a:solidFill>
                          <a:latin typeface="Times New Roman" panose="02020603050405020304" pitchFamily="18" charset="0"/>
                          <a:cs typeface="Times New Roman" panose="02020603050405020304" pitchFamily="18" charset="0"/>
                        </a:rPr>
                        <a:t>5</a:t>
                      </a:r>
                    </a:p>
                  </a:txBody>
                  <a:tcPr marL="68580" marR="68580" marT="28396" marB="28396">
                    <a:solidFill>
                      <a:schemeClr val="accent1">
                        <a:lumMod val="50000"/>
                      </a:schemeClr>
                    </a:solidFill>
                  </a:tcPr>
                </a:tc>
                <a:extLst>
                  <a:ext uri="{0D108BD9-81ED-4DB2-BD59-A6C34878D82A}">
                    <a16:rowId xmlns:a16="http://schemas.microsoft.com/office/drawing/2014/main" val="10004"/>
                  </a:ext>
                </a:extLst>
              </a:tr>
              <a:tr h="321825">
                <a:tc>
                  <a:txBody>
                    <a:bodyPr/>
                    <a:lstStyle/>
                    <a:p>
                      <a:pPr algn="ctr"/>
                      <a:r>
                        <a:rPr lang="en-US" sz="2000" b="0" dirty="0" smtClean="0">
                          <a:solidFill>
                            <a:srgbClr val="FFFF00"/>
                          </a:solidFill>
                          <a:latin typeface="Times New Roman" panose="02020603050405020304" pitchFamily="18" charset="0"/>
                          <a:cs typeface="Times New Roman" panose="02020603050405020304" pitchFamily="18" charset="0"/>
                        </a:rPr>
                        <a:t>59.5-69.5</a:t>
                      </a:r>
                      <a:endParaRPr lang="en-US" sz="2000" b="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chemeClr val="accent1">
                        <a:lumMod val="50000"/>
                      </a:schemeClr>
                    </a:solidFill>
                  </a:tcPr>
                </a:tc>
                <a:tc>
                  <a:txBody>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a:txBody>
                  <a:tcPr marL="68580" marR="68580" marT="28396" marB="28396">
                    <a:solidFill>
                      <a:schemeClr val="accent1">
                        <a:lumMod val="50000"/>
                      </a:schemeClr>
                    </a:solidFill>
                  </a:tcPr>
                </a:tc>
                <a:tc>
                  <a:txBody>
                    <a:bodyPr/>
                    <a:lstStyle/>
                    <a:p>
                      <a:pPr algn="ctr"/>
                      <a:r>
                        <a:rPr lang="en-US" sz="2000" b="0" dirty="0">
                          <a:solidFill>
                            <a:srgbClr val="FFFF00"/>
                          </a:solidFill>
                          <a:latin typeface="Times New Roman" panose="02020603050405020304" pitchFamily="18" charset="0"/>
                          <a:cs typeface="Times New Roman" panose="02020603050405020304" pitchFamily="18" charset="0"/>
                        </a:rPr>
                        <a:t>7</a:t>
                      </a:r>
                    </a:p>
                  </a:txBody>
                  <a:tcPr marL="68580" marR="68580" marT="28396" marB="28396">
                    <a:solidFill>
                      <a:schemeClr val="accent1">
                        <a:lumMod val="50000"/>
                      </a:schemeClr>
                    </a:solidFill>
                  </a:tcPr>
                </a:tc>
                <a:extLst>
                  <a:ext uri="{0D108BD9-81ED-4DB2-BD59-A6C34878D82A}">
                    <a16:rowId xmlns:a16="http://schemas.microsoft.com/office/drawing/2014/main" val="10005"/>
                  </a:ext>
                </a:extLst>
              </a:tr>
              <a:tr h="321825">
                <a:tc>
                  <a:txBody>
                    <a:bodyPr/>
                    <a:lstStyle/>
                    <a:p>
                      <a:pPr algn="ctr"/>
                      <a:r>
                        <a:rPr lang="en-US" sz="2000" b="0" dirty="0" smtClean="0">
                          <a:solidFill>
                            <a:srgbClr val="FFFF00"/>
                          </a:solidFill>
                          <a:latin typeface="Times New Roman" panose="02020603050405020304" pitchFamily="18" charset="0"/>
                          <a:cs typeface="Times New Roman" panose="02020603050405020304" pitchFamily="18" charset="0"/>
                        </a:rPr>
                        <a:t>69.5-79.5</a:t>
                      </a:r>
                      <a:endParaRPr lang="en-US" sz="2000" b="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chemeClr val="accent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a:txBody>
                  <a:tcPr marL="68580" marR="68580" marT="28396" marB="28396">
                    <a:solidFill>
                      <a:schemeClr val="accent1">
                        <a:lumMod val="50000"/>
                      </a:schemeClr>
                    </a:solidFill>
                  </a:tcPr>
                </a:tc>
                <a:tc>
                  <a:txBody>
                    <a:bodyPr/>
                    <a:lstStyle/>
                    <a:p>
                      <a:pPr algn="ctr"/>
                      <a:r>
                        <a:rPr lang="en-US" sz="2000" b="0" dirty="0">
                          <a:solidFill>
                            <a:srgbClr val="FFFF00"/>
                          </a:solidFill>
                          <a:latin typeface="Times New Roman" panose="02020603050405020304" pitchFamily="18" charset="0"/>
                          <a:cs typeface="Times New Roman" panose="02020603050405020304" pitchFamily="18" charset="0"/>
                        </a:rPr>
                        <a:t> </a:t>
                      </a:r>
                      <a:r>
                        <a:rPr lang="en-US" sz="2000" b="0" dirty="0" smtClean="0">
                          <a:solidFill>
                            <a:srgbClr val="FFFF00"/>
                          </a:solidFill>
                          <a:latin typeface="Times New Roman" panose="02020603050405020304" pitchFamily="18" charset="0"/>
                          <a:cs typeface="Times New Roman" panose="02020603050405020304" pitchFamily="18" charset="0"/>
                        </a:rPr>
                        <a:t>4</a:t>
                      </a:r>
                      <a:endParaRPr lang="en-US" sz="2000" b="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chemeClr val="accent1">
                        <a:lumMod val="50000"/>
                      </a:schemeClr>
                    </a:solidFill>
                  </a:tcPr>
                </a:tc>
                <a:extLst>
                  <a:ext uri="{0D108BD9-81ED-4DB2-BD59-A6C34878D82A}">
                    <a16:rowId xmlns:a16="http://schemas.microsoft.com/office/drawing/2014/main" val="10006"/>
                  </a:ext>
                </a:extLst>
              </a:tr>
              <a:tr h="321825">
                <a:tc>
                  <a:txBody>
                    <a:bodyPr/>
                    <a:lstStyle/>
                    <a:p>
                      <a:pPr algn="ctr"/>
                      <a:r>
                        <a:rPr lang="en-US" sz="2000" b="0" dirty="0" smtClean="0">
                          <a:solidFill>
                            <a:srgbClr val="FFFF00"/>
                          </a:solidFill>
                          <a:latin typeface="Times New Roman" panose="02020603050405020304" pitchFamily="18" charset="0"/>
                          <a:cs typeface="Times New Roman" panose="02020603050405020304" pitchFamily="18" charset="0"/>
                        </a:rPr>
                        <a:t>79.5-89.5</a:t>
                      </a:r>
                      <a:endParaRPr lang="en-US" sz="2000" b="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chemeClr val="accent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a:txBody>
                  <a:tcPr marL="68580" marR="68580" marT="28396" marB="28396">
                    <a:solidFill>
                      <a:schemeClr val="accent1">
                        <a:lumMod val="50000"/>
                      </a:schemeClr>
                    </a:solidFill>
                  </a:tcPr>
                </a:tc>
                <a:tc>
                  <a:txBody>
                    <a:bodyPr/>
                    <a:lstStyle/>
                    <a:p>
                      <a:pPr algn="ctr"/>
                      <a:r>
                        <a:rPr lang="en-US" sz="2000" b="0" dirty="0">
                          <a:solidFill>
                            <a:srgbClr val="FFFF00"/>
                          </a:solidFill>
                          <a:latin typeface="Times New Roman" panose="02020603050405020304" pitchFamily="18" charset="0"/>
                          <a:cs typeface="Times New Roman" panose="02020603050405020304" pitchFamily="18" charset="0"/>
                        </a:rPr>
                        <a:t>4</a:t>
                      </a:r>
                    </a:p>
                  </a:txBody>
                  <a:tcPr marL="68580" marR="68580" marT="28396" marB="28396">
                    <a:solidFill>
                      <a:schemeClr val="accent1">
                        <a:lumMod val="50000"/>
                      </a:schemeClr>
                    </a:solidFill>
                  </a:tcPr>
                </a:tc>
                <a:extLst>
                  <a:ext uri="{0D108BD9-81ED-4DB2-BD59-A6C34878D82A}">
                    <a16:rowId xmlns:a16="http://schemas.microsoft.com/office/drawing/2014/main" val="10007"/>
                  </a:ext>
                </a:extLst>
              </a:tr>
              <a:tr h="321825">
                <a:tc>
                  <a:txBody>
                    <a:bodyPr/>
                    <a:lstStyle/>
                    <a:p>
                      <a:pPr algn="ctr"/>
                      <a:r>
                        <a:rPr lang="en-US" sz="2000" b="0" dirty="0" smtClean="0">
                          <a:solidFill>
                            <a:srgbClr val="FFFF00"/>
                          </a:solidFill>
                          <a:latin typeface="Times New Roman" panose="02020603050405020304" pitchFamily="18" charset="0"/>
                          <a:cs typeface="Times New Roman" panose="02020603050405020304" pitchFamily="18" charset="0"/>
                        </a:rPr>
                        <a:t>89.5-99.5</a:t>
                      </a:r>
                      <a:endParaRPr lang="en-US" sz="2000" b="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chemeClr val="accent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a:txBody>
                  <a:tcPr marL="68580" marR="68580" marT="28396" marB="28396">
                    <a:solidFill>
                      <a:schemeClr val="accent1">
                        <a:lumMod val="50000"/>
                      </a:schemeClr>
                    </a:solidFill>
                  </a:tcPr>
                </a:tc>
                <a:tc>
                  <a:txBody>
                    <a:bodyPr/>
                    <a:lstStyle/>
                    <a:p>
                      <a:pPr algn="ctr"/>
                      <a:r>
                        <a:rPr lang="en-US" sz="2000" b="0" dirty="0">
                          <a:solidFill>
                            <a:srgbClr val="FFFF00"/>
                          </a:solidFill>
                          <a:latin typeface="Times New Roman" panose="02020603050405020304" pitchFamily="18" charset="0"/>
                          <a:cs typeface="Times New Roman" panose="02020603050405020304" pitchFamily="18" charset="0"/>
                        </a:rPr>
                        <a:t>3</a:t>
                      </a:r>
                    </a:p>
                  </a:txBody>
                  <a:tcPr marL="68580" marR="68580" marT="28396" marB="28396">
                    <a:solidFill>
                      <a:schemeClr val="accent1">
                        <a:lumMod val="50000"/>
                      </a:schemeClr>
                    </a:solidFill>
                  </a:tcPr>
                </a:tc>
                <a:extLst>
                  <a:ext uri="{0D108BD9-81ED-4DB2-BD59-A6C34878D82A}">
                    <a16:rowId xmlns:a16="http://schemas.microsoft.com/office/drawing/2014/main" val="10008"/>
                  </a:ext>
                </a:extLst>
              </a:tr>
            </a:tbl>
          </a:graphicData>
        </a:graphic>
      </p:graphicFrame>
      <p:sp>
        <p:nvSpPr>
          <p:cNvPr id="2" name="TextBox 1"/>
          <p:cNvSpPr txBox="1"/>
          <p:nvPr/>
        </p:nvSpPr>
        <p:spPr>
          <a:xfrm>
            <a:off x="5638885" y="3711792"/>
            <a:ext cx="356701" cy="396852"/>
          </a:xfrm>
          <a:prstGeom prst="rect">
            <a:avLst/>
          </a:prstGeom>
          <a:noFill/>
        </p:spPr>
        <p:txBody>
          <a:bodyPr vert="vert270" wrap="square" rtlCol="0">
            <a:spAutoFit/>
          </a:bodyPr>
          <a:lstStyle/>
          <a:p>
            <a:r>
              <a:rPr lang="en-US" sz="1118" dirty="0"/>
              <a:t>29.5</a:t>
            </a:r>
          </a:p>
        </p:txBody>
      </p:sp>
      <p:sp>
        <p:nvSpPr>
          <p:cNvPr id="22" name="TextBox 21"/>
          <p:cNvSpPr txBox="1"/>
          <p:nvPr/>
        </p:nvSpPr>
        <p:spPr>
          <a:xfrm>
            <a:off x="7207920" y="3728999"/>
            <a:ext cx="356701" cy="396852"/>
          </a:xfrm>
          <a:prstGeom prst="rect">
            <a:avLst/>
          </a:prstGeom>
          <a:noFill/>
        </p:spPr>
        <p:txBody>
          <a:bodyPr vert="vert270" wrap="square" rtlCol="0">
            <a:spAutoFit/>
          </a:bodyPr>
          <a:lstStyle/>
          <a:p>
            <a:r>
              <a:rPr lang="en-US" sz="1118" dirty="0"/>
              <a:t>59.5</a:t>
            </a:r>
          </a:p>
        </p:txBody>
      </p:sp>
      <p:sp>
        <p:nvSpPr>
          <p:cNvPr id="23" name="TextBox 22"/>
          <p:cNvSpPr txBox="1"/>
          <p:nvPr/>
        </p:nvSpPr>
        <p:spPr>
          <a:xfrm>
            <a:off x="7716197" y="3737604"/>
            <a:ext cx="356701" cy="396852"/>
          </a:xfrm>
          <a:prstGeom prst="rect">
            <a:avLst/>
          </a:prstGeom>
          <a:noFill/>
        </p:spPr>
        <p:txBody>
          <a:bodyPr vert="vert270" wrap="square" rtlCol="0">
            <a:spAutoFit/>
          </a:bodyPr>
          <a:lstStyle/>
          <a:p>
            <a:r>
              <a:rPr lang="en-US" sz="1118" dirty="0"/>
              <a:t>69.5</a:t>
            </a:r>
          </a:p>
        </p:txBody>
      </p:sp>
      <p:sp>
        <p:nvSpPr>
          <p:cNvPr id="24" name="TextBox 23"/>
          <p:cNvSpPr txBox="1"/>
          <p:nvPr/>
        </p:nvSpPr>
        <p:spPr>
          <a:xfrm>
            <a:off x="8226392" y="3748016"/>
            <a:ext cx="356701" cy="396852"/>
          </a:xfrm>
          <a:prstGeom prst="rect">
            <a:avLst/>
          </a:prstGeom>
          <a:noFill/>
        </p:spPr>
        <p:txBody>
          <a:bodyPr vert="vert270" wrap="square" rtlCol="0">
            <a:spAutoFit/>
          </a:bodyPr>
          <a:lstStyle/>
          <a:p>
            <a:r>
              <a:rPr lang="en-US" sz="1118" dirty="0"/>
              <a:t>79.5</a:t>
            </a:r>
          </a:p>
        </p:txBody>
      </p:sp>
      <p:sp>
        <p:nvSpPr>
          <p:cNvPr id="25" name="TextBox 24"/>
          <p:cNvSpPr txBox="1"/>
          <p:nvPr/>
        </p:nvSpPr>
        <p:spPr>
          <a:xfrm>
            <a:off x="8736587" y="3728253"/>
            <a:ext cx="356701" cy="396852"/>
          </a:xfrm>
          <a:prstGeom prst="rect">
            <a:avLst/>
          </a:prstGeom>
          <a:noFill/>
        </p:spPr>
        <p:txBody>
          <a:bodyPr vert="vert270" wrap="square" rtlCol="0">
            <a:spAutoFit/>
          </a:bodyPr>
          <a:lstStyle/>
          <a:p>
            <a:r>
              <a:rPr lang="en-US" sz="1118" dirty="0"/>
              <a:t>89.5</a:t>
            </a:r>
          </a:p>
        </p:txBody>
      </p:sp>
      <p:sp>
        <p:nvSpPr>
          <p:cNvPr id="26" name="TextBox 25"/>
          <p:cNvSpPr txBox="1"/>
          <p:nvPr/>
        </p:nvSpPr>
        <p:spPr>
          <a:xfrm>
            <a:off x="9253950" y="3757552"/>
            <a:ext cx="356701" cy="378617"/>
          </a:xfrm>
          <a:prstGeom prst="rect">
            <a:avLst/>
          </a:prstGeom>
          <a:noFill/>
        </p:spPr>
        <p:txBody>
          <a:bodyPr vert="vert270" wrap="square" rtlCol="0">
            <a:spAutoFit/>
          </a:bodyPr>
          <a:lstStyle/>
          <a:p>
            <a:r>
              <a:rPr lang="en-US" sz="1118" dirty="0"/>
              <a:t>99.5</a:t>
            </a:r>
          </a:p>
        </p:txBody>
      </p:sp>
      <p:sp>
        <p:nvSpPr>
          <p:cNvPr id="27" name="TextBox 26"/>
          <p:cNvSpPr txBox="1"/>
          <p:nvPr/>
        </p:nvSpPr>
        <p:spPr>
          <a:xfrm>
            <a:off x="6158433" y="3720394"/>
            <a:ext cx="356701" cy="396852"/>
          </a:xfrm>
          <a:prstGeom prst="rect">
            <a:avLst/>
          </a:prstGeom>
          <a:noFill/>
        </p:spPr>
        <p:txBody>
          <a:bodyPr vert="vert270" wrap="square" rtlCol="0">
            <a:spAutoFit/>
          </a:bodyPr>
          <a:lstStyle/>
          <a:p>
            <a:r>
              <a:rPr lang="en-US" sz="1118" dirty="0"/>
              <a:t>39.5</a:t>
            </a:r>
          </a:p>
        </p:txBody>
      </p:sp>
      <p:sp>
        <p:nvSpPr>
          <p:cNvPr id="28" name="TextBox 27"/>
          <p:cNvSpPr txBox="1"/>
          <p:nvPr/>
        </p:nvSpPr>
        <p:spPr>
          <a:xfrm>
            <a:off x="6698760" y="3720392"/>
            <a:ext cx="356701" cy="396852"/>
          </a:xfrm>
          <a:prstGeom prst="rect">
            <a:avLst/>
          </a:prstGeom>
          <a:noFill/>
        </p:spPr>
        <p:txBody>
          <a:bodyPr vert="vert270" wrap="square" rtlCol="0">
            <a:spAutoFit/>
          </a:bodyPr>
          <a:lstStyle/>
          <a:p>
            <a:r>
              <a:rPr lang="en-US" sz="1118" dirty="0"/>
              <a:t>49.5</a:t>
            </a:r>
          </a:p>
        </p:txBody>
      </p:sp>
      <p:sp>
        <p:nvSpPr>
          <p:cNvPr id="4" name="TextBox 3"/>
          <p:cNvSpPr txBox="1"/>
          <p:nvPr/>
        </p:nvSpPr>
        <p:spPr>
          <a:xfrm>
            <a:off x="5072751" y="3751672"/>
            <a:ext cx="280556" cy="264368"/>
          </a:xfrm>
          <a:prstGeom prst="rect">
            <a:avLst/>
          </a:prstGeom>
          <a:noFill/>
        </p:spPr>
        <p:txBody>
          <a:bodyPr wrap="square" rtlCol="0">
            <a:spAutoFit/>
          </a:bodyPr>
          <a:lstStyle/>
          <a:p>
            <a:r>
              <a:rPr lang="en-US" sz="1118" dirty="0"/>
              <a:t>O</a:t>
            </a:r>
          </a:p>
        </p:txBody>
      </p:sp>
      <p:grpSp>
        <p:nvGrpSpPr>
          <p:cNvPr id="30" name="Group 29"/>
          <p:cNvGrpSpPr/>
          <p:nvPr/>
        </p:nvGrpSpPr>
        <p:grpSpPr>
          <a:xfrm>
            <a:off x="5302766" y="3697289"/>
            <a:ext cx="490654" cy="97421"/>
            <a:chOff x="903127" y="1870365"/>
            <a:chExt cx="8393272" cy="1122216"/>
          </a:xfrm>
        </p:grpSpPr>
        <p:grpSp>
          <p:nvGrpSpPr>
            <p:cNvPr id="31" name="Group 30"/>
            <p:cNvGrpSpPr/>
            <p:nvPr/>
          </p:nvGrpSpPr>
          <p:grpSpPr>
            <a:xfrm>
              <a:off x="903127" y="1939638"/>
              <a:ext cx="1690254" cy="1052943"/>
              <a:chOff x="1593273" y="1773384"/>
              <a:chExt cx="7772398" cy="3297380"/>
            </a:xfrm>
          </p:grpSpPr>
          <p:cxnSp>
            <p:nvCxnSpPr>
              <p:cNvPr id="51" name="Straight Connector 50"/>
              <p:cNvCxnSpPr/>
              <p:nvPr/>
            </p:nvCxnSpPr>
            <p:spPr>
              <a:xfrm>
                <a:off x="1593273" y="1773384"/>
                <a:ext cx="3837709" cy="32973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5430982" y="1773384"/>
                <a:ext cx="3934689" cy="32973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7606145" y="1870365"/>
              <a:ext cx="1690254" cy="1052943"/>
              <a:chOff x="1593273" y="1773384"/>
              <a:chExt cx="7772398" cy="3297380"/>
            </a:xfrm>
          </p:grpSpPr>
          <p:cxnSp>
            <p:nvCxnSpPr>
              <p:cNvPr id="47" name="Straight Connector 46"/>
              <p:cNvCxnSpPr/>
              <p:nvPr/>
            </p:nvCxnSpPr>
            <p:spPr>
              <a:xfrm>
                <a:off x="1593273" y="1773384"/>
                <a:ext cx="3837709" cy="32973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5430982" y="1773384"/>
                <a:ext cx="3934689" cy="32973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2567018" y="1939638"/>
              <a:ext cx="1690254" cy="1052943"/>
              <a:chOff x="1593273" y="1773384"/>
              <a:chExt cx="7772398" cy="3297380"/>
            </a:xfrm>
          </p:grpSpPr>
          <p:cxnSp>
            <p:nvCxnSpPr>
              <p:cNvPr id="42" name="Straight Connector 41"/>
              <p:cNvCxnSpPr/>
              <p:nvPr/>
            </p:nvCxnSpPr>
            <p:spPr>
              <a:xfrm>
                <a:off x="1593273" y="1773384"/>
                <a:ext cx="3837709" cy="32973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5430982" y="1773384"/>
                <a:ext cx="3934689" cy="32973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4257272" y="1898074"/>
              <a:ext cx="1690254" cy="1052943"/>
              <a:chOff x="1593273" y="1773384"/>
              <a:chExt cx="7772398" cy="3297380"/>
            </a:xfrm>
          </p:grpSpPr>
          <p:cxnSp>
            <p:nvCxnSpPr>
              <p:cNvPr id="40" name="Straight Connector 39"/>
              <p:cNvCxnSpPr/>
              <p:nvPr/>
            </p:nvCxnSpPr>
            <p:spPr>
              <a:xfrm>
                <a:off x="1593273" y="1773384"/>
                <a:ext cx="3837709" cy="32973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5430982" y="1773384"/>
                <a:ext cx="3934689" cy="32973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5915891" y="1898075"/>
              <a:ext cx="1690254" cy="1052943"/>
              <a:chOff x="1593273" y="1773384"/>
              <a:chExt cx="7772398" cy="3297380"/>
            </a:xfrm>
          </p:grpSpPr>
          <p:cxnSp>
            <p:nvCxnSpPr>
              <p:cNvPr id="38" name="Straight Connector 37"/>
              <p:cNvCxnSpPr/>
              <p:nvPr/>
            </p:nvCxnSpPr>
            <p:spPr>
              <a:xfrm>
                <a:off x="1593273" y="1773384"/>
                <a:ext cx="3837709" cy="32973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5430982" y="1773384"/>
                <a:ext cx="3934689" cy="32973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5" name="TextBox 4"/>
          <p:cNvSpPr txBox="1"/>
          <p:nvPr/>
        </p:nvSpPr>
        <p:spPr>
          <a:xfrm>
            <a:off x="1940588" y="5075536"/>
            <a:ext cx="8435689" cy="1384995"/>
          </a:xfrm>
          <a:prstGeom prst="rect">
            <a:avLst/>
          </a:prstGeom>
          <a:noFill/>
        </p:spPr>
        <p:txBody>
          <a:bodyPr wrap="square" rtlCol="0">
            <a:spAutoFit/>
          </a:bodyPr>
          <a:lstStyle/>
          <a:p>
            <a:r>
              <a:rPr lang="bn-IN" sz="2800" dirty="0">
                <a:latin typeface="NikoshBAN" panose="02000000000000000000" pitchFamily="2" charset="0"/>
                <a:cs typeface="NikoshBAN" panose="02000000000000000000" pitchFamily="2" charset="0"/>
              </a:rPr>
              <a:t>আয়ত লেখঃ ছক কাগজে </a:t>
            </a:r>
            <a:r>
              <a:rPr lang="en-US" sz="2800" dirty="0">
                <a:latin typeface="NikoshBAN" panose="02000000000000000000" pitchFamily="2" charset="0"/>
                <a:cs typeface="NikoshBAN" panose="02000000000000000000" pitchFamily="2" charset="0"/>
              </a:rPr>
              <a:t>x </a:t>
            </a:r>
            <a:r>
              <a:rPr lang="bn-IN" sz="2800" dirty="0">
                <a:latin typeface="NikoshBAN" panose="02000000000000000000" pitchFamily="2" charset="0"/>
                <a:cs typeface="NikoshBAN" panose="02000000000000000000" pitchFamily="2" charset="0"/>
              </a:rPr>
              <a:t>অক্ষ বরাবর এক ঘর সমান অবিচ্ছিন্ন শ্রেণির এক একক এবং</a:t>
            </a:r>
            <a:r>
              <a:rPr lang="en-US" sz="2800" dirty="0">
                <a:latin typeface="NikoshBAN" panose="02000000000000000000" pitchFamily="2" charset="0"/>
                <a:cs typeface="NikoshBAN" panose="02000000000000000000" pitchFamily="2" charset="0"/>
              </a:rPr>
              <a:t> y</a:t>
            </a:r>
            <a:r>
              <a:rPr lang="bn-IN" sz="2800" dirty="0">
                <a:latin typeface="NikoshBAN" panose="02000000000000000000" pitchFamily="2" charset="0"/>
                <a:cs typeface="NikoshBAN" panose="02000000000000000000" pitchFamily="2" charset="0"/>
              </a:rPr>
              <a:t> অক্ষ বরাবর এক ঘর সমান গণসংখ্যার এক একক ধরে আয়ত লেখ অংকন করা হল।</a:t>
            </a:r>
            <a:endParaRPr lang="en-US" sz="2800" dirty="0">
              <a:latin typeface="NikoshBAN" panose="02000000000000000000" pitchFamily="2" charset="0"/>
              <a:cs typeface="NikoshBAN" panose="02000000000000000000" pitchFamily="2" charset="0"/>
            </a:endParaRPr>
          </a:p>
        </p:txBody>
      </p:sp>
      <p:sp>
        <p:nvSpPr>
          <p:cNvPr id="55" name="Frame 54"/>
          <p:cNvSpPr/>
          <p:nvPr/>
        </p:nvSpPr>
        <p:spPr>
          <a:xfrm>
            <a:off x="0" y="0"/>
            <a:ext cx="12192000" cy="6858000"/>
          </a:xfrm>
          <a:prstGeom prst="frame">
            <a:avLst>
              <a:gd name="adj1" fmla="val 3088"/>
            </a:avLst>
          </a:prstGeom>
          <a:ln/>
        </p:spPr>
        <p:style>
          <a:lnRef idx="1">
            <a:schemeClr val="accent2"/>
          </a:lnRef>
          <a:fillRef idx="3">
            <a:schemeClr val="accent2"/>
          </a:fillRef>
          <a:effectRef idx="2">
            <a:schemeClr val="accent2"/>
          </a:effectRef>
          <a:fontRef idx="minor">
            <a:schemeClr val="lt1"/>
          </a:fontRef>
        </p:style>
        <p:txBody>
          <a:bodyPr lIns="91428" tIns="45714" rIns="91428" bIns="45714" rtlCol="0" anchor="ctr"/>
          <a:lstStyle/>
          <a:p>
            <a:pPr algn="ctr"/>
            <a:endParaRPr lang="en-US">
              <a:solidFill>
                <a:schemeClr val="tx1"/>
              </a:solidFill>
            </a:endParaRPr>
          </a:p>
        </p:txBody>
      </p:sp>
    </p:spTree>
    <p:extLst>
      <p:ext uri="{BB962C8B-B14F-4D97-AF65-F5344CB8AC3E}">
        <p14:creationId xmlns:p14="http://schemas.microsoft.com/office/powerpoint/2010/main" val="11459058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ppt_x"/>
                                          </p:val>
                                        </p:tav>
                                        <p:tav tm="100000">
                                          <p:val>
                                            <p:strVal val="#ppt_x"/>
                                          </p:val>
                                        </p:tav>
                                      </p:tavLst>
                                    </p:anim>
                                    <p:anim calcmode="lin" valueType="num">
                                      <p:cBhvr additive="base">
                                        <p:cTn id="18" dur="500" fill="hold"/>
                                        <p:tgtEl>
                                          <p:spTgt spid="2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ppt_x"/>
                                          </p:val>
                                        </p:tav>
                                        <p:tav tm="100000">
                                          <p:val>
                                            <p:strVal val="#ppt_x"/>
                                          </p:val>
                                        </p:tav>
                                      </p:tavLst>
                                    </p:anim>
                                    <p:anim calcmode="lin" valueType="num">
                                      <p:cBhvr additive="base">
                                        <p:cTn id="22" dur="500" fill="hold"/>
                                        <p:tgtEl>
                                          <p:spTgt spid="2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ppt_x"/>
                                          </p:val>
                                        </p:tav>
                                        <p:tav tm="100000">
                                          <p:val>
                                            <p:strVal val="#ppt_x"/>
                                          </p:val>
                                        </p:tav>
                                      </p:tavLst>
                                    </p:anim>
                                    <p:anim calcmode="lin" valueType="num">
                                      <p:cBhvr additive="base">
                                        <p:cTn id="34" dur="500" fill="hold"/>
                                        <p:tgtEl>
                                          <p:spTgt spid="2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ppt_x"/>
                                          </p:val>
                                        </p:tav>
                                        <p:tav tm="100000">
                                          <p:val>
                                            <p:strVal val="#ppt_x"/>
                                          </p:val>
                                        </p:tav>
                                      </p:tavLst>
                                    </p:anim>
                                    <p:anim calcmode="lin" valueType="num">
                                      <p:cBhvr additive="base">
                                        <p:cTn id="6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ppt_x"/>
                                          </p:val>
                                        </p:tav>
                                        <p:tav tm="100000">
                                          <p:val>
                                            <p:strVal val="#ppt_x"/>
                                          </p:val>
                                        </p:tav>
                                      </p:tavLst>
                                    </p:anim>
                                    <p:anim calcmode="lin" valueType="num">
                                      <p:cBhvr additive="base">
                                        <p:cTn id="7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56"/>
                                        </p:tgtEl>
                                        <p:attrNameLst>
                                          <p:attrName>style.visibility</p:attrName>
                                        </p:attrNameLst>
                                      </p:cBhvr>
                                      <p:to>
                                        <p:strVal val="visible"/>
                                      </p:to>
                                    </p:set>
                                    <p:anim calcmode="lin" valueType="num">
                                      <p:cBhvr additive="base">
                                        <p:cTn id="77" dur="500" fill="hold"/>
                                        <p:tgtEl>
                                          <p:spTgt spid="56"/>
                                        </p:tgtEl>
                                        <p:attrNameLst>
                                          <p:attrName>ppt_x</p:attrName>
                                        </p:attrNameLst>
                                      </p:cBhvr>
                                      <p:tavLst>
                                        <p:tav tm="0">
                                          <p:val>
                                            <p:strVal val="#ppt_x"/>
                                          </p:val>
                                        </p:tav>
                                        <p:tav tm="100000">
                                          <p:val>
                                            <p:strVal val="#ppt_x"/>
                                          </p:val>
                                        </p:tav>
                                      </p:tavLst>
                                    </p:anim>
                                    <p:anim calcmode="lin" valueType="num">
                                      <p:cBhvr additive="base">
                                        <p:cTn id="7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59"/>
                                        </p:tgtEl>
                                        <p:attrNameLst>
                                          <p:attrName>style.visibility</p:attrName>
                                        </p:attrNameLst>
                                      </p:cBhvr>
                                      <p:to>
                                        <p:strVal val="visible"/>
                                      </p:to>
                                    </p:set>
                                    <p:anim calcmode="lin" valueType="num">
                                      <p:cBhvr additive="base">
                                        <p:cTn id="89" dur="500" fill="hold"/>
                                        <p:tgtEl>
                                          <p:spTgt spid="59"/>
                                        </p:tgtEl>
                                        <p:attrNameLst>
                                          <p:attrName>ppt_x</p:attrName>
                                        </p:attrNameLst>
                                      </p:cBhvr>
                                      <p:tavLst>
                                        <p:tav tm="0">
                                          <p:val>
                                            <p:strVal val="#ppt_x"/>
                                          </p:val>
                                        </p:tav>
                                        <p:tav tm="100000">
                                          <p:val>
                                            <p:strVal val="#ppt_x"/>
                                          </p:val>
                                        </p:tav>
                                      </p:tavLst>
                                    </p:anim>
                                    <p:anim calcmode="lin" valueType="num">
                                      <p:cBhvr additive="base">
                                        <p:cTn id="90"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9" grpId="0" animBg="1"/>
      <p:bldP spid="50" grpId="0" animBg="1"/>
      <p:bldP spid="54" grpId="0" animBg="1"/>
      <p:bldP spid="56" grpId="0" animBg="1"/>
      <p:bldP spid="57" grpId="0" animBg="1"/>
      <p:bldP spid="59" grpId="0" animBg="1"/>
      <p:bldP spid="2" grpId="0"/>
      <p:bldP spid="22" grpId="0"/>
      <p:bldP spid="23" grpId="0"/>
      <p:bldP spid="24" grpId="0"/>
      <p:bldP spid="25" grpId="0"/>
      <p:bldP spid="26" grpId="0"/>
      <p:bldP spid="27" grpId="0"/>
      <p:bldP spid="28"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083559" y="1256762"/>
            <a:ext cx="5296082" cy="2927344"/>
            <a:chOff x="473301" y="1039096"/>
            <a:chExt cx="8350679" cy="4953000"/>
          </a:xfrm>
        </p:grpSpPr>
        <p:pic>
          <p:nvPicPr>
            <p:cNvPr id="33" name="Picture 32"/>
            <p:cNvPicPr>
              <a:picLocks noChangeAspect="1"/>
            </p:cNvPicPr>
            <p:nvPr/>
          </p:nvPicPr>
          <p:blipFill rotWithShape="1">
            <a:blip r:embed="rId3">
              <a:extLst>
                <a:ext uri="{28A0092B-C50C-407E-A947-70E740481C1C}">
                  <a14:useLocalDpi xmlns:a14="http://schemas.microsoft.com/office/drawing/2010/main" val="0"/>
                </a:ext>
              </a:extLst>
            </a:blip>
            <a:srcRect b="19773"/>
            <a:stretch/>
          </p:blipFill>
          <p:spPr>
            <a:xfrm>
              <a:off x="473301" y="1039096"/>
              <a:ext cx="6965246" cy="4953000"/>
            </a:xfrm>
            <a:prstGeom prst="rect">
              <a:avLst/>
            </a:prstGeom>
          </p:spPr>
        </p:pic>
        <p:pic>
          <p:nvPicPr>
            <p:cNvPr id="34" name="Picture 33"/>
            <p:cNvPicPr>
              <a:picLocks noChangeAspect="1"/>
            </p:cNvPicPr>
            <p:nvPr/>
          </p:nvPicPr>
          <p:blipFill rotWithShape="1">
            <a:blip r:embed="rId3">
              <a:extLst>
                <a:ext uri="{28A0092B-C50C-407E-A947-70E740481C1C}">
                  <a14:useLocalDpi xmlns:a14="http://schemas.microsoft.com/office/drawing/2010/main" val="0"/>
                </a:ext>
              </a:extLst>
            </a:blip>
            <a:srcRect b="19773"/>
            <a:stretch/>
          </p:blipFill>
          <p:spPr>
            <a:xfrm>
              <a:off x="1858734" y="1039096"/>
              <a:ext cx="6965246" cy="4953000"/>
            </a:xfrm>
            <a:prstGeom prst="rect">
              <a:avLst/>
            </a:prstGeom>
          </p:spPr>
        </p:pic>
      </p:grpSp>
      <p:grpSp>
        <p:nvGrpSpPr>
          <p:cNvPr id="18" name="Group 17"/>
          <p:cNvGrpSpPr/>
          <p:nvPr/>
        </p:nvGrpSpPr>
        <p:grpSpPr>
          <a:xfrm>
            <a:off x="1979472" y="1755341"/>
            <a:ext cx="5817829" cy="2759537"/>
            <a:chOff x="895231" y="914399"/>
            <a:chExt cx="8019486" cy="4995119"/>
          </a:xfrm>
        </p:grpSpPr>
        <p:sp>
          <p:nvSpPr>
            <p:cNvPr id="10" name="Left-Right Arrow 9"/>
            <p:cNvSpPr/>
            <p:nvPr/>
          </p:nvSpPr>
          <p:spPr>
            <a:xfrm>
              <a:off x="1385882" y="4336887"/>
              <a:ext cx="7009981" cy="374074"/>
            </a:xfrm>
            <a:prstGeom prst="leftRightArrow">
              <a:avLst>
                <a:gd name="adj1" fmla="val 7407"/>
                <a:gd name="adj2" fmla="val 4259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
            </a:p>
          </p:txBody>
        </p:sp>
        <p:sp>
          <p:nvSpPr>
            <p:cNvPr id="43" name="Left-Right Arrow 42"/>
            <p:cNvSpPr/>
            <p:nvPr/>
          </p:nvSpPr>
          <p:spPr>
            <a:xfrm rot="16200000">
              <a:off x="-23906" y="3162192"/>
              <a:ext cx="4149222" cy="374074"/>
            </a:xfrm>
            <a:prstGeom prst="leftRightArrow">
              <a:avLst>
                <a:gd name="adj1" fmla="val 7407"/>
                <a:gd name="adj2" fmla="val 4259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
            </a:p>
          </p:txBody>
        </p:sp>
        <p:sp>
          <p:nvSpPr>
            <p:cNvPr id="12" name="TextBox 11"/>
            <p:cNvSpPr txBox="1"/>
            <p:nvPr/>
          </p:nvSpPr>
          <p:spPr>
            <a:xfrm>
              <a:off x="8499080" y="4391888"/>
              <a:ext cx="415637" cy="478540"/>
            </a:xfrm>
            <a:prstGeom prst="rect">
              <a:avLst/>
            </a:prstGeom>
            <a:noFill/>
          </p:spPr>
          <p:txBody>
            <a:bodyPr wrap="square" rtlCol="0">
              <a:spAutoFit/>
            </a:bodyPr>
            <a:lstStyle/>
            <a:p>
              <a:r>
                <a:rPr lang="en-US" sz="1118" dirty="0"/>
                <a:t>X</a:t>
              </a:r>
            </a:p>
          </p:txBody>
        </p:sp>
        <mc:AlternateContent xmlns:mc="http://schemas.openxmlformats.org/markup-compatibility/2006" xmlns:a14="http://schemas.microsoft.com/office/drawing/2010/main">
          <mc:Choice Requires="a14">
            <p:sp>
              <p:nvSpPr>
                <p:cNvPr id="16" name="TextBox 15"/>
                <p:cNvSpPr txBox="1"/>
                <p:nvPr/>
              </p:nvSpPr>
              <p:spPr>
                <a:xfrm>
                  <a:off x="895231" y="4391888"/>
                  <a:ext cx="692727" cy="4904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118" i="1">
                                <a:latin typeface="Cambria Math" panose="02040503050406030204" pitchFamily="18" charset="0"/>
                              </a:rPr>
                            </m:ctrlPr>
                          </m:sSupPr>
                          <m:e>
                            <m:r>
                              <a:rPr lang="en-US" sz="1118" i="1">
                                <a:latin typeface="Cambria Math" panose="02040503050406030204" pitchFamily="18" charset="0"/>
                              </a:rPr>
                              <m:t>𝑋</m:t>
                            </m:r>
                          </m:e>
                          <m:sup>
                            <m:r>
                              <a:rPr lang="en-US" sz="1118" i="1">
                                <a:latin typeface="Cambria Math" panose="02040503050406030204" pitchFamily="18" charset="0"/>
                              </a:rPr>
                              <m:t>/</m:t>
                            </m:r>
                          </m:sup>
                        </m:sSup>
                      </m:oMath>
                    </m:oMathPara>
                  </a14:m>
                  <a:endParaRPr lang="en-US" sz="1118" dirty="0"/>
                </a:p>
              </p:txBody>
            </p:sp>
          </mc:Choice>
          <mc:Fallback xmlns="">
            <p:sp>
              <p:nvSpPr>
                <p:cNvPr id="16" name="TextBox 15"/>
                <p:cNvSpPr txBox="1">
                  <a:spLocks noRot="1" noChangeAspect="1" noMove="1" noResize="1" noEditPoints="1" noAdjustHandles="1" noChangeArrowheads="1" noChangeShapeType="1" noTextEdit="1"/>
                </p:cNvSpPr>
                <p:nvPr/>
              </p:nvSpPr>
              <p:spPr>
                <a:xfrm>
                  <a:off x="895231" y="4391887"/>
                  <a:ext cx="692727" cy="392993"/>
                </a:xfrm>
                <a:prstGeom prst="rect">
                  <a:avLst/>
                </a:prstGeom>
                <a:blipFill>
                  <a:blip r:embed="rId5"/>
                  <a:stretch>
                    <a:fillRect/>
                  </a:stretch>
                </a:blipFill>
              </p:spPr>
              <p:txBody>
                <a:bodyPr/>
                <a:lstStyle/>
                <a:p>
                  <a:r>
                    <a:rPr lang="en-US">
                      <a:noFill/>
                    </a:rPr>
                    <a:t> </a:t>
                  </a:r>
                </a:p>
              </p:txBody>
            </p:sp>
          </mc:Fallback>
        </mc:AlternateContent>
        <p:sp>
          <p:nvSpPr>
            <p:cNvPr id="45" name="TextBox 44"/>
            <p:cNvSpPr txBox="1"/>
            <p:nvPr/>
          </p:nvSpPr>
          <p:spPr>
            <a:xfrm>
              <a:off x="1918182" y="5430978"/>
              <a:ext cx="415637" cy="478540"/>
            </a:xfrm>
            <a:prstGeom prst="rect">
              <a:avLst/>
            </a:prstGeom>
            <a:noFill/>
          </p:spPr>
          <p:txBody>
            <a:bodyPr wrap="square" rtlCol="0">
              <a:spAutoFit/>
            </a:bodyPr>
            <a:lstStyle/>
            <a:p>
              <a:r>
                <a:rPr lang="en-US" sz="1118" dirty="0"/>
                <a:t>Y</a:t>
              </a:r>
            </a:p>
          </p:txBody>
        </p:sp>
        <mc:AlternateContent xmlns:mc="http://schemas.openxmlformats.org/markup-compatibility/2006" xmlns:a14="http://schemas.microsoft.com/office/drawing/2010/main">
          <mc:Choice Requires="a14">
            <p:sp>
              <p:nvSpPr>
                <p:cNvPr id="46" name="TextBox 45"/>
                <p:cNvSpPr txBox="1"/>
                <p:nvPr/>
              </p:nvSpPr>
              <p:spPr>
                <a:xfrm>
                  <a:off x="1781929" y="914399"/>
                  <a:ext cx="692727" cy="4904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118" i="1">
                                <a:latin typeface="Cambria Math" panose="02040503050406030204" pitchFamily="18" charset="0"/>
                              </a:rPr>
                            </m:ctrlPr>
                          </m:sSupPr>
                          <m:e>
                            <m:r>
                              <a:rPr lang="en-US" sz="1118" i="1">
                                <a:latin typeface="Cambria Math" panose="02040503050406030204" pitchFamily="18" charset="0"/>
                              </a:rPr>
                              <m:t>𝑌</m:t>
                            </m:r>
                          </m:e>
                          <m:sup>
                            <m:r>
                              <a:rPr lang="en-US" sz="1118" i="1">
                                <a:latin typeface="Cambria Math" panose="02040503050406030204" pitchFamily="18" charset="0"/>
                              </a:rPr>
                              <m:t>/</m:t>
                            </m:r>
                          </m:sup>
                        </m:sSup>
                      </m:oMath>
                    </m:oMathPara>
                  </a14:m>
                  <a:endParaRPr lang="en-US" sz="1118" dirty="0"/>
                </a:p>
              </p:txBody>
            </p:sp>
          </mc:Choice>
          <mc:Fallback xmlns="">
            <p:sp>
              <p:nvSpPr>
                <p:cNvPr id="46" name="TextBox 45"/>
                <p:cNvSpPr txBox="1">
                  <a:spLocks noRot="1" noChangeAspect="1" noMove="1" noResize="1" noEditPoints="1" noAdjustHandles="1" noChangeArrowheads="1" noChangeShapeType="1" noTextEdit="1"/>
                </p:cNvSpPr>
                <p:nvPr/>
              </p:nvSpPr>
              <p:spPr>
                <a:xfrm>
                  <a:off x="1781928" y="914399"/>
                  <a:ext cx="692727" cy="379656"/>
                </a:xfrm>
                <a:prstGeom prst="rect">
                  <a:avLst/>
                </a:prstGeom>
                <a:blipFill>
                  <a:blip r:embed="rId6"/>
                  <a:stretch>
                    <a:fillRect/>
                  </a:stretch>
                </a:blipFill>
              </p:spPr>
              <p:txBody>
                <a:bodyPr/>
                <a:lstStyle/>
                <a:p>
                  <a:r>
                    <a:rPr lang="en-US">
                      <a:noFill/>
                    </a:rPr>
                    <a:t> </a:t>
                  </a:r>
                </a:p>
              </p:txBody>
            </p:sp>
          </mc:Fallback>
        </mc:AlternateContent>
      </p:grpSp>
      <p:sp>
        <p:nvSpPr>
          <p:cNvPr id="19" name="Rectangle 18"/>
          <p:cNvSpPr/>
          <p:nvPr/>
        </p:nvSpPr>
        <p:spPr>
          <a:xfrm>
            <a:off x="3194730" y="3450516"/>
            <a:ext cx="497127" cy="2111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
          </a:p>
        </p:txBody>
      </p:sp>
      <p:sp>
        <p:nvSpPr>
          <p:cNvPr id="49" name="Rectangle 48"/>
          <p:cNvSpPr/>
          <p:nvPr/>
        </p:nvSpPr>
        <p:spPr>
          <a:xfrm>
            <a:off x="3692895" y="3362387"/>
            <a:ext cx="560433" cy="2992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
          </a:p>
        </p:txBody>
      </p:sp>
      <p:sp>
        <p:nvSpPr>
          <p:cNvPr id="50" name="Rectangle 49"/>
          <p:cNvSpPr/>
          <p:nvPr/>
        </p:nvSpPr>
        <p:spPr>
          <a:xfrm>
            <a:off x="4253328" y="3304206"/>
            <a:ext cx="497127" cy="3574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
          </a:p>
        </p:txBody>
      </p:sp>
      <p:sp>
        <p:nvSpPr>
          <p:cNvPr id="54" name="Rectangle 53"/>
          <p:cNvSpPr/>
          <p:nvPr/>
        </p:nvSpPr>
        <p:spPr>
          <a:xfrm>
            <a:off x="4751474" y="3136503"/>
            <a:ext cx="497127" cy="5349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
          </a:p>
        </p:txBody>
      </p:sp>
      <p:sp>
        <p:nvSpPr>
          <p:cNvPr id="56" name="Rectangle 55"/>
          <p:cNvSpPr/>
          <p:nvPr/>
        </p:nvSpPr>
        <p:spPr>
          <a:xfrm>
            <a:off x="5249625" y="3362389"/>
            <a:ext cx="538644" cy="2992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
          </a:p>
        </p:txBody>
      </p:sp>
      <p:sp>
        <p:nvSpPr>
          <p:cNvPr id="57" name="Rectangle 56"/>
          <p:cNvSpPr/>
          <p:nvPr/>
        </p:nvSpPr>
        <p:spPr>
          <a:xfrm>
            <a:off x="5789315" y="3362387"/>
            <a:ext cx="497127" cy="3090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
          </a:p>
        </p:txBody>
      </p:sp>
      <p:sp>
        <p:nvSpPr>
          <p:cNvPr id="59" name="Rectangle 58"/>
          <p:cNvSpPr/>
          <p:nvPr/>
        </p:nvSpPr>
        <p:spPr>
          <a:xfrm>
            <a:off x="6297849" y="3450515"/>
            <a:ext cx="497127" cy="2209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
          </a:p>
        </p:txBody>
      </p:sp>
      <p:sp>
        <p:nvSpPr>
          <p:cNvPr id="61" name="Title 11"/>
          <p:cNvSpPr txBox="1">
            <a:spLocks/>
          </p:cNvSpPr>
          <p:nvPr/>
        </p:nvSpPr>
        <p:spPr>
          <a:xfrm>
            <a:off x="3547894" y="264695"/>
            <a:ext cx="3947878" cy="747063"/>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n-IN" sz="5400" b="1" dirty="0">
                <a:latin typeface="NikoshBAN" panose="02000000000000000000" pitchFamily="2" charset="0"/>
                <a:cs typeface="NikoshBAN" panose="02000000000000000000" pitchFamily="2" charset="0"/>
              </a:rPr>
              <a:t>বহুভুজ </a:t>
            </a:r>
            <a:r>
              <a:rPr lang="bn-IN" sz="5400" b="1" dirty="0" smtClean="0">
                <a:latin typeface="NikoshBAN" panose="02000000000000000000" pitchFamily="2" charset="0"/>
                <a:cs typeface="NikoshBAN" panose="02000000000000000000" pitchFamily="2" charset="0"/>
              </a:rPr>
              <a:t>অঙ্কন</a:t>
            </a:r>
            <a:endParaRPr lang="en-US" sz="5400" b="1" dirty="0">
              <a:latin typeface="NikoshBAN" panose="02000000000000000000" pitchFamily="2" charset="0"/>
              <a:cs typeface="NikoshBAN" panose="02000000000000000000" pitchFamily="2" charset="0"/>
            </a:endParaRPr>
          </a:p>
        </p:txBody>
      </p:sp>
      <p:graphicFrame>
        <p:nvGraphicFramePr>
          <p:cNvPr id="21" name="Content Placeholder 4"/>
          <p:cNvGraphicFramePr>
            <a:graphicFrameLocks/>
          </p:cNvGraphicFramePr>
          <p:nvPr>
            <p:extLst>
              <p:ext uri="{D42A27DB-BD31-4B8C-83A1-F6EECF244321}">
                <p14:modId xmlns:p14="http://schemas.microsoft.com/office/powerpoint/2010/main" val="3351224506"/>
              </p:ext>
            </p:extLst>
          </p:nvPr>
        </p:nvGraphicFramePr>
        <p:xfrm>
          <a:off x="7813810" y="867676"/>
          <a:ext cx="2575976" cy="3378890"/>
        </p:xfrm>
        <a:graphic>
          <a:graphicData uri="http://schemas.openxmlformats.org/drawingml/2006/table">
            <a:tbl>
              <a:tblPr firstRow="1" bandRow="1">
                <a:tableStyleId>{5C22544A-7EE6-4342-B048-85BDC9FD1C3A}</a:tableStyleId>
              </a:tblPr>
              <a:tblGrid>
                <a:gridCol w="1187353">
                  <a:extLst>
                    <a:ext uri="{9D8B030D-6E8A-4147-A177-3AD203B41FA5}">
                      <a16:colId xmlns:a16="http://schemas.microsoft.com/office/drawing/2014/main" val="20000"/>
                    </a:ext>
                  </a:extLst>
                </a:gridCol>
                <a:gridCol w="164212">
                  <a:extLst>
                    <a:ext uri="{9D8B030D-6E8A-4147-A177-3AD203B41FA5}">
                      <a16:colId xmlns:a16="http://schemas.microsoft.com/office/drawing/2014/main" val="20001"/>
                    </a:ext>
                  </a:extLst>
                </a:gridCol>
                <a:gridCol w="1224411">
                  <a:extLst>
                    <a:ext uri="{9D8B030D-6E8A-4147-A177-3AD203B41FA5}">
                      <a16:colId xmlns:a16="http://schemas.microsoft.com/office/drawing/2014/main" val="20002"/>
                    </a:ext>
                  </a:extLst>
                </a:gridCol>
              </a:tblGrid>
              <a:tr h="390877">
                <a:tc>
                  <a:txBody>
                    <a:bodyPr/>
                    <a:lstStyle/>
                    <a:p>
                      <a:pPr algn="ctr"/>
                      <a:r>
                        <a:rPr lang="bn-IN" sz="1800" b="0" dirty="0" smtClean="0">
                          <a:solidFill>
                            <a:srgbClr val="00B0F0"/>
                          </a:solidFill>
                          <a:latin typeface="NikoshBAN" panose="02000000000000000000" pitchFamily="2" charset="0"/>
                          <a:cs typeface="NikoshBAN" panose="02000000000000000000" pitchFamily="2" charset="0"/>
                        </a:rPr>
                        <a:t>অবিচ্ছিন্ন</a:t>
                      </a:r>
                      <a:r>
                        <a:rPr lang="bn-IN" sz="1800" b="0" baseline="0" dirty="0" smtClean="0">
                          <a:solidFill>
                            <a:srgbClr val="00B0F0"/>
                          </a:solidFill>
                          <a:latin typeface="NikoshBAN" panose="02000000000000000000" pitchFamily="2" charset="0"/>
                          <a:cs typeface="NikoshBAN" panose="02000000000000000000" pitchFamily="2" charset="0"/>
                        </a:rPr>
                        <a:t> </a:t>
                      </a:r>
                      <a:r>
                        <a:rPr lang="bn-BD" sz="1800" b="0" dirty="0" smtClean="0">
                          <a:solidFill>
                            <a:srgbClr val="00B0F0"/>
                          </a:solidFill>
                          <a:latin typeface="NikoshBAN" panose="02000000000000000000" pitchFamily="2" charset="0"/>
                          <a:cs typeface="NikoshBAN" panose="02000000000000000000" pitchFamily="2" charset="0"/>
                        </a:rPr>
                        <a:t>শ্রেণি</a:t>
                      </a:r>
                      <a:endParaRPr lang="en-US" sz="1800" b="0" dirty="0">
                        <a:solidFill>
                          <a:srgbClr val="00B0F0"/>
                        </a:solidFill>
                        <a:latin typeface="NikoshBAN" panose="02000000000000000000" pitchFamily="2" charset="0"/>
                        <a:cs typeface="NikoshBAN" panose="02000000000000000000" pitchFamily="2" charset="0"/>
                      </a:endParaRPr>
                    </a:p>
                  </a:txBody>
                  <a:tcPr marL="68580" marR="68580" marT="28396" marB="28396">
                    <a:solidFill>
                      <a:schemeClr val="accent4">
                        <a:lumMod val="40000"/>
                        <a:lumOff val="60000"/>
                      </a:schemeClr>
                    </a:solidFill>
                  </a:tcPr>
                </a:tc>
                <a:tc>
                  <a:txBody>
                    <a:bodyPr/>
                    <a:lstStyle/>
                    <a:p>
                      <a:pPr algn="ctr"/>
                      <a:endParaRPr lang="en-US" sz="1800" b="0" dirty="0">
                        <a:solidFill>
                          <a:srgbClr val="FF0000"/>
                        </a:solidFill>
                        <a:latin typeface="NikoshBAN" panose="02000000000000000000" pitchFamily="2" charset="0"/>
                        <a:cs typeface="NikoshBAN" panose="02000000000000000000" pitchFamily="2" charset="0"/>
                      </a:endParaRPr>
                    </a:p>
                  </a:txBody>
                  <a:tcPr marL="68580" marR="68580" marT="28396" marB="28396">
                    <a:solidFill>
                      <a:schemeClr val="accent4">
                        <a:lumMod val="40000"/>
                        <a:lumOff val="60000"/>
                      </a:schemeClr>
                    </a:solidFill>
                  </a:tcPr>
                </a:tc>
                <a:tc>
                  <a:txBody>
                    <a:bodyPr/>
                    <a:lstStyle/>
                    <a:p>
                      <a:pPr algn="ctr"/>
                      <a:r>
                        <a:rPr lang="bn-BD" sz="1800" b="0" dirty="0">
                          <a:solidFill>
                            <a:srgbClr val="00B0F0"/>
                          </a:solidFill>
                          <a:latin typeface="NikoshBAN" panose="02000000000000000000" pitchFamily="2" charset="0"/>
                          <a:cs typeface="NikoshBAN" panose="02000000000000000000" pitchFamily="2" charset="0"/>
                        </a:rPr>
                        <a:t>ঘটন</a:t>
                      </a:r>
                      <a:r>
                        <a:rPr lang="bn-BD" sz="1800" b="0" baseline="0" dirty="0">
                          <a:solidFill>
                            <a:srgbClr val="00B0F0"/>
                          </a:solidFill>
                          <a:latin typeface="NikoshBAN" panose="02000000000000000000" pitchFamily="2" charset="0"/>
                          <a:cs typeface="NikoshBAN" panose="02000000000000000000" pitchFamily="2" charset="0"/>
                        </a:rPr>
                        <a:t> সংখ্যা</a:t>
                      </a:r>
                      <a:endParaRPr lang="en-US" sz="1800" b="0" dirty="0">
                        <a:solidFill>
                          <a:srgbClr val="00B0F0"/>
                        </a:solidFill>
                        <a:latin typeface="NikoshBAN" panose="02000000000000000000" pitchFamily="2" charset="0"/>
                        <a:cs typeface="NikoshBAN" panose="02000000000000000000" pitchFamily="2" charset="0"/>
                      </a:endParaRPr>
                    </a:p>
                  </a:txBody>
                  <a:tcPr marL="68580" marR="68580" marT="28396" marB="28396">
                    <a:solidFill>
                      <a:schemeClr val="accent4">
                        <a:lumMod val="40000"/>
                        <a:lumOff val="60000"/>
                      </a:schemeClr>
                    </a:solidFill>
                  </a:tcPr>
                </a:tc>
                <a:extLst>
                  <a:ext uri="{0D108BD9-81ED-4DB2-BD59-A6C34878D82A}">
                    <a16:rowId xmlns:a16="http://schemas.microsoft.com/office/drawing/2014/main" val="10000"/>
                  </a:ext>
                </a:extLst>
              </a:tr>
              <a:tr h="426859">
                <a:tc>
                  <a:txBody>
                    <a:bodyPr/>
                    <a:lstStyle/>
                    <a:p>
                      <a:pPr algn="ctr"/>
                      <a:r>
                        <a:rPr lang="en-US" sz="2000" b="0" dirty="0" smtClean="0">
                          <a:latin typeface="Times New Roman" panose="02020603050405020304" pitchFamily="18" charset="0"/>
                          <a:cs typeface="Times New Roman" panose="02020603050405020304" pitchFamily="18" charset="0"/>
                        </a:rPr>
                        <a:t>29.5-39.5</a:t>
                      </a:r>
                      <a:endParaRPr lang="en-US" sz="2000" b="0" dirty="0">
                        <a:latin typeface="Times New Roman" panose="02020603050405020304" pitchFamily="18" charset="0"/>
                        <a:cs typeface="Times New Roman" panose="02020603050405020304" pitchFamily="18" charset="0"/>
                      </a:endParaRPr>
                    </a:p>
                  </a:txBody>
                  <a:tcPr marL="68580" marR="68580" marT="28396" marB="28396">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68580" marR="68580" marT="28396" marB="28396">
                    <a:solidFill>
                      <a:schemeClr val="accent4">
                        <a:lumMod val="40000"/>
                        <a:lumOff val="60000"/>
                      </a:schemeClr>
                    </a:solidFill>
                  </a:tcPr>
                </a:tc>
                <a:tc>
                  <a:txBody>
                    <a:bodyPr/>
                    <a:lstStyle/>
                    <a:p>
                      <a:pPr algn="ctr"/>
                      <a:r>
                        <a:rPr lang="en-US" sz="2000" b="0" dirty="0">
                          <a:latin typeface="Times New Roman" panose="02020603050405020304" pitchFamily="18" charset="0"/>
                          <a:cs typeface="Times New Roman" panose="02020603050405020304" pitchFamily="18" charset="0"/>
                        </a:rPr>
                        <a:t>3</a:t>
                      </a:r>
                    </a:p>
                  </a:txBody>
                  <a:tcPr marL="68580" marR="68580" marT="28396" marB="28396">
                    <a:solidFill>
                      <a:schemeClr val="accent4">
                        <a:lumMod val="40000"/>
                        <a:lumOff val="60000"/>
                      </a:schemeClr>
                    </a:solidFill>
                  </a:tcPr>
                </a:tc>
                <a:extLst>
                  <a:ext uri="{0D108BD9-81ED-4DB2-BD59-A6C34878D82A}">
                    <a16:rowId xmlns:a16="http://schemas.microsoft.com/office/drawing/2014/main" val="10002"/>
                  </a:ext>
                </a:extLst>
              </a:tr>
              <a:tr h="426859">
                <a:tc>
                  <a:txBody>
                    <a:bodyPr/>
                    <a:lstStyle/>
                    <a:p>
                      <a:pPr algn="ctr"/>
                      <a:r>
                        <a:rPr lang="en-US" sz="2000" b="0" dirty="0" smtClean="0">
                          <a:latin typeface="Times New Roman" panose="02020603050405020304" pitchFamily="18" charset="0"/>
                          <a:cs typeface="Times New Roman" panose="02020603050405020304" pitchFamily="18" charset="0"/>
                        </a:rPr>
                        <a:t>39.5-49.5</a:t>
                      </a:r>
                      <a:endParaRPr lang="en-US" sz="2000" b="0" dirty="0">
                        <a:latin typeface="Times New Roman" panose="02020603050405020304" pitchFamily="18" charset="0"/>
                        <a:cs typeface="Times New Roman" panose="02020603050405020304" pitchFamily="18" charset="0"/>
                      </a:endParaRPr>
                    </a:p>
                  </a:txBody>
                  <a:tcPr marL="68580" marR="68580" marT="28396" marB="28396">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0" dirty="0">
                        <a:latin typeface="Times New Roman" panose="02020603050405020304" pitchFamily="18" charset="0"/>
                        <a:cs typeface="Times New Roman" panose="02020603050405020304" pitchFamily="18" charset="0"/>
                      </a:endParaRPr>
                    </a:p>
                  </a:txBody>
                  <a:tcPr marL="68580" marR="68580" marT="28396" marB="28396">
                    <a:solidFill>
                      <a:schemeClr val="accent4">
                        <a:lumMod val="40000"/>
                        <a:lumOff val="60000"/>
                      </a:schemeClr>
                    </a:solidFill>
                  </a:tcPr>
                </a:tc>
                <a:tc>
                  <a:txBody>
                    <a:bodyPr/>
                    <a:lstStyle/>
                    <a:p>
                      <a:pPr algn="ctr"/>
                      <a:r>
                        <a:rPr lang="en-US" sz="2000" b="0" dirty="0">
                          <a:latin typeface="Times New Roman" panose="02020603050405020304" pitchFamily="18" charset="0"/>
                          <a:cs typeface="Times New Roman" panose="02020603050405020304" pitchFamily="18" charset="0"/>
                        </a:rPr>
                        <a:t>4</a:t>
                      </a:r>
                    </a:p>
                  </a:txBody>
                  <a:tcPr marL="68580" marR="68580" marT="28396" marB="28396">
                    <a:solidFill>
                      <a:schemeClr val="accent4">
                        <a:lumMod val="40000"/>
                        <a:lumOff val="60000"/>
                      </a:schemeClr>
                    </a:solidFill>
                  </a:tcPr>
                </a:tc>
                <a:extLst>
                  <a:ext uri="{0D108BD9-81ED-4DB2-BD59-A6C34878D82A}">
                    <a16:rowId xmlns:a16="http://schemas.microsoft.com/office/drawing/2014/main" val="10003"/>
                  </a:ext>
                </a:extLst>
              </a:tr>
              <a:tr h="426859">
                <a:tc>
                  <a:txBody>
                    <a:bodyPr/>
                    <a:lstStyle/>
                    <a:p>
                      <a:pPr algn="ctr"/>
                      <a:r>
                        <a:rPr lang="en-US" sz="2000" b="0" dirty="0" smtClean="0">
                          <a:solidFill>
                            <a:schemeClr val="tx1"/>
                          </a:solidFill>
                          <a:latin typeface="Times New Roman" panose="02020603050405020304" pitchFamily="18" charset="0"/>
                          <a:cs typeface="Times New Roman" panose="02020603050405020304" pitchFamily="18" charset="0"/>
                        </a:rPr>
                        <a:t>49.5-59.5</a:t>
                      </a:r>
                      <a:endParaRPr lang="en-US" sz="2000" b="0" dirty="0">
                        <a:solidFill>
                          <a:schemeClr val="tx1"/>
                        </a:solidFill>
                        <a:latin typeface="Times New Roman" panose="02020603050405020304" pitchFamily="18" charset="0"/>
                        <a:cs typeface="Times New Roman" panose="02020603050405020304" pitchFamily="18" charset="0"/>
                      </a:endParaRPr>
                    </a:p>
                  </a:txBody>
                  <a:tcPr marL="68580" marR="68580" marT="28396" marB="28396">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68580" marR="68580" marT="28396" marB="28396">
                    <a:solidFill>
                      <a:schemeClr val="accent4">
                        <a:lumMod val="40000"/>
                        <a:lumOff val="60000"/>
                      </a:schemeClr>
                    </a:solidFill>
                  </a:tcPr>
                </a:tc>
                <a:tc>
                  <a:txBody>
                    <a:bodyPr/>
                    <a:lstStyle/>
                    <a:p>
                      <a:pPr algn="ctr"/>
                      <a:r>
                        <a:rPr lang="en-US" sz="2000" b="0" dirty="0">
                          <a:latin typeface="Times New Roman" panose="02020603050405020304" pitchFamily="18" charset="0"/>
                          <a:cs typeface="Times New Roman" panose="02020603050405020304" pitchFamily="18" charset="0"/>
                        </a:rPr>
                        <a:t>5</a:t>
                      </a:r>
                    </a:p>
                  </a:txBody>
                  <a:tcPr marL="68580" marR="68580" marT="28396" marB="28396">
                    <a:solidFill>
                      <a:schemeClr val="accent4">
                        <a:lumMod val="40000"/>
                        <a:lumOff val="60000"/>
                      </a:schemeClr>
                    </a:solidFill>
                  </a:tcPr>
                </a:tc>
                <a:extLst>
                  <a:ext uri="{0D108BD9-81ED-4DB2-BD59-A6C34878D82A}">
                    <a16:rowId xmlns:a16="http://schemas.microsoft.com/office/drawing/2014/main" val="10004"/>
                  </a:ext>
                </a:extLst>
              </a:tr>
              <a:tr h="426859">
                <a:tc>
                  <a:txBody>
                    <a:bodyPr/>
                    <a:lstStyle/>
                    <a:p>
                      <a:pPr algn="ctr"/>
                      <a:r>
                        <a:rPr lang="en-US" sz="2000" b="0" dirty="0" smtClean="0">
                          <a:latin typeface="Times New Roman" panose="02020603050405020304" pitchFamily="18" charset="0"/>
                          <a:cs typeface="Times New Roman" panose="02020603050405020304" pitchFamily="18" charset="0"/>
                        </a:rPr>
                        <a:t>59.5-69.5</a:t>
                      </a:r>
                      <a:endParaRPr lang="en-US" sz="2000" b="0" dirty="0">
                        <a:latin typeface="Times New Roman" panose="02020603050405020304" pitchFamily="18" charset="0"/>
                        <a:cs typeface="Times New Roman" panose="02020603050405020304" pitchFamily="18" charset="0"/>
                      </a:endParaRPr>
                    </a:p>
                  </a:txBody>
                  <a:tcPr marL="68580" marR="68580" marT="28396" marB="28396">
                    <a:solidFill>
                      <a:schemeClr val="accent4">
                        <a:lumMod val="40000"/>
                        <a:lumOff val="60000"/>
                      </a:schemeClr>
                    </a:solidFill>
                  </a:tcPr>
                </a:tc>
                <a:tc>
                  <a:txBody>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68580" marR="68580" marT="28396" marB="28396">
                    <a:solidFill>
                      <a:schemeClr val="accent4">
                        <a:lumMod val="40000"/>
                        <a:lumOff val="60000"/>
                      </a:schemeClr>
                    </a:solidFill>
                  </a:tcPr>
                </a:tc>
                <a:tc>
                  <a:txBody>
                    <a:bodyPr/>
                    <a:lstStyle/>
                    <a:p>
                      <a:pPr algn="ctr"/>
                      <a:r>
                        <a:rPr lang="en-US" sz="2000" b="0" dirty="0">
                          <a:latin typeface="Times New Roman" panose="02020603050405020304" pitchFamily="18" charset="0"/>
                          <a:cs typeface="Times New Roman" panose="02020603050405020304" pitchFamily="18" charset="0"/>
                        </a:rPr>
                        <a:t>7</a:t>
                      </a:r>
                    </a:p>
                  </a:txBody>
                  <a:tcPr marL="68580" marR="68580" marT="28396" marB="28396">
                    <a:solidFill>
                      <a:schemeClr val="accent4">
                        <a:lumMod val="40000"/>
                        <a:lumOff val="60000"/>
                      </a:schemeClr>
                    </a:solidFill>
                  </a:tcPr>
                </a:tc>
                <a:extLst>
                  <a:ext uri="{0D108BD9-81ED-4DB2-BD59-A6C34878D82A}">
                    <a16:rowId xmlns:a16="http://schemas.microsoft.com/office/drawing/2014/main" val="10005"/>
                  </a:ext>
                </a:extLst>
              </a:tr>
              <a:tr h="426859">
                <a:tc>
                  <a:txBody>
                    <a:bodyPr/>
                    <a:lstStyle/>
                    <a:p>
                      <a:pPr algn="ctr"/>
                      <a:r>
                        <a:rPr lang="en-US" sz="2000" b="0" dirty="0" smtClean="0">
                          <a:latin typeface="Times New Roman" panose="02020603050405020304" pitchFamily="18" charset="0"/>
                          <a:cs typeface="Times New Roman" panose="02020603050405020304" pitchFamily="18" charset="0"/>
                        </a:rPr>
                        <a:t>69.5-79.5</a:t>
                      </a:r>
                      <a:endParaRPr lang="en-US" sz="2000" b="0" dirty="0">
                        <a:latin typeface="Times New Roman" panose="02020603050405020304" pitchFamily="18" charset="0"/>
                        <a:cs typeface="Times New Roman" panose="02020603050405020304" pitchFamily="18" charset="0"/>
                      </a:endParaRPr>
                    </a:p>
                  </a:txBody>
                  <a:tcPr marL="68580" marR="68580" marT="28396" marB="28396">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68580" marR="68580" marT="28396" marB="28396">
                    <a:solidFill>
                      <a:schemeClr val="accent4">
                        <a:lumMod val="40000"/>
                        <a:lumOff val="60000"/>
                      </a:schemeClr>
                    </a:solidFill>
                  </a:tcPr>
                </a:tc>
                <a:tc>
                  <a:txBody>
                    <a:bodyPr/>
                    <a:lstStyle/>
                    <a:p>
                      <a:pPr algn="ctr"/>
                      <a:r>
                        <a:rPr lang="en-US" sz="2000" b="0" dirty="0">
                          <a:latin typeface="Times New Roman" panose="02020603050405020304" pitchFamily="18" charset="0"/>
                          <a:cs typeface="Times New Roman" panose="02020603050405020304" pitchFamily="18" charset="0"/>
                        </a:rPr>
                        <a:t> </a:t>
                      </a:r>
                      <a:r>
                        <a:rPr lang="en-US" sz="2000" b="0" dirty="0" smtClean="0">
                          <a:latin typeface="Times New Roman" panose="02020603050405020304" pitchFamily="18" charset="0"/>
                          <a:cs typeface="Times New Roman" panose="02020603050405020304" pitchFamily="18" charset="0"/>
                        </a:rPr>
                        <a:t>4</a:t>
                      </a:r>
                      <a:endParaRPr lang="en-US" sz="2000" b="0" dirty="0">
                        <a:latin typeface="Times New Roman" panose="02020603050405020304" pitchFamily="18" charset="0"/>
                        <a:cs typeface="Times New Roman" panose="02020603050405020304" pitchFamily="18" charset="0"/>
                      </a:endParaRPr>
                    </a:p>
                  </a:txBody>
                  <a:tcPr marL="68580" marR="68580" marT="28396" marB="28396">
                    <a:solidFill>
                      <a:schemeClr val="accent4">
                        <a:lumMod val="40000"/>
                        <a:lumOff val="60000"/>
                      </a:schemeClr>
                    </a:solidFill>
                  </a:tcPr>
                </a:tc>
                <a:extLst>
                  <a:ext uri="{0D108BD9-81ED-4DB2-BD59-A6C34878D82A}">
                    <a16:rowId xmlns:a16="http://schemas.microsoft.com/office/drawing/2014/main" val="10006"/>
                  </a:ext>
                </a:extLst>
              </a:tr>
              <a:tr h="426859">
                <a:tc>
                  <a:txBody>
                    <a:bodyPr/>
                    <a:lstStyle/>
                    <a:p>
                      <a:pPr algn="ctr"/>
                      <a:r>
                        <a:rPr lang="en-US" sz="2000" b="0" dirty="0" smtClean="0">
                          <a:latin typeface="Times New Roman" panose="02020603050405020304" pitchFamily="18" charset="0"/>
                          <a:cs typeface="Times New Roman" panose="02020603050405020304" pitchFamily="18" charset="0"/>
                        </a:rPr>
                        <a:t>79.5-89.5</a:t>
                      </a:r>
                      <a:endParaRPr lang="en-US" sz="2000" b="0" dirty="0">
                        <a:latin typeface="Times New Roman" panose="02020603050405020304" pitchFamily="18" charset="0"/>
                        <a:cs typeface="Times New Roman" panose="02020603050405020304" pitchFamily="18" charset="0"/>
                      </a:endParaRPr>
                    </a:p>
                  </a:txBody>
                  <a:tcPr marL="68580" marR="68580" marT="28396" marB="28396">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68580" marR="68580" marT="28396" marB="28396">
                    <a:solidFill>
                      <a:schemeClr val="accent4">
                        <a:lumMod val="40000"/>
                        <a:lumOff val="60000"/>
                      </a:schemeClr>
                    </a:solidFill>
                  </a:tcPr>
                </a:tc>
                <a:tc>
                  <a:txBody>
                    <a:bodyPr/>
                    <a:lstStyle/>
                    <a:p>
                      <a:pPr algn="ctr"/>
                      <a:r>
                        <a:rPr lang="en-US" sz="2000" b="0" dirty="0">
                          <a:latin typeface="Times New Roman" panose="02020603050405020304" pitchFamily="18" charset="0"/>
                          <a:cs typeface="Times New Roman" panose="02020603050405020304" pitchFamily="18" charset="0"/>
                        </a:rPr>
                        <a:t>4</a:t>
                      </a:r>
                    </a:p>
                  </a:txBody>
                  <a:tcPr marL="68580" marR="68580" marT="28396" marB="28396">
                    <a:solidFill>
                      <a:schemeClr val="accent4">
                        <a:lumMod val="40000"/>
                        <a:lumOff val="60000"/>
                      </a:schemeClr>
                    </a:solidFill>
                  </a:tcPr>
                </a:tc>
                <a:extLst>
                  <a:ext uri="{0D108BD9-81ED-4DB2-BD59-A6C34878D82A}">
                    <a16:rowId xmlns:a16="http://schemas.microsoft.com/office/drawing/2014/main" val="10007"/>
                  </a:ext>
                </a:extLst>
              </a:tr>
              <a:tr h="426859">
                <a:tc>
                  <a:txBody>
                    <a:bodyPr/>
                    <a:lstStyle/>
                    <a:p>
                      <a:pPr algn="ctr"/>
                      <a:r>
                        <a:rPr lang="en-US" sz="2000" b="0" dirty="0" smtClean="0">
                          <a:latin typeface="Times New Roman" panose="02020603050405020304" pitchFamily="18" charset="0"/>
                          <a:cs typeface="Times New Roman" panose="02020603050405020304" pitchFamily="18" charset="0"/>
                        </a:rPr>
                        <a:t>89.5-99.5</a:t>
                      </a:r>
                      <a:endParaRPr lang="en-US" sz="2000" b="0" dirty="0">
                        <a:latin typeface="Times New Roman" panose="02020603050405020304" pitchFamily="18" charset="0"/>
                        <a:cs typeface="Times New Roman" panose="02020603050405020304" pitchFamily="18" charset="0"/>
                      </a:endParaRPr>
                    </a:p>
                  </a:txBody>
                  <a:tcPr marL="68580" marR="68580" marT="28396" marB="28396">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68580" marR="68580" marT="28396" marB="28396">
                    <a:solidFill>
                      <a:schemeClr val="accent4">
                        <a:lumMod val="40000"/>
                        <a:lumOff val="60000"/>
                      </a:schemeClr>
                    </a:solidFill>
                  </a:tcPr>
                </a:tc>
                <a:tc>
                  <a:txBody>
                    <a:bodyPr/>
                    <a:lstStyle/>
                    <a:p>
                      <a:pPr algn="ctr"/>
                      <a:r>
                        <a:rPr lang="en-US" sz="2000" b="0" dirty="0">
                          <a:latin typeface="Times New Roman" panose="02020603050405020304" pitchFamily="18" charset="0"/>
                          <a:cs typeface="Times New Roman" panose="02020603050405020304" pitchFamily="18" charset="0"/>
                        </a:rPr>
                        <a:t>3</a:t>
                      </a:r>
                    </a:p>
                  </a:txBody>
                  <a:tcPr marL="68580" marR="68580" marT="28396" marB="28396">
                    <a:solidFill>
                      <a:schemeClr val="accent4">
                        <a:lumMod val="40000"/>
                        <a:lumOff val="60000"/>
                      </a:schemeClr>
                    </a:solidFill>
                  </a:tcPr>
                </a:tc>
                <a:extLst>
                  <a:ext uri="{0D108BD9-81ED-4DB2-BD59-A6C34878D82A}">
                    <a16:rowId xmlns:a16="http://schemas.microsoft.com/office/drawing/2014/main" val="10008"/>
                  </a:ext>
                </a:extLst>
              </a:tr>
            </a:tbl>
          </a:graphicData>
        </a:graphic>
      </p:graphicFrame>
      <p:sp>
        <p:nvSpPr>
          <p:cNvPr id="2" name="TextBox 1"/>
          <p:cNvSpPr txBox="1"/>
          <p:nvPr/>
        </p:nvSpPr>
        <p:spPr>
          <a:xfrm>
            <a:off x="3028976" y="3608575"/>
            <a:ext cx="356701" cy="396930"/>
          </a:xfrm>
          <a:prstGeom prst="rect">
            <a:avLst/>
          </a:prstGeom>
          <a:noFill/>
        </p:spPr>
        <p:txBody>
          <a:bodyPr vert="vert270" wrap="square" rtlCol="0">
            <a:spAutoFit/>
          </a:bodyPr>
          <a:lstStyle/>
          <a:p>
            <a:r>
              <a:rPr lang="en-US" sz="1118" dirty="0"/>
              <a:t>29.5</a:t>
            </a:r>
          </a:p>
        </p:txBody>
      </p:sp>
      <p:sp>
        <p:nvSpPr>
          <p:cNvPr id="22" name="TextBox 21"/>
          <p:cNvSpPr txBox="1"/>
          <p:nvPr/>
        </p:nvSpPr>
        <p:spPr>
          <a:xfrm>
            <a:off x="4596109" y="3625787"/>
            <a:ext cx="356701" cy="396930"/>
          </a:xfrm>
          <a:prstGeom prst="rect">
            <a:avLst/>
          </a:prstGeom>
          <a:noFill/>
        </p:spPr>
        <p:txBody>
          <a:bodyPr vert="vert270" wrap="square" rtlCol="0">
            <a:spAutoFit/>
          </a:bodyPr>
          <a:lstStyle/>
          <a:p>
            <a:r>
              <a:rPr lang="en-US" sz="1118" dirty="0"/>
              <a:t>59.5</a:t>
            </a:r>
          </a:p>
        </p:txBody>
      </p:sp>
      <p:sp>
        <p:nvSpPr>
          <p:cNvPr id="23" name="TextBox 22"/>
          <p:cNvSpPr txBox="1"/>
          <p:nvPr/>
        </p:nvSpPr>
        <p:spPr>
          <a:xfrm>
            <a:off x="5103770" y="3634394"/>
            <a:ext cx="356701" cy="396930"/>
          </a:xfrm>
          <a:prstGeom prst="rect">
            <a:avLst/>
          </a:prstGeom>
          <a:noFill/>
        </p:spPr>
        <p:txBody>
          <a:bodyPr vert="vert270" wrap="square" rtlCol="0">
            <a:spAutoFit/>
          </a:bodyPr>
          <a:lstStyle/>
          <a:p>
            <a:r>
              <a:rPr lang="en-US" sz="1118" dirty="0"/>
              <a:t>69.5</a:t>
            </a:r>
          </a:p>
        </p:txBody>
      </p:sp>
      <p:sp>
        <p:nvSpPr>
          <p:cNvPr id="24" name="TextBox 23"/>
          <p:cNvSpPr txBox="1"/>
          <p:nvPr/>
        </p:nvSpPr>
        <p:spPr>
          <a:xfrm>
            <a:off x="5613347" y="3644807"/>
            <a:ext cx="356701" cy="396930"/>
          </a:xfrm>
          <a:prstGeom prst="rect">
            <a:avLst/>
          </a:prstGeom>
          <a:noFill/>
        </p:spPr>
        <p:txBody>
          <a:bodyPr vert="vert270" wrap="square" rtlCol="0">
            <a:spAutoFit/>
          </a:bodyPr>
          <a:lstStyle/>
          <a:p>
            <a:r>
              <a:rPr lang="en-US" sz="1118" dirty="0"/>
              <a:t>79.5</a:t>
            </a:r>
          </a:p>
        </p:txBody>
      </p:sp>
      <p:sp>
        <p:nvSpPr>
          <p:cNvPr id="25" name="TextBox 24"/>
          <p:cNvSpPr txBox="1"/>
          <p:nvPr/>
        </p:nvSpPr>
        <p:spPr>
          <a:xfrm>
            <a:off x="6122925" y="3625039"/>
            <a:ext cx="356701" cy="396930"/>
          </a:xfrm>
          <a:prstGeom prst="rect">
            <a:avLst/>
          </a:prstGeom>
          <a:noFill/>
        </p:spPr>
        <p:txBody>
          <a:bodyPr vert="vert270" wrap="square" rtlCol="0">
            <a:spAutoFit/>
          </a:bodyPr>
          <a:lstStyle/>
          <a:p>
            <a:r>
              <a:rPr lang="en-US" sz="1118" dirty="0"/>
              <a:t>89.5</a:t>
            </a:r>
          </a:p>
        </p:txBody>
      </p:sp>
      <p:sp>
        <p:nvSpPr>
          <p:cNvPr id="26" name="TextBox 25"/>
          <p:cNvSpPr txBox="1"/>
          <p:nvPr/>
        </p:nvSpPr>
        <p:spPr>
          <a:xfrm>
            <a:off x="6639660" y="3654341"/>
            <a:ext cx="356701" cy="378690"/>
          </a:xfrm>
          <a:prstGeom prst="rect">
            <a:avLst/>
          </a:prstGeom>
          <a:noFill/>
        </p:spPr>
        <p:txBody>
          <a:bodyPr vert="vert270" wrap="square" rtlCol="0">
            <a:spAutoFit/>
          </a:bodyPr>
          <a:lstStyle/>
          <a:p>
            <a:r>
              <a:rPr lang="en-US" sz="1118" dirty="0"/>
              <a:t>99.5</a:t>
            </a:r>
          </a:p>
        </p:txBody>
      </p:sp>
      <p:sp>
        <p:nvSpPr>
          <p:cNvPr id="27" name="TextBox 26"/>
          <p:cNvSpPr txBox="1"/>
          <p:nvPr/>
        </p:nvSpPr>
        <p:spPr>
          <a:xfrm>
            <a:off x="3547894" y="3617179"/>
            <a:ext cx="356701" cy="396930"/>
          </a:xfrm>
          <a:prstGeom prst="rect">
            <a:avLst/>
          </a:prstGeom>
          <a:noFill/>
        </p:spPr>
        <p:txBody>
          <a:bodyPr vert="vert270" wrap="square" rtlCol="0">
            <a:spAutoFit/>
          </a:bodyPr>
          <a:lstStyle/>
          <a:p>
            <a:r>
              <a:rPr lang="en-US" sz="1118" dirty="0"/>
              <a:t>39.5</a:t>
            </a:r>
          </a:p>
        </p:txBody>
      </p:sp>
      <p:sp>
        <p:nvSpPr>
          <p:cNvPr id="28" name="TextBox 27"/>
          <p:cNvSpPr txBox="1"/>
          <p:nvPr/>
        </p:nvSpPr>
        <p:spPr>
          <a:xfrm>
            <a:off x="4087566" y="3617178"/>
            <a:ext cx="356701" cy="396930"/>
          </a:xfrm>
          <a:prstGeom prst="rect">
            <a:avLst/>
          </a:prstGeom>
          <a:noFill/>
        </p:spPr>
        <p:txBody>
          <a:bodyPr vert="vert270" wrap="square" rtlCol="0">
            <a:spAutoFit/>
          </a:bodyPr>
          <a:lstStyle/>
          <a:p>
            <a:r>
              <a:rPr lang="en-US" sz="1118" dirty="0"/>
              <a:t>49.5</a:t>
            </a:r>
          </a:p>
        </p:txBody>
      </p:sp>
      <p:sp>
        <p:nvSpPr>
          <p:cNvPr id="4" name="TextBox 3"/>
          <p:cNvSpPr txBox="1"/>
          <p:nvPr/>
        </p:nvSpPr>
        <p:spPr>
          <a:xfrm>
            <a:off x="2463526" y="3648462"/>
            <a:ext cx="280217" cy="264368"/>
          </a:xfrm>
          <a:prstGeom prst="rect">
            <a:avLst/>
          </a:prstGeom>
          <a:noFill/>
        </p:spPr>
        <p:txBody>
          <a:bodyPr wrap="square" rtlCol="0">
            <a:spAutoFit/>
          </a:bodyPr>
          <a:lstStyle/>
          <a:p>
            <a:r>
              <a:rPr lang="en-US" sz="1118" dirty="0"/>
              <a:t>O</a:t>
            </a:r>
          </a:p>
        </p:txBody>
      </p:sp>
      <p:grpSp>
        <p:nvGrpSpPr>
          <p:cNvPr id="30" name="Group 29"/>
          <p:cNvGrpSpPr/>
          <p:nvPr/>
        </p:nvGrpSpPr>
        <p:grpSpPr>
          <a:xfrm>
            <a:off x="2693264" y="3594070"/>
            <a:ext cx="490060" cy="97440"/>
            <a:chOff x="903127" y="1870365"/>
            <a:chExt cx="8393272" cy="1122216"/>
          </a:xfrm>
        </p:grpSpPr>
        <p:grpSp>
          <p:nvGrpSpPr>
            <p:cNvPr id="31" name="Group 30"/>
            <p:cNvGrpSpPr/>
            <p:nvPr/>
          </p:nvGrpSpPr>
          <p:grpSpPr>
            <a:xfrm>
              <a:off x="903127" y="1939638"/>
              <a:ext cx="1690254" cy="1052943"/>
              <a:chOff x="1593273" y="1773384"/>
              <a:chExt cx="7772398" cy="3297380"/>
            </a:xfrm>
          </p:grpSpPr>
          <p:cxnSp>
            <p:nvCxnSpPr>
              <p:cNvPr id="51" name="Straight Connector 50"/>
              <p:cNvCxnSpPr/>
              <p:nvPr/>
            </p:nvCxnSpPr>
            <p:spPr>
              <a:xfrm>
                <a:off x="1593273" y="1773384"/>
                <a:ext cx="3837709" cy="32973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5430982" y="1773384"/>
                <a:ext cx="3934689" cy="32973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7606145" y="1870365"/>
              <a:ext cx="1690254" cy="1052943"/>
              <a:chOff x="1593273" y="1773384"/>
              <a:chExt cx="7772398" cy="3297380"/>
            </a:xfrm>
          </p:grpSpPr>
          <p:cxnSp>
            <p:nvCxnSpPr>
              <p:cNvPr id="47" name="Straight Connector 46"/>
              <p:cNvCxnSpPr/>
              <p:nvPr/>
            </p:nvCxnSpPr>
            <p:spPr>
              <a:xfrm>
                <a:off x="1593273" y="1773384"/>
                <a:ext cx="3837709" cy="32973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5430982" y="1773384"/>
                <a:ext cx="3934689" cy="32973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2567018" y="1939638"/>
              <a:ext cx="1690254" cy="1052943"/>
              <a:chOff x="1593273" y="1773384"/>
              <a:chExt cx="7772398" cy="3297380"/>
            </a:xfrm>
          </p:grpSpPr>
          <p:cxnSp>
            <p:nvCxnSpPr>
              <p:cNvPr id="42" name="Straight Connector 41"/>
              <p:cNvCxnSpPr/>
              <p:nvPr/>
            </p:nvCxnSpPr>
            <p:spPr>
              <a:xfrm>
                <a:off x="1593273" y="1773384"/>
                <a:ext cx="3837709" cy="32973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5430982" y="1773384"/>
                <a:ext cx="3934689" cy="32973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4257272" y="1898074"/>
              <a:ext cx="1690254" cy="1052943"/>
              <a:chOff x="1593273" y="1773384"/>
              <a:chExt cx="7772398" cy="3297380"/>
            </a:xfrm>
          </p:grpSpPr>
          <p:cxnSp>
            <p:nvCxnSpPr>
              <p:cNvPr id="40" name="Straight Connector 39"/>
              <p:cNvCxnSpPr/>
              <p:nvPr/>
            </p:nvCxnSpPr>
            <p:spPr>
              <a:xfrm>
                <a:off x="1593273" y="1773384"/>
                <a:ext cx="3837709" cy="32973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5430982" y="1773384"/>
                <a:ext cx="3934689" cy="32973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5915891" y="1898075"/>
              <a:ext cx="1690254" cy="1052943"/>
              <a:chOff x="1593273" y="1773384"/>
              <a:chExt cx="7772398" cy="3297380"/>
            </a:xfrm>
          </p:grpSpPr>
          <p:cxnSp>
            <p:nvCxnSpPr>
              <p:cNvPr id="38" name="Straight Connector 37"/>
              <p:cNvCxnSpPr/>
              <p:nvPr/>
            </p:nvCxnSpPr>
            <p:spPr>
              <a:xfrm>
                <a:off x="1593273" y="1773384"/>
                <a:ext cx="3837709" cy="32973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5430982" y="1773384"/>
                <a:ext cx="3934689" cy="32973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6" name="Oval 5"/>
          <p:cNvSpPr/>
          <p:nvPr/>
        </p:nvSpPr>
        <p:spPr>
          <a:xfrm>
            <a:off x="3433415" y="3425181"/>
            <a:ext cx="41564" cy="283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
          </a:p>
        </p:txBody>
      </p:sp>
      <p:sp>
        <p:nvSpPr>
          <p:cNvPr id="53" name="Oval 52"/>
          <p:cNvSpPr/>
          <p:nvPr/>
        </p:nvSpPr>
        <p:spPr>
          <a:xfrm>
            <a:off x="3963346" y="3339128"/>
            <a:ext cx="41564" cy="283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
          </a:p>
        </p:txBody>
      </p:sp>
      <p:sp>
        <p:nvSpPr>
          <p:cNvPr id="55" name="Oval 54"/>
          <p:cNvSpPr/>
          <p:nvPr/>
        </p:nvSpPr>
        <p:spPr>
          <a:xfrm>
            <a:off x="4472500" y="3278891"/>
            <a:ext cx="41564" cy="283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
          </a:p>
        </p:txBody>
      </p:sp>
      <p:sp>
        <p:nvSpPr>
          <p:cNvPr id="58" name="Oval 57"/>
          <p:cNvSpPr/>
          <p:nvPr/>
        </p:nvSpPr>
        <p:spPr>
          <a:xfrm>
            <a:off x="4981653" y="3115399"/>
            <a:ext cx="41564" cy="283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
          </a:p>
        </p:txBody>
      </p:sp>
      <p:sp>
        <p:nvSpPr>
          <p:cNvPr id="60" name="Oval 59"/>
          <p:cNvSpPr/>
          <p:nvPr/>
        </p:nvSpPr>
        <p:spPr>
          <a:xfrm>
            <a:off x="5501206" y="3339129"/>
            <a:ext cx="41564" cy="283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
          </a:p>
        </p:txBody>
      </p:sp>
      <p:sp>
        <p:nvSpPr>
          <p:cNvPr id="62" name="Oval 61"/>
          <p:cNvSpPr/>
          <p:nvPr/>
        </p:nvSpPr>
        <p:spPr>
          <a:xfrm>
            <a:off x="6020755" y="3339131"/>
            <a:ext cx="41564" cy="283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
          </a:p>
        </p:txBody>
      </p:sp>
      <p:sp>
        <p:nvSpPr>
          <p:cNvPr id="63" name="Oval 62"/>
          <p:cNvSpPr/>
          <p:nvPr/>
        </p:nvSpPr>
        <p:spPr>
          <a:xfrm>
            <a:off x="6540300" y="3425180"/>
            <a:ext cx="41564" cy="283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
          </a:p>
        </p:txBody>
      </p:sp>
      <p:sp>
        <p:nvSpPr>
          <p:cNvPr id="64" name="Oval 63"/>
          <p:cNvSpPr/>
          <p:nvPr/>
        </p:nvSpPr>
        <p:spPr>
          <a:xfrm>
            <a:off x="7049454" y="3657520"/>
            <a:ext cx="41564" cy="283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
          </a:p>
        </p:txBody>
      </p:sp>
      <p:cxnSp>
        <p:nvCxnSpPr>
          <p:cNvPr id="20" name="Straight Connector 19"/>
          <p:cNvCxnSpPr/>
          <p:nvPr/>
        </p:nvCxnSpPr>
        <p:spPr>
          <a:xfrm flipV="1">
            <a:off x="3185217" y="3453576"/>
            <a:ext cx="248200" cy="22926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53" idx="1"/>
            <a:endCxn id="19" idx="0"/>
          </p:cNvCxnSpPr>
          <p:nvPr/>
        </p:nvCxnSpPr>
        <p:spPr>
          <a:xfrm flipH="1">
            <a:off x="3443295" y="3343285"/>
            <a:ext cx="526139" cy="1072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55" idx="4"/>
            <a:endCxn id="49" idx="0"/>
          </p:cNvCxnSpPr>
          <p:nvPr/>
        </p:nvCxnSpPr>
        <p:spPr>
          <a:xfrm flipH="1">
            <a:off x="3973111" y="3307285"/>
            <a:ext cx="520171" cy="5510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58" idx="4"/>
            <a:endCxn id="55" idx="7"/>
          </p:cNvCxnSpPr>
          <p:nvPr/>
        </p:nvCxnSpPr>
        <p:spPr>
          <a:xfrm flipH="1">
            <a:off x="4507977" y="3143793"/>
            <a:ext cx="494459" cy="13925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56" idx="0"/>
            <a:endCxn id="54" idx="0"/>
          </p:cNvCxnSpPr>
          <p:nvPr/>
        </p:nvCxnSpPr>
        <p:spPr>
          <a:xfrm flipH="1" flipV="1">
            <a:off x="5000037" y="3136503"/>
            <a:ext cx="518911" cy="22588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57" idx="0"/>
            <a:endCxn id="56" idx="0"/>
          </p:cNvCxnSpPr>
          <p:nvPr/>
        </p:nvCxnSpPr>
        <p:spPr>
          <a:xfrm flipH="1">
            <a:off x="5518947" y="3362388"/>
            <a:ext cx="518930"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59" idx="0"/>
            <a:endCxn id="57" idx="0"/>
          </p:cNvCxnSpPr>
          <p:nvPr/>
        </p:nvCxnSpPr>
        <p:spPr>
          <a:xfrm flipH="1" flipV="1">
            <a:off x="6037878" y="3362385"/>
            <a:ext cx="508534" cy="8813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64" idx="7"/>
            <a:endCxn id="59" idx="0"/>
          </p:cNvCxnSpPr>
          <p:nvPr/>
        </p:nvCxnSpPr>
        <p:spPr>
          <a:xfrm flipH="1" flipV="1">
            <a:off x="6546411" y="3450516"/>
            <a:ext cx="538520" cy="21116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577516" y="4442929"/>
            <a:ext cx="11129210" cy="2062103"/>
          </a:xfrm>
          <a:prstGeom prst="rect">
            <a:avLst/>
          </a:prstGeom>
          <a:noFill/>
        </p:spPr>
        <p:txBody>
          <a:bodyPr wrap="square" rtlCol="0">
            <a:spAutoFit/>
          </a:bodyPr>
          <a:lstStyle/>
          <a:p>
            <a:r>
              <a:rPr lang="bn-IN" sz="32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বহুভুজঃ ছক কাগজে </a:t>
            </a:r>
            <a:r>
              <a:rPr lang="en-US" sz="32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x </a:t>
            </a:r>
            <a:r>
              <a:rPr lang="bn-IN" sz="32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অক্ষ বরাবর এক ঘর সমান অবিচ্ছিন্ন শ্রেণির এক একক এবং</a:t>
            </a:r>
            <a:r>
              <a:rPr lang="en-US" sz="32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y</a:t>
            </a:r>
            <a:r>
              <a:rPr lang="bn-IN" sz="32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অক্ষ বরাবর এক ঘর সমান গণসংখ্যার এক একক ধরে আয়ত লেখ অংকন করা হল। আয়তগুলোর ভূমির বিপরীত বাহুর মধ্যবিন্দুগুলো চিহ্ণিত করে সরু পেন্সিল দিয়ে যোগ করে গণসংখ্যা বহুভুজ অংকন করা হল। </a:t>
            </a:r>
            <a:endParaRPr lang="en-US" sz="32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7" name="Frame 66"/>
          <p:cNvSpPr/>
          <p:nvPr/>
        </p:nvSpPr>
        <p:spPr>
          <a:xfrm>
            <a:off x="0" y="0"/>
            <a:ext cx="12192000" cy="6858000"/>
          </a:xfrm>
          <a:prstGeom prst="frame">
            <a:avLst>
              <a:gd name="adj1" fmla="val 3088"/>
            </a:avLst>
          </a:prstGeom>
          <a:ln/>
        </p:spPr>
        <p:style>
          <a:lnRef idx="1">
            <a:schemeClr val="accent2"/>
          </a:lnRef>
          <a:fillRef idx="3">
            <a:schemeClr val="accent2"/>
          </a:fillRef>
          <a:effectRef idx="2">
            <a:schemeClr val="accent2"/>
          </a:effectRef>
          <a:fontRef idx="minor">
            <a:schemeClr val="lt1"/>
          </a:fontRef>
        </p:style>
        <p:txBody>
          <a:bodyPr lIns="91428" tIns="45714" rIns="91428" bIns="45714" rtlCol="0" anchor="ctr"/>
          <a:lstStyle/>
          <a:p>
            <a:pPr algn="ctr"/>
            <a:endParaRPr lang="en-US">
              <a:solidFill>
                <a:schemeClr val="tx1"/>
              </a:solidFill>
            </a:endParaRPr>
          </a:p>
        </p:txBody>
      </p:sp>
    </p:spTree>
    <p:extLst>
      <p:ext uri="{BB962C8B-B14F-4D97-AF65-F5344CB8AC3E}">
        <p14:creationId xmlns:p14="http://schemas.microsoft.com/office/powerpoint/2010/main" val="3481055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down)">
                                      <p:cBhvr>
                                        <p:cTn id="12" dur="500"/>
                                        <p:tgtEl>
                                          <p:spTgt spid="6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wipe(down)">
                                      <p:cBhvr>
                                        <p:cTn id="17" dur="50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down)">
                                      <p:cBhvr>
                                        <p:cTn id="22" dur="500"/>
                                        <p:tgtEl>
                                          <p:spTgt spid="7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wipe(down)">
                                      <p:cBhvr>
                                        <p:cTn id="27" dur="500"/>
                                        <p:tgtEl>
                                          <p:spTgt spid="7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8"/>
                                        </p:tgtEl>
                                        <p:attrNameLst>
                                          <p:attrName>style.visibility</p:attrName>
                                        </p:attrNameLst>
                                      </p:cBhvr>
                                      <p:to>
                                        <p:strVal val="visible"/>
                                      </p:to>
                                    </p:set>
                                    <p:animEffect transition="in" filter="wipe(down)">
                                      <p:cBhvr>
                                        <p:cTn id="32" dur="500"/>
                                        <p:tgtEl>
                                          <p:spTgt spid="7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wipe(down)">
                                      <p:cBhvr>
                                        <p:cTn id="37" dur="500"/>
                                        <p:tgtEl>
                                          <p:spTgt spid="8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4"/>
                                        </p:tgtEl>
                                        <p:attrNameLst>
                                          <p:attrName>style.visibility</p:attrName>
                                        </p:attrNameLst>
                                      </p:cBhvr>
                                      <p:to>
                                        <p:strVal val="visible"/>
                                      </p:to>
                                    </p:set>
                                    <p:animEffect transition="in" filter="wipe(down)">
                                      <p:cBhvr>
                                        <p:cTn id="42" dur="500"/>
                                        <p:tgtEl>
                                          <p:spTgt spid="84"/>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64974" y="1852863"/>
            <a:ext cx="9952383" cy="1348061"/>
          </a:xfrm>
          <a:prstGeom prst="rect">
            <a:avLst/>
          </a:prstGeom>
          <a:solidFill>
            <a:srgbClr val="002060"/>
          </a:solidFill>
          <a:ln w="19050">
            <a:solidFill>
              <a:schemeClr val="tx1"/>
            </a:solidFill>
          </a:ln>
        </p:spPr>
        <p:txBody>
          <a:bodyPr wrap="square" rtlCol="0">
            <a:spAutoFit/>
          </a:bodyPr>
          <a:lstStyle/>
          <a:p>
            <a:pPr algn="just">
              <a:lnSpc>
                <a:spcPct val="170000"/>
              </a:lnSpc>
            </a:pPr>
            <a:r>
              <a:rPr lang="bn-IN" sz="4800" b="1" dirty="0">
                <a:solidFill>
                  <a:srgbClr val="FFFF00"/>
                </a:solidFill>
                <a:latin typeface="NikoshBAN" panose="02000000000000000000" pitchFamily="2" charset="0"/>
                <a:cs typeface="NikoshBAN" panose="02000000000000000000" pitchFamily="2" charset="0"/>
              </a:rPr>
              <a:t>নিম্নের সারণি থেকে আয়ত লেখ </a:t>
            </a:r>
            <a:r>
              <a:rPr lang="bn-IN" sz="4800" b="1" dirty="0" smtClean="0">
                <a:solidFill>
                  <a:srgbClr val="FFFF00"/>
                </a:solidFill>
                <a:latin typeface="NikoshBAN" panose="02000000000000000000" pitchFamily="2" charset="0"/>
                <a:cs typeface="NikoshBAN" panose="02000000000000000000" pitchFamily="2" charset="0"/>
              </a:rPr>
              <a:t>অঙ্কন</a:t>
            </a:r>
            <a:r>
              <a:rPr lang="en-US" sz="4800" b="1" dirty="0" smtClean="0">
                <a:solidFill>
                  <a:srgbClr val="FFFF00"/>
                </a:solidFill>
                <a:latin typeface="NikoshBAN" panose="02000000000000000000" pitchFamily="2" charset="0"/>
                <a:cs typeface="NikoshBAN" panose="02000000000000000000" pitchFamily="2" charset="0"/>
              </a:rPr>
              <a:t> </a:t>
            </a:r>
            <a:r>
              <a:rPr lang="bn-IN" sz="4800" b="1" dirty="0">
                <a:solidFill>
                  <a:srgbClr val="FFFF00"/>
                </a:solidFill>
                <a:latin typeface="NikoshBAN" panose="02000000000000000000" pitchFamily="2" charset="0"/>
                <a:cs typeface="NikoshBAN" panose="02000000000000000000" pitchFamily="2" charset="0"/>
              </a:rPr>
              <a:t>করঃ</a:t>
            </a:r>
          </a:p>
        </p:txBody>
      </p:sp>
      <p:graphicFrame>
        <p:nvGraphicFramePr>
          <p:cNvPr id="4" name="Table 3"/>
          <p:cNvGraphicFramePr>
            <a:graphicFrameLocks noGrp="1"/>
          </p:cNvGraphicFramePr>
          <p:nvPr>
            <p:extLst>
              <p:ext uri="{D42A27DB-BD31-4B8C-83A1-F6EECF244321}">
                <p14:modId xmlns:p14="http://schemas.microsoft.com/office/powerpoint/2010/main" val="1726069947"/>
              </p:ext>
            </p:extLst>
          </p:nvPr>
        </p:nvGraphicFramePr>
        <p:xfrm>
          <a:off x="510208" y="3597966"/>
          <a:ext cx="11171583" cy="2795824"/>
        </p:xfrm>
        <a:graphic>
          <a:graphicData uri="http://schemas.openxmlformats.org/drawingml/2006/table">
            <a:tbl>
              <a:tblPr firstRow="1" bandRow="1">
                <a:tableStyleId>{5C22544A-7EE6-4342-B048-85BDC9FD1C3A}</a:tableStyleId>
              </a:tblPr>
              <a:tblGrid>
                <a:gridCol w="2376931">
                  <a:extLst>
                    <a:ext uri="{9D8B030D-6E8A-4147-A177-3AD203B41FA5}">
                      <a16:colId xmlns:a16="http://schemas.microsoft.com/office/drawing/2014/main" val="3131983934"/>
                    </a:ext>
                  </a:extLst>
                </a:gridCol>
                <a:gridCol w="1752988">
                  <a:extLst>
                    <a:ext uri="{9D8B030D-6E8A-4147-A177-3AD203B41FA5}">
                      <a16:colId xmlns:a16="http://schemas.microsoft.com/office/drawing/2014/main" val="2914271010"/>
                    </a:ext>
                  </a:extLst>
                </a:gridCol>
                <a:gridCol w="1856979">
                  <a:extLst>
                    <a:ext uri="{9D8B030D-6E8A-4147-A177-3AD203B41FA5}">
                      <a16:colId xmlns:a16="http://schemas.microsoft.com/office/drawing/2014/main" val="1614179506"/>
                    </a:ext>
                  </a:extLst>
                </a:gridCol>
                <a:gridCol w="1589574">
                  <a:extLst>
                    <a:ext uri="{9D8B030D-6E8A-4147-A177-3AD203B41FA5}">
                      <a16:colId xmlns:a16="http://schemas.microsoft.com/office/drawing/2014/main" val="1969248627"/>
                    </a:ext>
                  </a:extLst>
                </a:gridCol>
                <a:gridCol w="1733180">
                  <a:extLst>
                    <a:ext uri="{9D8B030D-6E8A-4147-A177-3AD203B41FA5}">
                      <a16:colId xmlns:a16="http://schemas.microsoft.com/office/drawing/2014/main" val="1135212785"/>
                    </a:ext>
                  </a:extLst>
                </a:gridCol>
                <a:gridCol w="1861931">
                  <a:extLst>
                    <a:ext uri="{9D8B030D-6E8A-4147-A177-3AD203B41FA5}">
                      <a16:colId xmlns:a16="http://schemas.microsoft.com/office/drawing/2014/main" val="1084048266"/>
                    </a:ext>
                  </a:extLst>
                </a:gridCol>
              </a:tblGrid>
              <a:tr h="359686">
                <a:tc>
                  <a:txBody>
                    <a:bodyPr/>
                    <a:lstStyle/>
                    <a:p>
                      <a:pPr algn="ctr"/>
                      <a:r>
                        <a:rPr lang="bn-IN" sz="4400" dirty="0" smtClean="0">
                          <a:latin typeface="NikoshBAN" panose="02000000000000000000" pitchFamily="2" charset="0"/>
                          <a:cs typeface="NikoshBAN" panose="02000000000000000000" pitchFamily="2" charset="0"/>
                        </a:rPr>
                        <a:t>ওজন</a:t>
                      </a:r>
                      <a:r>
                        <a:rPr lang="bn-IN" sz="4400" baseline="0" dirty="0" smtClean="0">
                          <a:latin typeface="NikoshBAN" panose="02000000000000000000" pitchFamily="2" charset="0"/>
                          <a:cs typeface="NikoshBAN" panose="02000000000000000000" pitchFamily="2" charset="0"/>
                        </a:rPr>
                        <a:t> কি. গ্রাম</a:t>
                      </a:r>
                      <a:endParaRPr lang="en-US" sz="4400" dirty="0">
                        <a:latin typeface="NikoshBAN" panose="02000000000000000000" pitchFamily="2" charset="0"/>
                        <a:cs typeface="NikoshBAN" panose="02000000000000000000" pitchFamily="2" charset="0"/>
                      </a:endParaRPr>
                    </a:p>
                  </a:txBody>
                  <a:tcPr marL="68580" marR="68580" marT="28396" marB="28396">
                    <a:solidFill>
                      <a:srgbClr val="00B050"/>
                    </a:solidFill>
                  </a:tcPr>
                </a:tc>
                <a:tc>
                  <a:txBody>
                    <a:bodyPr/>
                    <a:lstStyle/>
                    <a:p>
                      <a:pPr algn="ctr"/>
                      <a:r>
                        <a:rPr lang="en-US" sz="4400" dirty="0" smtClean="0">
                          <a:latin typeface="Times New Roman" panose="02020603050405020304" pitchFamily="18" charset="0"/>
                          <a:cs typeface="Times New Roman" panose="02020603050405020304" pitchFamily="18" charset="0"/>
                        </a:rPr>
                        <a:t>51-55</a:t>
                      </a:r>
                      <a:endParaRPr lang="en-US" sz="4400" dirty="0">
                        <a:latin typeface="Times New Roman" panose="02020603050405020304" pitchFamily="18" charset="0"/>
                        <a:cs typeface="Times New Roman" panose="02020603050405020304" pitchFamily="18" charset="0"/>
                      </a:endParaRPr>
                    </a:p>
                  </a:txBody>
                  <a:tcPr marL="68580" marR="68580" marT="28396" marB="28396">
                    <a:solidFill>
                      <a:srgbClr val="00B050"/>
                    </a:solidFill>
                  </a:tcPr>
                </a:tc>
                <a:tc>
                  <a:txBody>
                    <a:bodyPr/>
                    <a:lstStyle/>
                    <a:p>
                      <a:pPr algn="ctr"/>
                      <a:r>
                        <a:rPr lang="en-US" sz="4400" dirty="0" smtClean="0">
                          <a:latin typeface="Times New Roman" panose="02020603050405020304" pitchFamily="18" charset="0"/>
                          <a:cs typeface="Times New Roman" panose="02020603050405020304" pitchFamily="18" charset="0"/>
                        </a:rPr>
                        <a:t>56-60</a:t>
                      </a:r>
                      <a:endParaRPr lang="en-US" sz="4400" dirty="0">
                        <a:latin typeface="Times New Roman" panose="02020603050405020304" pitchFamily="18" charset="0"/>
                        <a:cs typeface="Times New Roman" panose="02020603050405020304" pitchFamily="18" charset="0"/>
                      </a:endParaRPr>
                    </a:p>
                  </a:txBody>
                  <a:tcPr marL="68580" marR="68580" marT="28396" marB="28396">
                    <a:solidFill>
                      <a:srgbClr val="00B050"/>
                    </a:solidFill>
                  </a:tcPr>
                </a:tc>
                <a:tc>
                  <a:txBody>
                    <a:bodyPr/>
                    <a:lstStyle/>
                    <a:p>
                      <a:pPr algn="ctr"/>
                      <a:r>
                        <a:rPr lang="en-US" sz="4400" dirty="0" smtClean="0">
                          <a:latin typeface="Times New Roman" panose="02020603050405020304" pitchFamily="18" charset="0"/>
                          <a:cs typeface="Times New Roman" panose="02020603050405020304" pitchFamily="18" charset="0"/>
                        </a:rPr>
                        <a:t>61-65</a:t>
                      </a:r>
                      <a:endParaRPr lang="en-US" sz="4400" dirty="0">
                        <a:latin typeface="Times New Roman" panose="02020603050405020304" pitchFamily="18" charset="0"/>
                        <a:cs typeface="Times New Roman" panose="02020603050405020304" pitchFamily="18" charset="0"/>
                      </a:endParaRPr>
                    </a:p>
                  </a:txBody>
                  <a:tcPr marL="68580" marR="68580" marT="28396" marB="28396">
                    <a:solidFill>
                      <a:srgbClr val="00B050"/>
                    </a:solidFill>
                  </a:tcPr>
                </a:tc>
                <a:tc>
                  <a:txBody>
                    <a:bodyPr/>
                    <a:lstStyle/>
                    <a:p>
                      <a:pPr algn="ctr"/>
                      <a:r>
                        <a:rPr lang="en-US" sz="4400" dirty="0" smtClean="0">
                          <a:latin typeface="Times New Roman" panose="02020603050405020304" pitchFamily="18" charset="0"/>
                          <a:cs typeface="Times New Roman" panose="02020603050405020304" pitchFamily="18" charset="0"/>
                        </a:rPr>
                        <a:t>66-70</a:t>
                      </a:r>
                      <a:endParaRPr lang="en-US" sz="4400" dirty="0">
                        <a:latin typeface="Times New Roman" panose="02020603050405020304" pitchFamily="18" charset="0"/>
                        <a:cs typeface="Times New Roman" panose="02020603050405020304" pitchFamily="18" charset="0"/>
                      </a:endParaRPr>
                    </a:p>
                  </a:txBody>
                  <a:tcPr marL="68580" marR="68580" marT="28396" marB="28396">
                    <a:solidFill>
                      <a:srgbClr val="00B050"/>
                    </a:solidFill>
                  </a:tcPr>
                </a:tc>
                <a:tc>
                  <a:txBody>
                    <a:bodyPr/>
                    <a:lstStyle/>
                    <a:p>
                      <a:pPr algn="ctr"/>
                      <a:r>
                        <a:rPr lang="en-US" sz="4400" dirty="0" smtClean="0">
                          <a:latin typeface="Times New Roman" panose="02020603050405020304" pitchFamily="18" charset="0"/>
                          <a:cs typeface="Times New Roman" panose="02020603050405020304" pitchFamily="18" charset="0"/>
                        </a:rPr>
                        <a:t>71-75</a:t>
                      </a:r>
                      <a:endParaRPr lang="en-US" sz="4400" dirty="0">
                        <a:latin typeface="Times New Roman" panose="02020603050405020304" pitchFamily="18" charset="0"/>
                        <a:cs typeface="Times New Roman" panose="02020603050405020304" pitchFamily="18" charset="0"/>
                      </a:endParaRPr>
                    </a:p>
                  </a:txBody>
                  <a:tcPr marL="68580" marR="68580" marT="28396" marB="28396">
                    <a:solidFill>
                      <a:srgbClr val="00B050"/>
                    </a:solidFill>
                  </a:tcPr>
                </a:tc>
                <a:extLst>
                  <a:ext uri="{0D108BD9-81ED-4DB2-BD59-A6C34878D82A}">
                    <a16:rowId xmlns:a16="http://schemas.microsoft.com/office/drawing/2014/main" val="659617181"/>
                  </a:ext>
                </a:extLst>
              </a:tr>
              <a:tr h="359686">
                <a:tc>
                  <a:txBody>
                    <a:bodyPr/>
                    <a:lstStyle/>
                    <a:p>
                      <a:pPr algn="ctr"/>
                      <a:r>
                        <a:rPr lang="bn-IN" sz="4400" dirty="0" smtClean="0">
                          <a:latin typeface="NikoshBAN" panose="02000000000000000000" pitchFamily="2" charset="0"/>
                          <a:cs typeface="NikoshBAN" panose="02000000000000000000" pitchFamily="2" charset="0"/>
                        </a:rPr>
                        <a:t>শিক্ষার্থী</a:t>
                      </a:r>
                      <a:r>
                        <a:rPr lang="bn-IN" sz="4400" baseline="0" dirty="0" smtClean="0">
                          <a:latin typeface="NikoshBAN" panose="02000000000000000000" pitchFamily="2" charset="0"/>
                          <a:cs typeface="NikoshBAN" panose="02000000000000000000" pitchFamily="2" charset="0"/>
                        </a:rPr>
                        <a:t> সংখ্যা</a:t>
                      </a:r>
                      <a:endParaRPr lang="en-US" sz="4400" dirty="0">
                        <a:latin typeface="NikoshBAN" panose="02000000000000000000" pitchFamily="2" charset="0"/>
                        <a:cs typeface="NikoshBAN" panose="02000000000000000000" pitchFamily="2" charset="0"/>
                      </a:endParaRPr>
                    </a:p>
                  </a:txBody>
                  <a:tcPr marL="68580" marR="68580" marT="28396" marB="28396">
                    <a:solidFill>
                      <a:srgbClr val="00B050"/>
                    </a:solidFill>
                  </a:tcPr>
                </a:tc>
                <a:tc>
                  <a:txBody>
                    <a:bodyPr/>
                    <a:lstStyle/>
                    <a:p>
                      <a:pPr algn="ctr"/>
                      <a:r>
                        <a:rPr lang="en-US" sz="4400" dirty="0" smtClean="0">
                          <a:latin typeface="Times New Roman" panose="02020603050405020304" pitchFamily="18" charset="0"/>
                          <a:cs typeface="Times New Roman" panose="02020603050405020304" pitchFamily="18" charset="0"/>
                        </a:rPr>
                        <a:t>5</a:t>
                      </a:r>
                      <a:endParaRPr lang="en-US" sz="4400" dirty="0">
                        <a:latin typeface="Times New Roman" panose="02020603050405020304" pitchFamily="18" charset="0"/>
                        <a:cs typeface="Times New Roman" panose="02020603050405020304" pitchFamily="18" charset="0"/>
                      </a:endParaRPr>
                    </a:p>
                  </a:txBody>
                  <a:tcPr marL="68580" marR="68580" marT="28396" marB="28396">
                    <a:solidFill>
                      <a:srgbClr val="00B050"/>
                    </a:solidFill>
                  </a:tcPr>
                </a:tc>
                <a:tc>
                  <a:txBody>
                    <a:bodyPr/>
                    <a:lstStyle/>
                    <a:p>
                      <a:pPr algn="ctr"/>
                      <a:r>
                        <a:rPr lang="en-US" sz="4400" dirty="0" smtClean="0">
                          <a:latin typeface="Times New Roman" panose="02020603050405020304" pitchFamily="18" charset="0"/>
                          <a:cs typeface="Times New Roman" panose="02020603050405020304" pitchFamily="18" charset="0"/>
                        </a:rPr>
                        <a:t>10</a:t>
                      </a:r>
                      <a:endParaRPr lang="en-US" sz="4400" dirty="0">
                        <a:latin typeface="Times New Roman" panose="02020603050405020304" pitchFamily="18" charset="0"/>
                        <a:cs typeface="Times New Roman" panose="02020603050405020304" pitchFamily="18" charset="0"/>
                      </a:endParaRPr>
                    </a:p>
                  </a:txBody>
                  <a:tcPr marL="68580" marR="68580" marT="28396" marB="28396">
                    <a:solidFill>
                      <a:srgbClr val="00B050"/>
                    </a:solidFill>
                  </a:tcPr>
                </a:tc>
                <a:tc>
                  <a:txBody>
                    <a:bodyPr/>
                    <a:lstStyle/>
                    <a:p>
                      <a:pPr algn="ctr"/>
                      <a:r>
                        <a:rPr lang="en-US" sz="4400" dirty="0" smtClean="0">
                          <a:latin typeface="Times New Roman" panose="02020603050405020304" pitchFamily="18" charset="0"/>
                          <a:cs typeface="Times New Roman" panose="02020603050405020304" pitchFamily="18" charset="0"/>
                        </a:rPr>
                        <a:t>20</a:t>
                      </a:r>
                      <a:endParaRPr lang="en-US" sz="4400" dirty="0">
                        <a:latin typeface="Times New Roman" panose="02020603050405020304" pitchFamily="18" charset="0"/>
                        <a:cs typeface="Times New Roman" panose="02020603050405020304" pitchFamily="18" charset="0"/>
                      </a:endParaRPr>
                    </a:p>
                  </a:txBody>
                  <a:tcPr marL="68580" marR="68580" marT="28396" marB="28396">
                    <a:solidFill>
                      <a:srgbClr val="00B050"/>
                    </a:solidFill>
                  </a:tcPr>
                </a:tc>
                <a:tc>
                  <a:txBody>
                    <a:bodyPr/>
                    <a:lstStyle/>
                    <a:p>
                      <a:pPr algn="ctr"/>
                      <a:r>
                        <a:rPr lang="en-US" sz="4400" dirty="0" smtClean="0">
                          <a:latin typeface="Times New Roman" panose="02020603050405020304" pitchFamily="18" charset="0"/>
                          <a:cs typeface="Times New Roman" panose="02020603050405020304" pitchFamily="18" charset="0"/>
                        </a:rPr>
                        <a:t>15</a:t>
                      </a:r>
                      <a:endParaRPr lang="en-US" sz="4400" dirty="0">
                        <a:latin typeface="Times New Roman" panose="02020603050405020304" pitchFamily="18" charset="0"/>
                        <a:cs typeface="Times New Roman" panose="02020603050405020304" pitchFamily="18" charset="0"/>
                      </a:endParaRPr>
                    </a:p>
                  </a:txBody>
                  <a:tcPr marL="68580" marR="68580" marT="28396" marB="28396">
                    <a:solidFill>
                      <a:srgbClr val="00B050"/>
                    </a:solidFill>
                  </a:tcPr>
                </a:tc>
                <a:tc>
                  <a:txBody>
                    <a:bodyPr/>
                    <a:lstStyle/>
                    <a:p>
                      <a:pPr algn="ctr"/>
                      <a:r>
                        <a:rPr lang="en-US" sz="4400" dirty="0" smtClean="0">
                          <a:latin typeface="Times New Roman" panose="02020603050405020304" pitchFamily="18" charset="0"/>
                          <a:cs typeface="Times New Roman" panose="02020603050405020304" pitchFamily="18" charset="0"/>
                        </a:rPr>
                        <a:t>10</a:t>
                      </a:r>
                      <a:endParaRPr lang="en-US" sz="4400" dirty="0">
                        <a:latin typeface="Times New Roman" panose="02020603050405020304" pitchFamily="18" charset="0"/>
                        <a:cs typeface="Times New Roman" panose="02020603050405020304" pitchFamily="18" charset="0"/>
                      </a:endParaRPr>
                    </a:p>
                  </a:txBody>
                  <a:tcPr marL="68580" marR="68580" marT="28396" marB="28396">
                    <a:solidFill>
                      <a:srgbClr val="00B050"/>
                    </a:solidFill>
                  </a:tcPr>
                </a:tc>
                <a:extLst>
                  <a:ext uri="{0D108BD9-81ED-4DB2-BD59-A6C34878D82A}">
                    <a16:rowId xmlns:a16="http://schemas.microsoft.com/office/drawing/2014/main" val="2096378818"/>
                  </a:ext>
                </a:extLst>
              </a:tr>
            </a:tbl>
          </a:graphicData>
        </a:graphic>
      </p:graphicFrame>
      <p:sp>
        <p:nvSpPr>
          <p:cNvPr id="6" name="Frame 5"/>
          <p:cNvSpPr/>
          <p:nvPr/>
        </p:nvSpPr>
        <p:spPr>
          <a:xfrm>
            <a:off x="0" y="0"/>
            <a:ext cx="12192000" cy="6858000"/>
          </a:xfrm>
          <a:prstGeom prst="frame">
            <a:avLst>
              <a:gd name="adj1" fmla="val 3088"/>
            </a:avLst>
          </a:prstGeom>
          <a:ln/>
        </p:spPr>
        <p:style>
          <a:lnRef idx="0">
            <a:schemeClr val="accent2"/>
          </a:lnRef>
          <a:fillRef idx="3">
            <a:schemeClr val="accent2"/>
          </a:fillRef>
          <a:effectRef idx="3">
            <a:schemeClr val="accent2"/>
          </a:effectRef>
          <a:fontRef idx="minor">
            <a:schemeClr val="lt1"/>
          </a:fontRef>
        </p:style>
        <p:txBody>
          <a:bodyPr lIns="91428" tIns="45714" rIns="91428" bIns="45714" rtlCol="0" anchor="ctr"/>
          <a:lstStyle/>
          <a:p>
            <a:pPr algn="ctr"/>
            <a:endParaRPr lang="en-US">
              <a:solidFill>
                <a:schemeClr val="tx1"/>
              </a:solidFill>
            </a:endParaRPr>
          </a:p>
        </p:txBody>
      </p:sp>
      <p:sp>
        <p:nvSpPr>
          <p:cNvPr id="5" name="Up Ribbon 4"/>
          <p:cNvSpPr/>
          <p:nvPr/>
        </p:nvSpPr>
        <p:spPr>
          <a:xfrm>
            <a:off x="3585411" y="397042"/>
            <a:ext cx="5678905" cy="1058779"/>
          </a:xfrm>
          <a:prstGeom prst="ribbon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smtClean="0">
                <a:solidFill>
                  <a:srgbClr val="002060"/>
                </a:solidFill>
                <a:latin typeface="NikoshBAN" panose="02000000000000000000" pitchFamily="2" charset="0"/>
                <a:cs typeface="NikoshBAN" panose="02000000000000000000" pitchFamily="2" charset="0"/>
              </a:rPr>
              <a:t>জোড়ায় কাজ</a:t>
            </a:r>
            <a:endParaRPr lang="en-US" sz="48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73732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3000" fill="hold"/>
                                        <p:tgtEl>
                                          <p:spTgt spid="5"/>
                                        </p:tgtEl>
                                        <p:attrNameLst>
                                          <p:attrName>ppt_x</p:attrName>
                                        </p:attrNameLst>
                                      </p:cBhvr>
                                      <p:tavLst>
                                        <p:tav tm="0">
                                          <p:val>
                                            <p:strVal val="0-#ppt_w/2"/>
                                          </p:val>
                                        </p:tav>
                                        <p:tav tm="100000">
                                          <p:val>
                                            <p:strVal val="#ppt_x"/>
                                          </p:val>
                                        </p:tav>
                                      </p:tavLst>
                                    </p:anim>
                                    <p:anim calcmode="lin" valueType="num">
                                      <p:cBhvr additive="base">
                                        <p:cTn id="44" dur="3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1"/>
          <p:cNvSpPr txBox="1">
            <a:spLocks/>
          </p:cNvSpPr>
          <p:nvPr/>
        </p:nvSpPr>
        <p:spPr>
          <a:xfrm>
            <a:off x="3935896" y="614149"/>
            <a:ext cx="5393633" cy="856841"/>
          </a:xfrm>
          <a:prstGeom prst="rect">
            <a:avLst/>
          </a:prstGeom>
          <a:ln/>
        </p:spPr>
        <p:style>
          <a:lnRef idx="1">
            <a:schemeClr val="accent5"/>
          </a:lnRef>
          <a:fillRef idx="3">
            <a:schemeClr val="accent5"/>
          </a:fillRef>
          <a:effectRef idx="2">
            <a:schemeClr val="accent5"/>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n-BD" sz="6000" b="1" dirty="0">
                <a:solidFill>
                  <a:srgbClr val="FFFF00"/>
                </a:solidFill>
                <a:latin typeface="NikoshBAN" panose="02000000000000000000" pitchFamily="2" charset="0"/>
                <a:cs typeface="NikoshBAN" panose="02000000000000000000" pitchFamily="2" charset="0"/>
              </a:rPr>
              <a:t> </a:t>
            </a:r>
            <a:r>
              <a:rPr lang="bn-IN" sz="6000" b="1" dirty="0">
                <a:solidFill>
                  <a:srgbClr val="FFFF00"/>
                </a:solidFill>
                <a:latin typeface="NikoshBAN" panose="02000000000000000000" pitchFamily="2" charset="0"/>
                <a:cs typeface="NikoshBAN" panose="02000000000000000000" pitchFamily="2" charset="0"/>
              </a:rPr>
              <a:t>আয়ত লেখ </a:t>
            </a:r>
            <a:r>
              <a:rPr lang="bn-IN" sz="6000" b="1" dirty="0" smtClean="0">
                <a:solidFill>
                  <a:srgbClr val="FFFF00"/>
                </a:solidFill>
                <a:latin typeface="NikoshBAN" panose="02000000000000000000" pitchFamily="2" charset="0"/>
                <a:cs typeface="NikoshBAN" panose="02000000000000000000" pitchFamily="2" charset="0"/>
              </a:rPr>
              <a:t>অঙ্কন</a:t>
            </a:r>
            <a:endParaRPr lang="en-US" sz="6000" b="1" dirty="0">
              <a:solidFill>
                <a:srgbClr val="FFFF00"/>
              </a:solidFill>
              <a:latin typeface="NikoshBAN" panose="02000000000000000000" pitchFamily="2" charset="0"/>
              <a:cs typeface="NikoshBAN" panose="02000000000000000000"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476272921"/>
              </p:ext>
            </p:extLst>
          </p:nvPr>
        </p:nvGraphicFramePr>
        <p:xfrm>
          <a:off x="265042" y="1710016"/>
          <a:ext cx="11728176" cy="4955826"/>
        </p:xfrm>
        <a:graphic>
          <a:graphicData uri="http://schemas.openxmlformats.org/drawingml/2006/table">
            <a:tbl>
              <a:tblPr firstRow="1" bandRow="1">
                <a:tableStyleId>{5C22544A-7EE6-4342-B048-85BDC9FD1C3A}</a:tableStyleId>
              </a:tblPr>
              <a:tblGrid>
                <a:gridCol w="3909392">
                  <a:extLst>
                    <a:ext uri="{9D8B030D-6E8A-4147-A177-3AD203B41FA5}">
                      <a16:colId xmlns:a16="http://schemas.microsoft.com/office/drawing/2014/main" val="3603459498"/>
                    </a:ext>
                  </a:extLst>
                </a:gridCol>
                <a:gridCol w="3909392">
                  <a:extLst>
                    <a:ext uri="{9D8B030D-6E8A-4147-A177-3AD203B41FA5}">
                      <a16:colId xmlns:a16="http://schemas.microsoft.com/office/drawing/2014/main" val="1092140639"/>
                    </a:ext>
                  </a:extLst>
                </a:gridCol>
                <a:gridCol w="3909392">
                  <a:extLst>
                    <a:ext uri="{9D8B030D-6E8A-4147-A177-3AD203B41FA5}">
                      <a16:colId xmlns:a16="http://schemas.microsoft.com/office/drawing/2014/main" val="1271669425"/>
                    </a:ext>
                  </a:extLst>
                </a:gridCol>
              </a:tblGrid>
              <a:tr h="825971">
                <a:tc>
                  <a:txBody>
                    <a:bodyPr/>
                    <a:lstStyle/>
                    <a:p>
                      <a:pPr algn="ctr"/>
                      <a:r>
                        <a:rPr lang="bn-BD" sz="4800" b="0" dirty="0">
                          <a:solidFill>
                            <a:srgbClr val="FFFF00"/>
                          </a:solidFill>
                          <a:latin typeface="Times New Roman" panose="02020603050405020304" pitchFamily="18" charset="0"/>
                          <a:cs typeface="NikoshBAN" panose="02000000000000000000" pitchFamily="2" charset="0"/>
                        </a:rPr>
                        <a:t>শ্রেণি</a:t>
                      </a:r>
                      <a:endParaRPr lang="en-US" sz="4800" b="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rgbClr val="0070C0"/>
                    </a:solidFill>
                  </a:tcPr>
                </a:tc>
                <a:tc>
                  <a:txBody>
                    <a:bodyPr/>
                    <a:lstStyle/>
                    <a:p>
                      <a:r>
                        <a:rPr lang="bn-IN" sz="4800" dirty="0" smtClean="0">
                          <a:solidFill>
                            <a:srgbClr val="FFFF00"/>
                          </a:solidFill>
                          <a:latin typeface="NikoshBAN" panose="02000000000000000000" pitchFamily="2" charset="0"/>
                          <a:cs typeface="NikoshBAN" panose="02000000000000000000" pitchFamily="2" charset="0"/>
                        </a:rPr>
                        <a:t>অবিচ্ছিন্ন</a:t>
                      </a:r>
                      <a:r>
                        <a:rPr lang="bn-IN" sz="4800" baseline="0" dirty="0" smtClean="0">
                          <a:solidFill>
                            <a:srgbClr val="FFFF00"/>
                          </a:solidFill>
                          <a:latin typeface="NikoshBAN" panose="02000000000000000000" pitchFamily="2" charset="0"/>
                          <a:cs typeface="NikoshBAN" panose="02000000000000000000" pitchFamily="2" charset="0"/>
                        </a:rPr>
                        <a:t> শ্রেণী</a:t>
                      </a:r>
                      <a:endParaRPr lang="en-US" sz="4800" dirty="0">
                        <a:solidFill>
                          <a:srgbClr val="FFFF00"/>
                        </a:solidFill>
                        <a:latin typeface="NikoshBAN" panose="02000000000000000000" pitchFamily="2" charset="0"/>
                        <a:cs typeface="NikoshBAN" panose="02000000000000000000" pitchFamily="2" charset="0"/>
                      </a:endParaRPr>
                    </a:p>
                  </a:txBody>
                  <a:tcPr marL="68580" marR="68580" marT="28396" marB="28396">
                    <a:solidFill>
                      <a:srgbClr val="0070C0"/>
                    </a:solidFill>
                  </a:tcPr>
                </a:tc>
                <a:tc>
                  <a:txBody>
                    <a:bodyPr/>
                    <a:lstStyle/>
                    <a:p>
                      <a:pPr algn="ctr"/>
                      <a:r>
                        <a:rPr lang="bn-BD" sz="4800" b="0" dirty="0">
                          <a:solidFill>
                            <a:srgbClr val="FFFF00"/>
                          </a:solidFill>
                          <a:latin typeface="Times New Roman" panose="02020603050405020304" pitchFamily="18" charset="0"/>
                          <a:cs typeface="NikoshBAN" panose="02000000000000000000" pitchFamily="2" charset="0"/>
                        </a:rPr>
                        <a:t>ঘটন</a:t>
                      </a:r>
                      <a:r>
                        <a:rPr lang="bn-BD" sz="4800" b="0" baseline="0" dirty="0">
                          <a:solidFill>
                            <a:srgbClr val="FFFF00"/>
                          </a:solidFill>
                          <a:latin typeface="Times New Roman" panose="02020603050405020304" pitchFamily="18" charset="0"/>
                          <a:cs typeface="NikoshBAN" panose="02000000000000000000" pitchFamily="2" charset="0"/>
                        </a:rPr>
                        <a:t> সংখ্যা</a:t>
                      </a:r>
                      <a:endParaRPr lang="en-US" sz="4800" b="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rgbClr val="0070C0"/>
                    </a:solidFill>
                  </a:tcPr>
                </a:tc>
                <a:extLst>
                  <a:ext uri="{0D108BD9-81ED-4DB2-BD59-A6C34878D82A}">
                    <a16:rowId xmlns:a16="http://schemas.microsoft.com/office/drawing/2014/main" val="294896370"/>
                  </a:ext>
                </a:extLst>
              </a:tr>
              <a:tr h="825971">
                <a:tc>
                  <a:txBody>
                    <a:bodyPr/>
                    <a:lstStyle/>
                    <a:p>
                      <a:pPr algn="ctr"/>
                      <a:r>
                        <a:rPr lang="en-US" sz="4800" b="0" dirty="0" smtClean="0">
                          <a:solidFill>
                            <a:srgbClr val="FFFF00"/>
                          </a:solidFill>
                          <a:latin typeface="Times New Roman" panose="02020603050405020304" pitchFamily="18" charset="0"/>
                          <a:cs typeface="Times New Roman" panose="02020603050405020304" pitchFamily="18" charset="0"/>
                        </a:rPr>
                        <a:t>51-55</a:t>
                      </a:r>
                      <a:endParaRPr lang="en-US" sz="4800" b="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rgbClr val="0070C0"/>
                    </a:solidFill>
                  </a:tcPr>
                </a:tc>
                <a:tc>
                  <a:txBody>
                    <a:bodyPr/>
                    <a:lstStyle/>
                    <a:p>
                      <a:r>
                        <a:rPr lang="en-US" sz="4800" dirty="0" smtClean="0">
                          <a:solidFill>
                            <a:srgbClr val="FFFF00"/>
                          </a:solidFill>
                          <a:latin typeface="Times New Roman" panose="02020603050405020304" pitchFamily="18" charset="0"/>
                          <a:cs typeface="Times New Roman" panose="02020603050405020304" pitchFamily="18" charset="0"/>
                        </a:rPr>
                        <a:t>50.5-55.5</a:t>
                      </a:r>
                      <a:endParaRPr lang="en-US" sz="480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rgbClr val="0070C0"/>
                    </a:solidFill>
                  </a:tcPr>
                </a:tc>
                <a:tc>
                  <a:txBody>
                    <a:bodyPr/>
                    <a:lstStyle/>
                    <a:p>
                      <a:pPr algn="ctr"/>
                      <a:r>
                        <a:rPr lang="en-US" sz="4800" b="0" dirty="0" smtClean="0">
                          <a:solidFill>
                            <a:srgbClr val="FFFF00"/>
                          </a:solidFill>
                          <a:latin typeface="Times New Roman" panose="02020603050405020304" pitchFamily="18" charset="0"/>
                          <a:cs typeface="Times New Roman" panose="02020603050405020304" pitchFamily="18" charset="0"/>
                        </a:rPr>
                        <a:t>5</a:t>
                      </a:r>
                      <a:endParaRPr lang="en-US" sz="4800" b="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rgbClr val="0070C0"/>
                    </a:solidFill>
                  </a:tcPr>
                </a:tc>
                <a:extLst>
                  <a:ext uri="{0D108BD9-81ED-4DB2-BD59-A6C34878D82A}">
                    <a16:rowId xmlns:a16="http://schemas.microsoft.com/office/drawing/2014/main" val="19154270"/>
                  </a:ext>
                </a:extLst>
              </a:tr>
              <a:tr h="825971">
                <a:tc>
                  <a:txBody>
                    <a:bodyPr/>
                    <a:lstStyle/>
                    <a:p>
                      <a:pPr algn="ctr"/>
                      <a:r>
                        <a:rPr lang="en-US" sz="4800" b="0" dirty="0" smtClean="0">
                          <a:solidFill>
                            <a:srgbClr val="FFFF00"/>
                          </a:solidFill>
                          <a:latin typeface="Times New Roman" panose="02020603050405020304" pitchFamily="18" charset="0"/>
                          <a:cs typeface="Times New Roman" panose="02020603050405020304" pitchFamily="18" charset="0"/>
                        </a:rPr>
                        <a:t>56-60</a:t>
                      </a:r>
                      <a:endParaRPr lang="en-US" sz="4800" b="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rgbClr val="0070C0"/>
                    </a:solidFill>
                  </a:tcPr>
                </a:tc>
                <a:tc>
                  <a:txBody>
                    <a:bodyPr/>
                    <a:lstStyle/>
                    <a:p>
                      <a:r>
                        <a:rPr lang="en-US" sz="4800" dirty="0" smtClean="0">
                          <a:solidFill>
                            <a:srgbClr val="FFFF00"/>
                          </a:solidFill>
                          <a:latin typeface="Times New Roman" panose="02020603050405020304" pitchFamily="18" charset="0"/>
                          <a:cs typeface="Times New Roman" panose="02020603050405020304" pitchFamily="18" charset="0"/>
                        </a:rPr>
                        <a:t>55.5-60.5</a:t>
                      </a:r>
                      <a:endParaRPr lang="en-US" sz="480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rgbClr val="0070C0"/>
                    </a:solidFill>
                  </a:tcPr>
                </a:tc>
                <a:tc>
                  <a:txBody>
                    <a:bodyPr/>
                    <a:lstStyle/>
                    <a:p>
                      <a:pPr algn="ctr"/>
                      <a:r>
                        <a:rPr lang="en-US" sz="4800" b="0" dirty="0" smtClean="0">
                          <a:solidFill>
                            <a:srgbClr val="FFFF00"/>
                          </a:solidFill>
                          <a:latin typeface="Times New Roman" panose="02020603050405020304" pitchFamily="18" charset="0"/>
                          <a:cs typeface="Times New Roman" panose="02020603050405020304" pitchFamily="18" charset="0"/>
                        </a:rPr>
                        <a:t>10</a:t>
                      </a:r>
                      <a:endParaRPr lang="en-US" sz="4800" b="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rgbClr val="0070C0"/>
                    </a:solidFill>
                  </a:tcPr>
                </a:tc>
                <a:extLst>
                  <a:ext uri="{0D108BD9-81ED-4DB2-BD59-A6C34878D82A}">
                    <a16:rowId xmlns:a16="http://schemas.microsoft.com/office/drawing/2014/main" val="2156701632"/>
                  </a:ext>
                </a:extLst>
              </a:tr>
              <a:tr h="825971">
                <a:tc>
                  <a:txBody>
                    <a:bodyPr/>
                    <a:lstStyle/>
                    <a:p>
                      <a:pPr algn="ctr"/>
                      <a:r>
                        <a:rPr lang="en-US" sz="4800" b="0" dirty="0" smtClean="0">
                          <a:solidFill>
                            <a:srgbClr val="FFFF00"/>
                          </a:solidFill>
                          <a:latin typeface="Times New Roman" panose="02020603050405020304" pitchFamily="18" charset="0"/>
                          <a:cs typeface="Times New Roman" panose="02020603050405020304" pitchFamily="18" charset="0"/>
                        </a:rPr>
                        <a:t>61-65</a:t>
                      </a:r>
                      <a:endParaRPr lang="en-US" sz="4800" b="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rgbClr val="0070C0"/>
                    </a:solidFill>
                  </a:tcPr>
                </a:tc>
                <a:tc>
                  <a:txBody>
                    <a:bodyPr/>
                    <a:lstStyle/>
                    <a:p>
                      <a:r>
                        <a:rPr lang="en-US" sz="4800" dirty="0" smtClean="0">
                          <a:solidFill>
                            <a:srgbClr val="FFFF00"/>
                          </a:solidFill>
                          <a:latin typeface="Times New Roman" panose="02020603050405020304" pitchFamily="18" charset="0"/>
                          <a:cs typeface="Times New Roman" panose="02020603050405020304" pitchFamily="18" charset="0"/>
                        </a:rPr>
                        <a:t>60.5-65.5</a:t>
                      </a:r>
                      <a:endParaRPr lang="en-US" sz="480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rgbClr val="0070C0"/>
                    </a:solidFill>
                  </a:tcPr>
                </a:tc>
                <a:tc>
                  <a:txBody>
                    <a:bodyPr/>
                    <a:lstStyle/>
                    <a:p>
                      <a:pPr algn="ctr"/>
                      <a:r>
                        <a:rPr lang="en-US" sz="4800" b="0" dirty="0" smtClean="0">
                          <a:solidFill>
                            <a:srgbClr val="FFFF00"/>
                          </a:solidFill>
                          <a:latin typeface="Times New Roman" panose="02020603050405020304" pitchFamily="18" charset="0"/>
                          <a:cs typeface="Times New Roman" panose="02020603050405020304" pitchFamily="18" charset="0"/>
                        </a:rPr>
                        <a:t>20</a:t>
                      </a:r>
                      <a:endParaRPr lang="en-US" sz="4800" b="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rgbClr val="0070C0"/>
                    </a:solidFill>
                  </a:tcPr>
                </a:tc>
                <a:extLst>
                  <a:ext uri="{0D108BD9-81ED-4DB2-BD59-A6C34878D82A}">
                    <a16:rowId xmlns:a16="http://schemas.microsoft.com/office/drawing/2014/main" val="3910921804"/>
                  </a:ext>
                </a:extLst>
              </a:tr>
              <a:tr h="825971">
                <a:tc>
                  <a:txBody>
                    <a:bodyPr/>
                    <a:lstStyle/>
                    <a:p>
                      <a:pPr algn="ctr"/>
                      <a:r>
                        <a:rPr lang="en-US" sz="4800" b="0" dirty="0">
                          <a:solidFill>
                            <a:srgbClr val="FFFF00"/>
                          </a:solidFill>
                          <a:latin typeface="Times New Roman" panose="02020603050405020304" pitchFamily="18" charset="0"/>
                          <a:cs typeface="Times New Roman" panose="02020603050405020304" pitchFamily="18" charset="0"/>
                        </a:rPr>
                        <a:t> </a:t>
                      </a:r>
                      <a:r>
                        <a:rPr lang="en-US" sz="4800" b="0" dirty="0" smtClean="0">
                          <a:solidFill>
                            <a:srgbClr val="FFFF00"/>
                          </a:solidFill>
                          <a:latin typeface="Times New Roman" panose="02020603050405020304" pitchFamily="18" charset="0"/>
                          <a:cs typeface="Times New Roman" panose="02020603050405020304" pitchFamily="18" charset="0"/>
                        </a:rPr>
                        <a:t>66-70</a:t>
                      </a:r>
                      <a:endParaRPr lang="en-US" sz="4800" b="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rgbClr val="0070C0"/>
                    </a:solidFill>
                  </a:tcPr>
                </a:tc>
                <a:tc>
                  <a:txBody>
                    <a:bodyPr/>
                    <a:lstStyle/>
                    <a:p>
                      <a:r>
                        <a:rPr lang="en-US" sz="4800" dirty="0" smtClean="0">
                          <a:solidFill>
                            <a:srgbClr val="FFFF00"/>
                          </a:solidFill>
                          <a:latin typeface="Times New Roman" panose="02020603050405020304" pitchFamily="18" charset="0"/>
                          <a:cs typeface="Times New Roman" panose="02020603050405020304" pitchFamily="18" charset="0"/>
                        </a:rPr>
                        <a:t>65.5-69.5</a:t>
                      </a:r>
                      <a:endParaRPr lang="en-US" sz="480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rgbClr val="0070C0"/>
                    </a:solidFill>
                  </a:tcPr>
                </a:tc>
                <a:tc>
                  <a:txBody>
                    <a:bodyPr/>
                    <a:lstStyle/>
                    <a:p>
                      <a:pPr algn="ctr"/>
                      <a:r>
                        <a:rPr lang="en-US" sz="4800" b="0" dirty="0" smtClean="0">
                          <a:solidFill>
                            <a:srgbClr val="FFFF00"/>
                          </a:solidFill>
                          <a:latin typeface="Times New Roman" panose="02020603050405020304" pitchFamily="18" charset="0"/>
                          <a:cs typeface="Times New Roman" panose="02020603050405020304" pitchFamily="18" charset="0"/>
                        </a:rPr>
                        <a:t>15</a:t>
                      </a:r>
                      <a:endParaRPr lang="en-US" sz="4800" b="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rgbClr val="0070C0"/>
                    </a:solidFill>
                  </a:tcPr>
                </a:tc>
                <a:extLst>
                  <a:ext uri="{0D108BD9-81ED-4DB2-BD59-A6C34878D82A}">
                    <a16:rowId xmlns:a16="http://schemas.microsoft.com/office/drawing/2014/main" val="3384108004"/>
                  </a:ext>
                </a:extLst>
              </a:tr>
              <a:tr h="825971">
                <a:tc>
                  <a:txBody>
                    <a:bodyPr/>
                    <a:lstStyle/>
                    <a:p>
                      <a:pPr algn="ctr"/>
                      <a:r>
                        <a:rPr lang="en-US" sz="4800" b="0" dirty="0" smtClean="0">
                          <a:solidFill>
                            <a:srgbClr val="FFFF00"/>
                          </a:solidFill>
                          <a:latin typeface="Times New Roman" panose="02020603050405020304" pitchFamily="18" charset="0"/>
                          <a:cs typeface="Times New Roman" panose="02020603050405020304" pitchFamily="18" charset="0"/>
                        </a:rPr>
                        <a:t>71-75</a:t>
                      </a:r>
                      <a:endParaRPr lang="en-US" sz="4800" b="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rgbClr val="0070C0"/>
                    </a:solidFill>
                  </a:tcPr>
                </a:tc>
                <a:tc>
                  <a:txBody>
                    <a:bodyPr/>
                    <a:lstStyle/>
                    <a:p>
                      <a:r>
                        <a:rPr lang="en-US" sz="4800" dirty="0" smtClean="0">
                          <a:solidFill>
                            <a:srgbClr val="FFFF00"/>
                          </a:solidFill>
                          <a:latin typeface="Times New Roman" panose="02020603050405020304" pitchFamily="18" charset="0"/>
                          <a:cs typeface="Times New Roman" panose="02020603050405020304" pitchFamily="18" charset="0"/>
                        </a:rPr>
                        <a:t>69.5-75.5</a:t>
                      </a:r>
                      <a:endParaRPr lang="en-US" sz="480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rgbClr val="0070C0"/>
                    </a:solidFill>
                  </a:tcPr>
                </a:tc>
                <a:tc>
                  <a:txBody>
                    <a:bodyPr/>
                    <a:lstStyle/>
                    <a:p>
                      <a:pPr algn="ctr"/>
                      <a:r>
                        <a:rPr lang="en-US" sz="4800" b="0" dirty="0">
                          <a:solidFill>
                            <a:srgbClr val="FFFF00"/>
                          </a:solidFill>
                          <a:latin typeface="Times New Roman" panose="02020603050405020304" pitchFamily="18" charset="0"/>
                          <a:cs typeface="Times New Roman" panose="02020603050405020304" pitchFamily="18" charset="0"/>
                        </a:rPr>
                        <a:t> </a:t>
                      </a:r>
                      <a:r>
                        <a:rPr lang="en-US" sz="4800" b="0" dirty="0" smtClean="0">
                          <a:solidFill>
                            <a:srgbClr val="FFFF00"/>
                          </a:solidFill>
                          <a:latin typeface="Times New Roman" panose="02020603050405020304" pitchFamily="18" charset="0"/>
                          <a:cs typeface="Times New Roman" panose="02020603050405020304" pitchFamily="18" charset="0"/>
                        </a:rPr>
                        <a:t>10</a:t>
                      </a:r>
                      <a:endParaRPr lang="en-US" sz="4800" b="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rgbClr val="0070C0"/>
                    </a:solidFill>
                  </a:tcPr>
                </a:tc>
                <a:extLst>
                  <a:ext uri="{0D108BD9-81ED-4DB2-BD59-A6C34878D82A}">
                    <a16:rowId xmlns:a16="http://schemas.microsoft.com/office/drawing/2014/main" val="1260918005"/>
                  </a:ext>
                </a:extLst>
              </a:tr>
            </a:tbl>
          </a:graphicData>
        </a:graphic>
      </p:graphicFrame>
      <p:sp>
        <p:nvSpPr>
          <p:cNvPr id="6" name="Frame 5"/>
          <p:cNvSpPr/>
          <p:nvPr/>
        </p:nvSpPr>
        <p:spPr>
          <a:xfrm>
            <a:off x="0" y="0"/>
            <a:ext cx="12192000" cy="6858000"/>
          </a:xfrm>
          <a:prstGeom prst="frame">
            <a:avLst>
              <a:gd name="adj1" fmla="val 3088"/>
            </a:avLst>
          </a:prstGeom>
          <a:ln/>
        </p:spPr>
        <p:style>
          <a:lnRef idx="0">
            <a:schemeClr val="accent2"/>
          </a:lnRef>
          <a:fillRef idx="3">
            <a:schemeClr val="accent2"/>
          </a:fillRef>
          <a:effectRef idx="3">
            <a:schemeClr val="accent2"/>
          </a:effectRef>
          <a:fontRef idx="minor">
            <a:schemeClr val="lt1"/>
          </a:fontRef>
        </p:style>
        <p:txBody>
          <a:bodyPr lIns="91428" tIns="45714" rIns="91428" bIns="45714" rtlCol="0" anchor="ctr"/>
          <a:lstStyle/>
          <a:p>
            <a:pPr algn="ctr"/>
            <a:endParaRPr lang="en-US">
              <a:solidFill>
                <a:schemeClr val="tx1"/>
              </a:solidFill>
            </a:endParaRPr>
          </a:p>
        </p:txBody>
      </p:sp>
    </p:spTree>
    <p:extLst>
      <p:ext uri="{BB962C8B-B14F-4D97-AF65-F5344CB8AC3E}">
        <p14:creationId xmlns:p14="http://schemas.microsoft.com/office/powerpoint/2010/main" val="37369719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072872" y="1936044"/>
            <a:ext cx="4924772" cy="2607296"/>
            <a:chOff x="473301" y="1039096"/>
            <a:chExt cx="8350679" cy="4953000"/>
          </a:xfrm>
        </p:grpSpPr>
        <p:pic>
          <p:nvPicPr>
            <p:cNvPr id="33" name="Picture 32"/>
            <p:cNvPicPr>
              <a:picLocks noChangeAspect="1"/>
            </p:cNvPicPr>
            <p:nvPr/>
          </p:nvPicPr>
          <p:blipFill rotWithShape="1">
            <a:blip r:embed="rId3">
              <a:extLst>
                <a:ext uri="{28A0092B-C50C-407E-A947-70E740481C1C}">
                  <a14:useLocalDpi xmlns:a14="http://schemas.microsoft.com/office/drawing/2010/main" val="0"/>
                </a:ext>
              </a:extLst>
            </a:blip>
            <a:srcRect b="19773"/>
            <a:stretch/>
          </p:blipFill>
          <p:spPr>
            <a:xfrm>
              <a:off x="473301" y="1039096"/>
              <a:ext cx="6965246" cy="4953000"/>
            </a:xfrm>
            <a:prstGeom prst="rect">
              <a:avLst/>
            </a:prstGeom>
          </p:spPr>
        </p:pic>
        <p:pic>
          <p:nvPicPr>
            <p:cNvPr id="34" name="Picture 33"/>
            <p:cNvPicPr>
              <a:picLocks noChangeAspect="1"/>
            </p:cNvPicPr>
            <p:nvPr/>
          </p:nvPicPr>
          <p:blipFill rotWithShape="1">
            <a:blip r:embed="rId3">
              <a:extLst>
                <a:ext uri="{28A0092B-C50C-407E-A947-70E740481C1C}">
                  <a14:useLocalDpi xmlns:a14="http://schemas.microsoft.com/office/drawing/2010/main" val="0"/>
                </a:ext>
              </a:extLst>
            </a:blip>
            <a:srcRect b="19773"/>
            <a:stretch/>
          </p:blipFill>
          <p:spPr>
            <a:xfrm>
              <a:off x="1858734" y="1039096"/>
              <a:ext cx="6965246" cy="4953000"/>
            </a:xfrm>
            <a:prstGeom prst="rect">
              <a:avLst/>
            </a:prstGeom>
          </p:spPr>
        </p:pic>
      </p:grpSp>
      <p:grpSp>
        <p:nvGrpSpPr>
          <p:cNvPr id="18" name="Group 17"/>
          <p:cNvGrpSpPr/>
          <p:nvPr/>
        </p:nvGrpSpPr>
        <p:grpSpPr>
          <a:xfrm>
            <a:off x="4541491" y="1936045"/>
            <a:ext cx="5683888" cy="2687757"/>
            <a:chOff x="895231" y="914399"/>
            <a:chExt cx="8019486" cy="5009296"/>
          </a:xfrm>
        </p:grpSpPr>
        <p:sp>
          <p:nvSpPr>
            <p:cNvPr id="10" name="Left-Right Arrow 9"/>
            <p:cNvSpPr/>
            <p:nvPr/>
          </p:nvSpPr>
          <p:spPr>
            <a:xfrm>
              <a:off x="1385882" y="4364177"/>
              <a:ext cx="7009981" cy="374074"/>
            </a:xfrm>
            <a:prstGeom prst="leftRightArrow">
              <a:avLst>
                <a:gd name="adj1" fmla="val 7407"/>
                <a:gd name="adj2" fmla="val 42593"/>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
            </a:p>
          </p:txBody>
        </p:sp>
        <p:sp>
          <p:nvSpPr>
            <p:cNvPr id="43" name="Left-Right Arrow 42"/>
            <p:cNvSpPr/>
            <p:nvPr/>
          </p:nvSpPr>
          <p:spPr>
            <a:xfrm rot="16200000">
              <a:off x="-23906" y="3162192"/>
              <a:ext cx="4149222" cy="374074"/>
            </a:xfrm>
            <a:prstGeom prst="leftRightArrow">
              <a:avLst>
                <a:gd name="adj1" fmla="val 7407"/>
                <a:gd name="adj2" fmla="val 42593"/>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
            </a:p>
          </p:txBody>
        </p:sp>
        <p:sp>
          <p:nvSpPr>
            <p:cNvPr id="12" name="TextBox 11"/>
            <p:cNvSpPr txBox="1"/>
            <p:nvPr/>
          </p:nvSpPr>
          <p:spPr>
            <a:xfrm>
              <a:off x="8499080" y="4391887"/>
              <a:ext cx="415637" cy="492715"/>
            </a:xfrm>
            <a:prstGeom prst="rect">
              <a:avLst/>
            </a:prstGeom>
            <a:noFill/>
          </p:spPr>
          <p:txBody>
            <a:bodyPr wrap="square" rtlCol="0">
              <a:spAutoFit/>
            </a:bodyPr>
            <a:lstStyle/>
            <a:p>
              <a:r>
                <a:rPr lang="en-US" sz="1118" dirty="0"/>
                <a:t>X</a:t>
              </a:r>
            </a:p>
          </p:txBody>
        </p:sp>
        <mc:AlternateContent xmlns:mc="http://schemas.openxmlformats.org/markup-compatibility/2006" xmlns:a14="http://schemas.microsoft.com/office/drawing/2010/main">
          <mc:Choice Requires="a14">
            <p:sp>
              <p:nvSpPr>
                <p:cNvPr id="16" name="TextBox 15"/>
                <p:cNvSpPr txBox="1"/>
                <p:nvPr/>
              </p:nvSpPr>
              <p:spPr>
                <a:xfrm>
                  <a:off x="895231" y="4391887"/>
                  <a:ext cx="692727" cy="5050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118" i="1">
                                <a:latin typeface="Cambria Math" panose="02040503050406030204" pitchFamily="18" charset="0"/>
                              </a:rPr>
                            </m:ctrlPr>
                          </m:sSupPr>
                          <m:e>
                            <m:r>
                              <a:rPr lang="en-US" sz="1118" i="1">
                                <a:latin typeface="Cambria Math" panose="02040503050406030204" pitchFamily="18" charset="0"/>
                              </a:rPr>
                              <m:t>𝑋</m:t>
                            </m:r>
                          </m:e>
                          <m:sup>
                            <m:r>
                              <a:rPr lang="en-US" sz="1118" i="1">
                                <a:latin typeface="Cambria Math" panose="02040503050406030204" pitchFamily="18" charset="0"/>
                              </a:rPr>
                              <m:t>/</m:t>
                            </m:r>
                          </m:sup>
                        </m:sSup>
                      </m:oMath>
                    </m:oMathPara>
                  </a14:m>
                  <a:endParaRPr lang="en-US" sz="1118" dirty="0"/>
                </a:p>
              </p:txBody>
            </p:sp>
          </mc:Choice>
          <mc:Fallback xmlns="">
            <p:sp>
              <p:nvSpPr>
                <p:cNvPr id="16" name="TextBox 15"/>
                <p:cNvSpPr txBox="1">
                  <a:spLocks noRot="1" noChangeAspect="1" noMove="1" noResize="1" noEditPoints="1" noAdjustHandles="1" noChangeArrowheads="1" noChangeShapeType="1" noTextEdit="1"/>
                </p:cNvSpPr>
                <p:nvPr/>
              </p:nvSpPr>
              <p:spPr>
                <a:xfrm>
                  <a:off x="895231" y="4391887"/>
                  <a:ext cx="692727" cy="392993"/>
                </a:xfrm>
                <a:prstGeom prst="rect">
                  <a:avLst/>
                </a:prstGeom>
                <a:blipFill>
                  <a:blip r:embed="rId5"/>
                  <a:stretch>
                    <a:fillRect/>
                  </a:stretch>
                </a:blipFill>
              </p:spPr>
              <p:txBody>
                <a:bodyPr/>
                <a:lstStyle/>
                <a:p>
                  <a:r>
                    <a:rPr lang="en-US">
                      <a:noFill/>
                    </a:rPr>
                    <a:t> </a:t>
                  </a:r>
                </a:p>
              </p:txBody>
            </p:sp>
          </mc:Fallback>
        </mc:AlternateContent>
        <p:sp>
          <p:nvSpPr>
            <p:cNvPr id="45" name="TextBox 44"/>
            <p:cNvSpPr txBox="1"/>
            <p:nvPr/>
          </p:nvSpPr>
          <p:spPr>
            <a:xfrm>
              <a:off x="1918183" y="5430980"/>
              <a:ext cx="415637" cy="492715"/>
            </a:xfrm>
            <a:prstGeom prst="rect">
              <a:avLst/>
            </a:prstGeom>
            <a:noFill/>
          </p:spPr>
          <p:txBody>
            <a:bodyPr wrap="square" rtlCol="0">
              <a:spAutoFit/>
            </a:bodyPr>
            <a:lstStyle/>
            <a:p>
              <a:r>
                <a:rPr lang="en-US" sz="1118" dirty="0"/>
                <a:t>Y</a:t>
              </a:r>
            </a:p>
          </p:txBody>
        </p:sp>
        <mc:AlternateContent xmlns:mc="http://schemas.openxmlformats.org/markup-compatibility/2006" xmlns:a14="http://schemas.microsoft.com/office/drawing/2010/main">
          <mc:Choice Requires="a14">
            <p:sp>
              <p:nvSpPr>
                <p:cNvPr id="46" name="TextBox 45"/>
                <p:cNvSpPr txBox="1"/>
                <p:nvPr/>
              </p:nvSpPr>
              <p:spPr>
                <a:xfrm>
                  <a:off x="1781928" y="914399"/>
                  <a:ext cx="692727" cy="5050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118" i="1">
                                <a:latin typeface="Cambria Math" panose="02040503050406030204" pitchFamily="18" charset="0"/>
                              </a:rPr>
                            </m:ctrlPr>
                          </m:sSupPr>
                          <m:e>
                            <m:r>
                              <a:rPr lang="en-US" sz="1118" i="1">
                                <a:latin typeface="Cambria Math" panose="02040503050406030204" pitchFamily="18" charset="0"/>
                              </a:rPr>
                              <m:t>𝑌</m:t>
                            </m:r>
                          </m:e>
                          <m:sup>
                            <m:r>
                              <a:rPr lang="en-US" sz="1118" i="1">
                                <a:latin typeface="Cambria Math" panose="02040503050406030204" pitchFamily="18" charset="0"/>
                              </a:rPr>
                              <m:t>/</m:t>
                            </m:r>
                          </m:sup>
                        </m:sSup>
                      </m:oMath>
                    </m:oMathPara>
                  </a14:m>
                  <a:endParaRPr lang="en-US" sz="1118" dirty="0"/>
                </a:p>
              </p:txBody>
            </p:sp>
          </mc:Choice>
          <mc:Fallback xmlns="">
            <p:sp>
              <p:nvSpPr>
                <p:cNvPr id="46" name="TextBox 45"/>
                <p:cNvSpPr txBox="1">
                  <a:spLocks noRot="1" noChangeAspect="1" noMove="1" noResize="1" noEditPoints="1" noAdjustHandles="1" noChangeArrowheads="1" noChangeShapeType="1" noTextEdit="1"/>
                </p:cNvSpPr>
                <p:nvPr/>
              </p:nvSpPr>
              <p:spPr>
                <a:xfrm>
                  <a:off x="1781928" y="914399"/>
                  <a:ext cx="692727" cy="379656"/>
                </a:xfrm>
                <a:prstGeom prst="rect">
                  <a:avLst/>
                </a:prstGeom>
                <a:blipFill>
                  <a:blip r:embed="rId6"/>
                  <a:stretch>
                    <a:fillRect/>
                  </a:stretch>
                </a:blipFill>
              </p:spPr>
              <p:txBody>
                <a:bodyPr/>
                <a:lstStyle/>
                <a:p>
                  <a:r>
                    <a:rPr lang="en-US">
                      <a:noFill/>
                    </a:rPr>
                    <a:t> </a:t>
                  </a:r>
                </a:p>
              </p:txBody>
            </p:sp>
          </mc:Fallback>
        </mc:AlternateContent>
      </p:grpSp>
      <p:sp>
        <p:nvSpPr>
          <p:cNvPr id="19" name="Rectangle 18"/>
          <p:cNvSpPr/>
          <p:nvPr/>
        </p:nvSpPr>
        <p:spPr>
          <a:xfrm>
            <a:off x="5929537" y="3407484"/>
            <a:ext cx="497731" cy="3872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
          </a:p>
        </p:txBody>
      </p:sp>
      <p:sp>
        <p:nvSpPr>
          <p:cNvPr id="49" name="Rectangle 48"/>
          <p:cNvSpPr/>
          <p:nvPr/>
        </p:nvSpPr>
        <p:spPr>
          <a:xfrm>
            <a:off x="6428305" y="3014595"/>
            <a:ext cx="561112" cy="7887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
          </a:p>
        </p:txBody>
      </p:sp>
      <p:sp>
        <p:nvSpPr>
          <p:cNvPr id="50" name="Rectangle 49"/>
          <p:cNvSpPr/>
          <p:nvPr/>
        </p:nvSpPr>
        <p:spPr>
          <a:xfrm>
            <a:off x="6968635" y="2263031"/>
            <a:ext cx="497731" cy="15316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
          </a:p>
        </p:txBody>
      </p:sp>
      <p:sp>
        <p:nvSpPr>
          <p:cNvPr id="54" name="Rectangle 53"/>
          <p:cNvSpPr/>
          <p:nvPr/>
        </p:nvSpPr>
        <p:spPr>
          <a:xfrm>
            <a:off x="7488167" y="2564204"/>
            <a:ext cx="497731" cy="12305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
          </a:p>
        </p:txBody>
      </p:sp>
      <p:sp>
        <p:nvSpPr>
          <p:cNvPr id="56" name="Rectangle 55"/>
          <p:cNvSpPr/>
          <p:nvPr/>
        </p:nvSpPr>
        <p:spPr>
          <a:xfrm>
            <a:off x="7976534" y="3014598"/>
            <a:ext cx="539297" cy="7801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
          </a:p>
        </p:txBody>
      </p:sp>
      <p:sp>
        <p:nvSpPr>
          <p:cNvPr id="61" name="Title 11"/>
          <p:cNvSpPr txBox="1">
            <a:spLocks/>
          </p:cNvSpPr>
          <p:nvPr/>
        </p:nvSpPr>
        <p:spPr>
          <a:xfrm>
            <a:off x="4789572" y="391389"/>
            <a:ext cx="4579715" cy="693540"/>
          </a:xfrm>
          <a:prstGeom prst="rect">
            <a:avLst/>
          </a:prstGeom>
          <a:ln/>
        </p:spPr>
        <p:style>
          <a:lnRef idx="3">
            <a:schemeClr val="lt1"/>
          </a:lnRef>
          <a:fillRef idx="1">
            <a:schemeClr val="accent5"/>
          </a:fillRef>
          <a:effectRef idx="1">
            <a:schemeClr val="accent5"/>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n-BD" sz="5400" b="1" dirty="0">
                <a:solidFill>
                  <a:srgbClr val="FFFF00"/>
                </a:solidFill>
                <a:latin typeface="NikoshBAN" panose="02000000000000000000" pitchFamily="2" charset="0"/>
                <a:cs typeface="NikoshBAN" panose="02000000000000000000" pitchFamily="2" charset="0"/>
              </a:rPr>
              <a:t> </a:t>
            </a:r>
            <a:r>
              <a:rPr lang="bn-IN" sz="5400" b="1" dirty="0">
                <a:solidFill>
                  <a:srgbClr val="FFFF00"/>
                </a:solidFill>
                <a:latin typeface="NikoshBAN" panose="02000000000000000000" pitchFamily="2" charset="0"/>
                <a:cs typeface="NikoshBAN" panose="02000000000000000000" pitchFamily="2" charset="0"/>
              </a:rPr>
              <a:t>আয়ত লেখ </a:t>
            </a:r>
            <a:r>
              <a:rPr lang="bn-IN" sz="5400" b="1" dirty="0" smtClean="0">
                <a:solidFill>
                  <a:srgbClr val="FFFF00"/>
                </a:solidFill>
                <a:latin typeface="NikoshBAN" panose="02000000000000000000" pitchFamily="2" charset="0"/>
                <a:cs typeface="NikoshBAN" panose="02000000000000000000" pitchFamily="2" charset="0"/>
              </a:rPr>
              <a:t>অঙ্কন</a:t>
            </a:r>
            <a:endParaRPr lang="en-US" sz="5400" b="1" dirty="0">
              <a:solidFill>
                <a:srgbClr val="FFFF00"/>
              </a:solidFill>
              <a:latin typeface="NikoshBAN" panose="02000000000000000000" pitchFamily="2" charset="0"/>
              <a:cs typeface="NikoshBAN" panose="02000000000000000000" pitchFamily="2" charset="0"/>
            </a:endParaRPr>
          </a:p>
        </p:txBody>
      </p:sp>
      <p:sp>
        <p:nvSpPr>
          <p:cNvPr id="2" name="TextBox 1"/>
          <p:cNvSpPr txBox="1"/>
          <p:nvPr/>
        </p:nvSpPr>
        <p:spPr>
          <a:xfrm>
            <a:off x="5763580" y="3711792"/>
            <a:ext cx="356701" cy="396852"/>
          </a:xfrm>
          <a:prstGeom prst="rect">
            <a:avLst/>
          </a:prstGeom>
          <a:noFill/>
        </p:spPr>
        <p:txBody>
          <a:bodyPr vert="vert270" wrap="square" rtlCol="0">
            <a:spAutoFit/>
          </a:bodyPr>
          <a:lstStyle/>
          <a:p>
            <a:r>
              <a:rPr lang="en-US" sz="1118" dirty="0"/>
              <a:t>50.5</a:t>
            </a:r>
          </a:p>
        </p:txBody>
      </p:sp>
      <p:sp>
        <p:nvSpPr>
          <p:cNvPr id="22" name="TextBox 21"/>
          <p:cNvSpPr txBox="1"/>
          <p:nvPr/>
        </p:nvSpPr>
        <p:spPr>
          <a:xfrm>
            <a:off x="7301442" y="3728999"/>
            <a:ext cx="356701" cy="396852"/>
          </a:xfrm>
          <a:prstGeom prst="rect">
            <a:avLst/>
          </a:prstGeom>
          <a:noFill/>
        </p:spPr>
        <p:txBody>
          <a:bodyPr vert="vert270" wrap="square" rtlCol="0">
            <a:spAutoFit/>
          </a:bodyPr>
          <a:lstStyle/>
          <a:p>
            <a:r>
              <a:rPr lang="en-US" sz="1118" dirty="0"/>
              <a:t>65.5</a:t>
            </a:r>
          </a:p>
        </p:txBody>
      </p:sp>
      <p:sp>
        <p:nvSpPr>
          <p:cNvPr id="23" name="TextBox 22"/>
          <p:cNvSpPr txBox="1"/>
          <p:nvPr/>
        </p:nvSpPr>
        <p:spPr>
          <a:xfrm>
            <a:off x="7820109" y="3737604"/>
            <a:ext cx="356701" cy="396852"/>
          </a:xfrm>
          <a:prstGeom prst="rect">
            <a:avLst/>
          </a:prstGeom>
          <a:noFill/>
        </p:spPr>
        <p:txBody>
          <a:bodyPr vert="vert270" wrap="square" rtlCol="0">
            <a:spAutoFit/>
          </a:bodyPr>
          <a:lstStyle/>
          <a:p>
            <a:r>
              <a:rPr lang="en-US" sz="1118" dirty="0"/>
              <a:t>70.5</a:t>
            </a:r>
          </a:p>
        </p:txBody>
      </p:sp>
      <p:sp>
        <p:nvSpPr>
          <p:cNvPr id="24" name="TextBox 23"/>
          <p:cNvSpPr txBox="1"/>
          <p:nvPr/>
        </p:nvSpPr>
        <p:spPr>
          <a:xfrm>
            <a:off x="8330304" y="3748016"/>
            <a:ext cx="356701" cy="396852"/>
          </a:xfrm>
          <a:prstGeom prst="rect">
            <a:avLst/>
          </a:prstGeom>
          <a:noFill/>
        </p:spPr>
        <p:txBody>
          <a:bodyPr vert="vert270" wrap="square" rtlCol="0">
            <a:spAutoFit/>
          </a:bodyPr>
          <a:lstStyle/>
          <a:p>
            <a:r>
              <a:rPr lang="en-US" sz="1118" dirty="0"/>
              <a:t>75.5</a:t>
            </a:r>
          </a:p>
        </p:txBody>
      </p:sp>
      <p:sp>
        <p:nvSpPr>
          <p:cNvPr id="27" name="TextBox 26"/>
          <p:cNvSpPr txBox="1"/>
          <p:nvPr/>
        </p:nvSpPr>
        <p:spPr>
          <a:xfrm>
            <a:off x="6262346" y="3720394"/>
            <a:ext cx="356701" cy="396852"/>
          </a:xfrm>
          <a:prstGeom prst="rect">
            <a:avLst/>
          </a:prstGeom>
          <a:noFill/>
        </p:spPr>
        <p:txBody>
          <a:bodyPr vert="vert270" wrap="square" rtlCol="0">
            <a:spAutoFit/>
          </a:bodyPr>
          <a:lstStyle/>
          <a:p>
            <a:r>
              <a:rPr lang="en-US" sz="1118" dirty="0"/>
              <a:t>55.5</a:t>
            </a:r>
          </a:p>
        </p:txBody>
      </p:sp>
      <p:sp>
        <p:nvSpPr>
          <p:cNvPr id="28" name="TextBox 27"/>
          <p:cNvSpPr txBox="1"/>
          <p:nvPr/>
        </p:nvSpPr>
        <p:spPr>
          <a:xfrm>
            <a:off x="6813064" y="3720392"/>
            <a:ext cx="356701" cy="396852"/>
          </a:xfrm>
          <a:prstGeom prst="rect">
            <a:avLst/>
          </a:prstGeom>
          <a:noFill/>
        </p:spPr>
        <p:txBody>
          <a:bodyPr vert="vert270" wrap="square" rtlCol="0">
            <a:spAutoFit/>
          </a:bodyPr>
          <a:lstStyle/>
          <a:p>
            <a:r>
              <a:rPr lang="en-US" sz="1118" dirty="0"/>
              <a:t>60.5</a:t>
            </a:r>
          </a:p>
        </p:txBody>
      </p:sp>
      <p:sp>
        <p:nvSpPr>
          <p:cNvPr id="4" name="TextBox 3"/>
          <p:cNvSpPr txBox="1"/>
          <p:nvPr/>
        </p:nvSpPr>
        <p:spPr>
          <a:xfrm>
            <a:off x="5197445" y="3751672"/>
            <a:ext cx="280556" cy="264368"/>
          </a:xfrm>
          <a:prstGeom prst="rect">
            <a:avLst/>
          </a:prstGeom>
          <a:noFill/>
        </p:spPr>
        <p:txBody>
          <a:bodyPr wrap="square" rtlCol="0">
            <a:spAutoFit/>
          </a:bodyPr>
          <a:lstStyle/>
          <a:p>
            <a:r>
              <a:rPr lang="en-US" sz="1118" dirty="0"/>
              <a:t>O</a:t>
            </a:r>
          </a:p>
        </p:txBody>
      </p:sp>
      <p:grpSp>
        <p:nvGrpSpPr>
          <p:cNvPr id="30" name="Group 29"/>
          <p:cNvGrpSpPr/>
          <p:nvPr/>
        </p:nvGrpSpPr>
        <p:grpSpPr>
          <a:xfrm>
            <a:off x="5427461" y="3697289"/>
            <a:ext cx="490654" cy="97421"/>
            <a:chOff x="903127" y="1870365"/>
            <a:chExt cx="8393272" cy="1122216"/>
          </a:xfrm>
        </p:grpSpPr>
        <p:grpSp>
          <p:nvGrpSpPr>
            <p:cNvPr id="31" name="Group 30"/>
            <p:cNvGrpSpPr/>
            <p:nvPr/>
          </p:nvGrpSpPr>
          <p:grpSpPr>
            <a:xfrm>
              <a:off x="903127" y="1939638"/>
              <a:ext cx="1690254" cy="1052943"/>
              <a:chOff x="1593273" y="1773384"/>
              <a:chExt cx="7772398" cy="3297380"/>
            </a:xfrm>
          </p:grpSpPr>
          <p:cxnSp>
            <p:nvCxnSpPr>
              <p:cNvPr id="51" name="Straight Connector 50"/>
              <p:cNvCxnSpPr/>
              <p:nvPr/>
            </p:nvCxnSpPr>
            <p:spPr>
              <a:xfrm>
                <a:off x="1593273" y="1773384"/>
                <a:ext cx="3837709" cy="32973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5430982" y="1773384"/>
                <a:ext cx="3934689" cy="32973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7606145" y="1870365"/>
              <a:ext cx="1690254" cy="1052943"/>
              <a:chOff x="1593273" y="1773384"/>
              <a:chExt cx="7772398" cy="3297380"/>
            </a:xfrm>
          </p:grpSpPr>
          <p:cxnSp>
            <p:nvCxnSpPr>
              <p:cNvPr id="47" name="Straight Connector 46"/>
              <p:cNvCxnSpPr/>
              <p:nvPr/>
            </p:nvCxnSpPr>
            <p:spPr>
              <a:xfrm>
                <a:off x="1593273" y="1773384"/>
                <a:ext cx="3837709" cy="32973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5430982" y="1773384"/>
                <a:ext cx="3934689" cy="32973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2567018" y="1939638"/>
              <a:ext cx="1690254" cy="1052943"/>
              <a:chOff x="1593273" y="1773384"/>
              <a:chExt cx="7772398" cy="3297380"/>
            </a:xfrm>
          </p:grpSpPr>
          <p:cxnSp>
            <p:nvCxnSpPr>
              <p:cNvPr id="42" name="Straight Connector 41"/>
              <p:cNvCxnSpPr/>
              <p:nvPr/>
            </p:nvCxnSpPr>
            <p:spPr>
              <a:xfrm>
                <a:off x="1593273" y="1773384"/>
                <a:ext cx="3837709" cy="32973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5430982" y="1773384"/>
                <a:ext cx="3934689" cy="32973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4257272" y="1898074"/>
              <a:ext cx="1690254" cy="1052943"/>
              <a:chOff x="1593273" y="1773384"/>
              <a:chExt cx="7772398" cy="3297380"/>
            </a:xfrm>
          </p:grpSpPr>
          <p:cxnSp>
            <p:nvCxnSpPr>
              <p:cNvPr id="40" name="Straight Connector 39"/>
              <p:cNvCxnSpPr/>
              <p:nvPr/>
            </p:nvCxnSpPr>
            <p:spPr>
              <a:xfrm>
                <a:off x="1593273" y="1773384"/>
                <a:ext cx="3837709" cy="32973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5430982" y="1773384"/>
                <a:ext cx="3934689" cy="32973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5915891" y="1898075"/>
              <a:ext cx="1690254" cy="1052943"/>
              <a:chOff x="1593273" y="1773384"/>
              <a:chExt cx="7772398" cy="3297380"/>
            </a:xfrm>
          </p:grpSpPr>
          <p:cxnSp>
            <p:nvCxnSpPr>
              <p:cNvPr id="38" name="Straight Connector 37"/>
              <p:cNvCxnSpPr/>
              <p:nvPr/>
            </p:nvCxnSpPr>
            <p:spPr>
              <a:xfrm>
                <a:off x="1593273" y="1773384"/>
                <a:ext cx="3837709" cy="32973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5430982" y="1773384"/>
                <a:ext cx="3934689" cy="32973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5" name="TextBox 4"/>
          <p:cNvSpPr txBox="1"/>
          <p:nvPr/>
        </p:nvSpPr>
        <p:spPr>
          <a:xfrm>
            <a:off x="781878" y="4939602"/>
            <a:ext cx="11025809" cy="1754326"/>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আয়ত লেখঃ ছক কাগজে </a:t>
            </a:r>
            <a:r>
              <a:rPr lang="en-US" sz="3600" dirty="0">
                <a:latin typeface="NikoshBAN" panose="02000000000000000000" pitchFamily="2" charset="0"/>
                <a:cs typeface="NikoshBAN" panose="02000000000000000000" pitchFamily="2" charset="0"/>
              </a:rPr>
              <a:t>x </a:t>
            </a:r>
            <a:r>
              <a:rPr lang="bn-IN" sz="3600" dirty="0">
                <a:latin typeface="NikoshBAN" panose="02000000000000000000" pitchFamily="2" charset="0"/>
                <a:cs typeface="NikoshBAN" panose="02000000000000000000" pitchFamily="2" charset="0"/>
              </a:rPr>
              <a:t>অক্ষ বরাবর এক ঘর সমান অবিচ্ছিন্ন শ্রেণির এক একক এবং </a:t>
            </a:r>
            <a:r>
              <a:rPr lang="en-US" sz="3600" dirty="0">
                <a:latin typeface="NikoshBAN" panose="02000000000000000000" pitchFamily="2" charset="0"/>
                <a:cs typeface="NikoshBAN" panose="02000000000000000000" pitchFamily="2" charset="0"/>
              </a:rPr>
              <a:t>y </a:t>
            </a:r>
            <a:r>
              <a:rPr lang="bn-IN" sz="3600" dirty="0">
                <a:latin typeface="NikoshBAN" panose="02000000000000000000" pitchFamily="2" charset="0"/>
                <a:cs typeface="NikoshBAN" panose="02000000000000000000" pitchFamily="2" charset="0"/>
              </a:rPr>
              <a:t>অক্ষ বরাবর এক ঘর সমান গণসংখ্যার এক একক ধরে আয়ত লেখ অংকন করা হল।</a:t>
            </a:r>
            <a:endParaRPr lang="en-US" sz="3600" dirty="0">
              <a:latin typeface="NikoshBAN" panose="02000000000000000000" pitchFamily="2" charset="0"/>
              <a:cs typeface="NikoshBAN" panose="02000000000000000000" pitchFamily="2" charset="0"/>
            </a:endParaRPr>
          </a:p>
        </p:txBody>
      </p:sp>
      <p:graphicFrame>
        <p:nvGraphicFramePr>
          <p:cNvPr id="53" name="Table 52"/>
          <p:cNvGraphicFramePr>
            <a:graphicFrameLocks noGrp="1"/>
          </p:cNvGraphicFramePr>
          <p:nvPr>
            <p:extLst>
              <p:ext uri="{D42A27DB-BD31-4B8C-83A1-F6EECF244321}">
                <p14:modId xmlns:p14="http://schemas.microsoft.com/office/powerpoint/2010/main" val="1810894228"/>
              </p:ext>
            </p:extLst>
          </p:nvPr>
        </p:nvGraphicFramePr>
        <p:xfrm>
          <a:off x="543338" y="1473125"/>
          <a:ext cx="4187886" cy="2676205"/>
        </p:xfrm>
        <a:graphic>
          <a:graphicData uri="http://schemas.openxmlformats.org/drawingml/2006/table">
            <a:tbl>
              <a:tblPr firstRow="1" bandRow="1">
                <a:tableStyleId>{5C22544A-7EE6-4342-B048-85BDC9FD1C3A}</a:tableStyleId>
              </a:tblPr>
              <a:tblGrid>
                <a:gridCol w="2093943">
                  <a:extLst>
                    <a:ext uri="{9D8B030D-6E8A-4147-A177-3AD203B41FA5}">
                      <a16:colId xmlns:a16="http://schemas.microsoft.com/office/drawing/2014/main" val="1092140639"/>
                    </a:ext>
                  </a:extLst>
                </a:gridCol>
                <a:gridCol w="2093943">
                  <a:extLst>
                    <a:ext uri="{9D8B030D-6E8A-4147-A177-3AD203B41FA5}">
                      <a16:colId xmlns:a16="http://schemas.microsoft.com/office/drawing/2014/main" val="1271669425"/>
                    </a:ext>
                  </a:extLst>
                </a:gridCol>
              </a:tblGrid>
              <a:tr h="563445">
                <a:tc>
                  <a:txBody>
                    <a:bodyPr/>
                    <a:lstStyle/>
                    <a:p>
                      <a:r>
                        <a:rPr lang="bn-IN" sz="2400" dirty="0" smtClean="0">
                          <a:solidFill>
                            <a:srgbClr val="FFFF00"/>
                          </a:solidFill>
                          <a:latin typeface="NikoshBAN" panose="02000000000000000000" pitchFamily="2" charset="0"/>
                          <a:cs typeface="NikoshBAN" panose="02000000000000000000" pitchFamily="2" charset="0"/>
                        </a:rPr>
                        <a:t>অবিচ্ছিন্ন</a:t>
                      </a:r>
                      <a:r>
                        <a:rPr lang="bn-IN" sz="2400" baseline="0" dirty="0" smtClean="0">
                          <a:solidFill>
                            <a:srgbClr val="FFFF00"/>
                          </a:solidFill>
                          <a:latin typeface="NikoshBAN" panose="02000000000000000000" pitchFamily="2" charset="0"/>
                          <a:cs typeface="NikoshBAN" panose="02000000000000000000" pitchFamily="2" charset="0"/>
                        </a:rPr>
                        <a:t> শ্রেণী</a:t>
                      </a:r>
                      <a:endParaRPr lang="en-US" sz="2400" dirty="0">
                        <a:solidFill>
                          <a:srgbClr val="FFFF00"/>
                        </a:solidFill>
                        <a:latin typeface="NikoshBAN" panose="02000000000000000000" pitchFamily="2" charset="0"/>
                        <a:cs typeface="NikoshBAN" panose="02000000000000000000" pitchFamily="2" charset="0"/>
                      </a:endParaRPr>
                    </a:p>
                  </a:txBody>
                  <a:tcPr marL="68580" marR="68580" marT="28396" marB="28396">
                    <a:solidFill>
                      <a:srgbClr val="0070C0"/>
                    </a:solidFill>
                  </a:tcPr>
                </a:tc>
                <a:tc>
                  <a:txBody>
                    <a:bodyPr/>
                    <a:lstStyle/>
                    <a:p>
                      <a:pPr algn="ctr"/>
                      <a:r>
                        <a:rPr lang="bn-BD" sz="2400" b="0" dirty="0">
                          <a:solidFill>
                            <a:srgbClr val="FFFF00"/>
                          </a:solidFill>
                          <a:latin typeface="Times New Roman" panose="02020603050405020304" pitchFamily="18" charset="0"/>
                          <a:cs typeface="NikoshBAN" panose="02000000000000000000" pitchFamily="2" charset="0"/>
                        </a:rPr>
                        <a:t>ঘটন</a:t>
                      </a:r>
                      <a:r>
                        <a:rPr lang="bn-BD" sz="2400" b="0" baseline="0" dirty="0">
                          <a:solidFill>
                            <a:srgbClr val="FFFF00"/>
                          </a:solidFill>
                          <a:latin typeface="Times New Roman" panose="02020603050405020304" pitchFamily="18" charset="0"/>
                          <a:cs typeface="NikoshBAN" panose="02000000000000000000" pitchFamily="2" charset="0"/>
                        </a:rPr>
                        <a:t> সংখ্যা</a:t>
                      </a:r>
                      <a:endParaRPr lang="en-US" sz="2400" b="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rgbClr val="0070C0"/>
                    </a:solidFill>
                  </a:tcPr>
                </a:tc>
                <a:extLst>
                  <a:ext uri="{0D108BD9-81ED-4DB2-BD59-A6C34878D82A}">
                    <a16:rowId xmlns:a16="http://schemas.microsoft.com/office/drawing/2014/main" val="294896370"/>
                  </a:ext>
                </a:extLst>
              </a:tr>
              <a:tr h="359686">
                <a:tc>
                  <a:txBody>
                    <a:bodyPr/>
                    <a:lstStyle/>
                    <a:p>
                      <a:r>
                        <a:rPr lang="en-US" sz="2400" dirty="0" smtClean="0">
                          <a:solidFill>
                            <a:srgbClr val="FFFF00"/>
                          </a:solidFill>
                          <a:latin typeface="Times New Roman" panose="02020603050405020304" pitchFamily="18" charset="0"/>
                          <a:cs typeface="Times New Roman" panose="02020603050405020304" pitchFamily="18" charset="0"/>
                        </a:rPr>
                        <a:t>50.5-55.5</a:t>
                      </a:r>
                      <a:endParaRPr lang="en-US" sz="240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rgbClr val="0070C0"/>
                    </a:solidFill>
                  </a:tcPr>
                </a:tc>
                <a:tc>
                  <a:txBody>
                    <a:bodyPr/>
                    <a:lstStyle/>
                    <a:p>
                      <a:pPr algn="ctr"/>
                      <a:r>
                        <a:rPr lang="en-US" sz="2400" b="0" dirty="0" smtClean="0">
                          <a:solidFill>
                            <a:srgbClr val="FFFF00"/>
                          </a:solidFill>
                          <a:latin typeface="Times New Roman" panose="02020603050405020304" pitchFamily="18" charset="0"/>
                          <a:cs typeface="Times New Roman" panose="02020603050405020304" pitchFamily="18" charset="0"/>
                        </a:rPr>
                        <a:t>5</a:t>
                      </a:r>
                      <a:endParaRPr lang="en-US" sz="2400" b="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rgbClr val="0070C0"/>
                    </a:solidFill>
                  </a:tcPr>
                </a:tc>
                <a:extLst>
                  <a:ext uri="{0D108BD9-81ED-4DB2-BD59-A6C34878D82A}">
                    <a16:rowId xmlns:a16="http://schemas.microsoft.com/office/drawing/2014/main" val="19154270"/>
                  </a:ext>
                </a:extLst>
              </a:tr>
              <a:tr h="359686">
                <a:tc>
                  <a:txBody>
                    <a:bodyPr/>
                    <a:lstStyle/>
                    <a:p>
                      <a:r>
                        <a:rPr lang="en-US" sz="2400" dirty="0" smtClean="0">
                          <a:solidFill>
                            <a:srgbClr val="FFFF00"/>
                          </a:solidFill>
                          <a:latin typeface="Times New Roman" panose="02020603050405020304" pitchFamily="18" charset="0"/>
                          <a:cs typeface="Times New Roman" panose="02020603050405020304" pitchFamily="18" charset="0"/>
                        </a:rPr>
                        <a:t>55.5-60.5</a:t>
                      </a:r>
                      <a:endParaRPr lang="en-US" sz="240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rgbClr val="0070C0"/>
                    </a:solidFill>
                  </a:tcPr>
                </a:tc>
                <a:tc>
                  <a:txBody>
                    <a:bodyPr/>
                    <a:lstStyle/>
                    <a:p>
                      <a:pPr algn="ctr"/>
                      <a:r>
                        <a:rPr lang="en-US" sz="2400" b="0" dirty="0" smtClean="0">
                          <a:solidFill>
                            <a:srgbClr val="FFFF00"/>
                          </a:solidFill>
                          <a:latin typeface="Times New Roman" panose="02020603050405020304" pitchFamily="18" charset="0"/>
                          <a:cs typeface="Times New Roman" panose="02020603050405020304" pitchFamily="18" charset="0"/>
                        </a:rPr>
                        <a:t>10</a:t>
                      </a:r>
                      <a:endParaRPr lang="en-US" sz="2400" b="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rgbClr val="0070C0"/>
                    </a:solidFill>
                  </a:tcPr>
                </a:tc>
                <a:extLst>
                  <a:ext uri="{0D108BD9-81ED-4DB2-BD59-A6C34878D82A}">
                    <a16:rowId xmlns:a16="http://schemas.microsoft.com/office/drawing/2014/main" val="2156701632"/>
                  </a:ext>
                </a:extLst>
              </a:tr>
              <a:tr h="359686">
                <a:tc>
                  <a:txBody>
                    <a:bodyPr/>
                    <a:lstStyle/>
                    <a:p>
                      <a:r>
                        <a:rPr lang="en-US" sz="2400" dirty="0" smtClean="0">
                          <a:solidFill>
                            <a:srgbClr val="FFFF00"/>
                          </a:solidFill>
                          <a:latin typeface="Times New Roman" panose="02020603050405020304" pitchFamily="18" charset="0"/>
                          <a:cs typeface="Times New Roman" panose="02020603050405020304" pitchFamily="18" charset="0"/>
                        </a:rPr>
                        <a:t>60.5-65.5</a:t>
                      </a:r>
                      <a:endParaRPr lang="en-US" sz="240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rgbClr val="0070C0"/>
                    </a:solidFill>
                  </a:tcPr>
                </a:tc>
                <a:tc>
                  <a:txBody>
                    <a:bodyPr/>
                    <a:lstStyle/>
                    <a:p>
                      <a:pPr algn="ctr"/>
                      <a:r>
                        <a:rPr lang="en-US" sz="2400" b="0" dirty="0" smtClean="0">
                          <a:solidFill>
                            <a:srgbClr val="FFFF00"/>
                          </a:solidFill>
                          <a:latin typeface="Times New Roman" panose="02020603050405020304" pitchFamily="18" charset="0"/>
                          <a:cs typeface="Times New Roman" panose="02020603050405020304" pitchFamily="18" charset="0"/>
                        </a:rPr>
                        <a:t>20</a:t>
                      </a:r>
                      <a:endParaRPr lang="en-US" sz="2400" b="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rgbClr val="0070C0"/>
                    </a:solidFill>
                  </a:tcPr>
                </a:tc>
                <a:extLst>
                  <a:ext uri="{0D108BD9-81ED-4DB2-BD59-A6C34878D82A}">
                    <a16:rowId xmlns:a16="http://schemas.microsoft.com/office/drawing/2014/main" val="3910921804"/>
                  </a:ext>
                </a:extLst>
              </a:tr>
              <a:tr h="359686">
                <a:tc>
                  <a:txBody>
                    <a:bodyPr/>
                    <a:lstStyle/>
                    <a:p>
                      <a:r>
                        <a:rPr lang="en-US" sz="2400" dirty="0" smtClean="0">
                          <a:solidFill>
                            <a:srgbClr val="FFFF00"/>
                          </a:solidFill>
                          <a:latin typeface="Times New Roman" panose="02020603050405020304" pitchFamily="18" charset="0"/>
                          <a:cs typeface="Times New Roman" panose="02020603050405020304" pitchFamily="18" charset="0"/>
                        </a:rPr>
                        <a:t>65.5-69.5</a:t>
                      </a:r>
                      <a:endParaRPr lang="en-US" sz="240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rgbClr val="0070C0"/>
                    </a:solidFill>
                  </a:tcPr>
                </a:tc>
                <a:tc>
                  <a:txBody>
                    <a:bodyPr/>
                    <a:lstStyle/>
                    <a:p>
                      <a:pPr algn="ctr"/>
                      <a:r>
                        <a:rPr lang="en-US" sz="2400" b="0" dirty="0" smtClean="0">
                          <a:solidFill>
                            <a:srgbClr val="FFFF00"/>
                          </a:solidFill>
                          <a:latin typeface="Times New Roman" panose="02020603050405020304" pitchFamily="18" charset="0"/>
                          <a:cs typeface="Times New Roman" panose="02020603050405020304" pitchFamily="18" charset="0"/>
                        </a:rPr>
                        <a:t>15</a:t>
                      </a:r>
                      <a:endParaRPr lang="en-US" sz="2400" b="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rgbClr val="0070C0"/>
                    </a:solidFill>
                  </a:tcPr>
                </a:tc>
                <a:extLst>
                  <a:ext uri="{0D108BD9-81ED-4DB2-BD59-A6C34878D82A}">
                    <a16:rowId xmlns:a16="http://schemas.microsoft.com/office/drawing/2014/main" val="3384108004"/>
                  </a:ext>
                </a:extLst>
              </a:tr>
              <a:tr h="359686">
                <a:tc>
                  <a:txBody>
                    <a:bodyPr/>
                    <a:lstStyle/>
                    <a:p>
                      <a:r>
                        <a:rPr lang="en-US" sz="2400" dirty="0" smtClean="0">
                          <a:solidFill>
                            <a:srgbClr val="FFFF00"/>
                          </a:solidFill>
                          <a:latin typeface="Times New Roman" panose="02020603050405020304" pitchFamily="18" charset="0"/>
                          <a:cs typeface="Times New Roman" panose="02020603050405020304" pitchFamily="18" charset="0"/>
                        </a:rPr>
                        <a:t>69.5-75.5</a:t>
                      </a:r>
                      <a:endParaRPr lang="en-US" sz="240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rgbClr val="0070C0"/>
                    </a:solidFill>
                  </a:tcPr>
                </a:tc>
                <a:tc>
                  <a:txBody>
                    <a:bodyPr/>
                    <a:lstStyle/>
                    <a:p>
                      <a:pPr algn="ct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smtClean="0">
                          <a:solidFill>
                            <a:srgbClr val="FFFF00"/>
                          </a:solidFill>
                          <a:latin typeface="Times New Roman" panose="02020603050405020304" pitchFamily="18" charset="0"/>
                          <a:cs typeface="Times New Roman" panose="02020603050405020304" pitchFamily="18" charset="0"/>
                        </a:rPr>
                        <a:t>10</a:t>
                      </a:r>
                      <a:endParaRPr lang="en-US" sz="2400" b="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rgbClr val="0070C0"/>
                    </a:solidFill>
                  </a:tcPr>
                </a:tc>
                <a:extLst>
                  <a:ext uri="{0D108BD9-81ED-4DB2-BD59-A6C34878D82A}">
                    <a16:rowId xmlns:a16="http://schemas.microsoft.com/office/drawing/2014/main" val="1260918005"/>
                  </a:ext>
                </a:extLst>
              </a:tr>
            </a:tbl>
          </a:graphicData>
        </a:graphic>
      </p:graphicFrame>
      <p:sp>
        <p:nvSpPr>
          <p:cNvPr id="57" name="Frame 56"/>
          <p:cNvSpPr/>
          <p:nvPr/>
        </p:nvSpPr>
        <p:spPr>
          <a:xfrm>
            <a:off x="0" y="0"/>
            <a:ext cx="12192000" cy="6858000"/>
          </a:xfrm>
          <a:prstGeom prst="frame">
            <a:avLst>
              <a:gd name="adj1" fmla="val 3088"/>
            </a:avLst>
          </a:prstGeom>
          <a:ln/>
        </p:spPr>
        <p:style>
          <a:lnRef idx="0">
            <a:schemeClr val="accent2"/>
          </a:lnRef>
          <a:fillRef idx="3">
            <a:schemeClr val="accent2"/>
          </a:fillRef>
          <a:effectRef idx="3">
            <a:schemeClr val="accent2"/>
          </a:effectRef>
          <a:fontRef idx="minor">
            <a:schemeClr val="lt1"/>
          </a:fontRef>
        </p:style>
        <p:txBody>
          <a:bodyPr lIns="91428" tIns="45714" rIns="91428" bIns="45714" rtlCol="0" anchor="ctr"/>
          <a:lstStyle/>
          <a:p>
            <a:pPr algn="ctr"/>
            <a:endParaRPr lang="en-US">
              <a:solidFill>
                <a:schemeClr val="tx1"/>
              </a:solidFill>
            </a:endParaRPr>
          </a:p>
        </p:txBody>
      </p:sp>
    </p:spTree>
    <p:extLst>
      <p:ext uri="{BB962C8B-B14F-4D97-AF65-F5344CB8AC3E}">
        <p14:creationId xmlns:p14="http://schemas.microsoft.com/office/powerpoint/2010/main" val="9953575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ppt_x"/>
                                          </p:val>
                                        </p:tav>
                                        <p:tav tm="100000">
                                          <p:val>
                                            <p:strVal val="#ppt_x"/>
                                          </p:val>
                                        </p:tav>
                                      </p:tavLst>
                                    </p:anim>
                                    <p:anim calcmode="lin" valueType="num">
                                      <p:cBhvr additive="base">
                                        <p:cTn id="18" dur="500" fill="hold"/>
                                        <p:tgtEl>
                                          <p:spTgt spid="2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ppt_x"/>
                                          </p:val>
                                        </p:tav>
                                        <p:tav tm="100000">
                                          <p:val>
                                            <p:strVal val="#ppt_x"/>
                                          </p:val>
                                        </p:tav>
                                      </p:tavLst>
                                    </p:anim>
                                    <p:anim calcmode="lin" valueType="num">
                                      <p:cBhvr additive="base">
                                        <p:cTn id="22" dur="500" fill="hold"/>
                                        <p:tgtEl>
                                          <p:spTgt spid="2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ppt_x"/>
                                          </p:val>
                                        </p:tav>
                                        <p:tav tm="100000">
                                          <p:val>
                                            <p:strVal val="#ppt_x"/>
                                          </p:val>
                                        </p:tav>
                                      </p:tavLst>
                                    </p:anim>
                                    <p:anim calcmode="lin" valueType="num">
                                      <p:cBhvr additive="base">
                                        <p:cTn id="3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ppt_x"/>
                                          </p:val>
                                        </p:tav>
                                        <p:tav tm="100000">
                                          <p:val>
                                            <p:strVal val="#ppt_x"/>
                                          </p:val>
                                        </p:tav>
                                      </p:tavLst>
                                    </p:anim>
                                    <p:anim calcmode="lin" valueType="num">
                                      <p:cBhvr additive="base">
                                        <p:cTn id="4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500" fill="hold"/>
                                        <p:tgtEl>
                                          <p:spTgt spid="49"/>
                                        </p:tgtEl>
                                        <p:attrNameLst>
                                          <p:attrName>ppt_x</p:attrName>
                                        </p:attrNameLst>
                                      </p:cBhvr>
                                      <p:tavLst>
                                        <p:tav tm="0">
                                          <p:val>
                                            <p:strVal val="#ppt_x"/>
                                          </p:val>
                                        </p:tav>
                                        <p:tav tm="100000">
                                          <p:val>
                                            <p:strVal val="#ppt_x"/>
                                          </p:val>
                                        </p:tav>
                                      </p:tavLst>
                                    </p:anim>
                                    <p:anim calcmode="lin" valueType="num">
                                      <p:cBhvr additive="base">
                                        <p:cTn id="5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additive="base">
                                        <p:cTn id="57" dur="500" fill="hold"/>
                                        <p:tgtEl>
                                          <p:spTgt spid="50"/>
                                        </p:tgtEl>
                                        <p:attrNameLst>
                                          <p:attrName>ppt_x</p:attrName>
                                        </p:attrNameLst>
                                      </p:cBhvr>
                                      <p:tavLst>
                                        <p:tav tm="0">
                                          <p:val>
                                            <p:strVal val="#ppt_x"/>
                                          </p:val>
                                        </p:tav>
                                        <p:tav tm="100000">
                                          <p:val>
                                            <p:strVal val="#ppt_x"/>
                                          </p:val>
                                        </p:tav>
                                      </p:tavLst>
                                    </p:anim>
                                    <p:anim calcmode="lin" valueType="num">
                                      <p:cBhvr additive="base">
                                        <p:cTn id="5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additive="base">
                                        <p:cTn id="63" dur="500" fill="hold"/>
                                        <p:tgtEl>
                                          <p:spTgt spid="54"/>
                                        </p:tgtEl>
                                        <p:attrNameLst>
                                          <p:attrName>ppt_x</p:attrName>
                                        </p:attrNameLst>
                                      </p:cBhvr>
                                      <p:tavLst>
                                        <p:tav tm="0">
                                          <p:val>
                                            <p:strVal val="#ppt_x"/>
                                          </p:val>
                                        </p:tav>
                                        <p:tav tm="100000">
                                          <p:val>
                                            <p:strVal val="#ppt_x"/>
                                          </p:val>
                                        </p:tav>
                                      </p:tavLst>
                                    </p:anim>
                                    <p:anim calcmode="lin" valueType="num">
                                      <p:cBhvr additive="base">
                                        <p:cTn id="64"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56"/>
                                        </p:tgtEl>
                                        <p:attrNameLst>
                                          <p:attrName>style.visibility</p:attrName>
                                        </p:attrNameLst>
                                      </p:cBhvr>
                                      <p:to>
                                        <p:strVal val="visible"/>
                                      </p:to>
                                    </p:set>
                                    <p:anim calcmode="lin" valueType="num">
                                      <p:cBhvr additive="base">
                                        <p:cTn id="69" dur="500" fill="hold"/>
                                        <p:tgtEl>
                                          <p:spTgt spid="56"/>
                                        </p:tgtEl>
                                        <p:attrNameLst>
                                          <p:attrName>ppt_x</p:attrName>
                                        </p:attrNameLst>
                                      </p:cBhvr>
                                      <p:tavLst>
                                        <p:tav tm="0">
                                          <p:val>
                                            <p:strVal val="#ppt_x"/>
                                          </p:val>
                                        </p:tav>
                                        <p:tav tm="100000">
                                          <p:val>
                                            <p:strVal val="#ppt_x"/>
                                          </p:val>
                                        </p:tav>
                                      </p:tavLst>
                                    </p:anim>
                                    <p:anim calcmode="lin" valueType="num">
                                      <p:cBhvr additive="base">
                                        <p:cTn id="70"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9" grpId="0" animBg="1"/>
      <p:bldP spid="50" grpId="0" animBg="1"/>
      <p:bldP spid="54" grpId="0" animBg="1"/>
      <p:bldP spid="56" grpId="0" animBg="1"/>
      <p:bldP spid="2" grpId="0"/>
      <p:bldP spid="22" grpId="0"/>
      <p:bldP spid="23" grpId="0"/>
      <p:bldP spid="24" grpId="0"/>
      <p:bldP spid="27" grpId="0"/>
      <p:bldP spid="28"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20287" y="2197841"/>
            <a:ext cx="7410734" cy="1034129"/>
          </a:xfrm>
          <a:prstGeom prst="rect">
            <a:avLst/>
          </a:prstGeom>
          <a:ln/>
        </p:spPr>
        <p:style>
          <a:lnRef idx="1">
            <a:schemeClr val="dk1"/>
          </a:lnRef>
          <a:fillRef idx="3">
            <a:schemeClr val="dk1"/>
          </a:fillRef>
          <a:effectRef idx="2">
            <a:schemeClr val="dk1"/>
          </a:effectRef>
          <a:fontRef idx="minor">
            <a:schemeClr val="lt1"/>
          </a:fontRef>
        </p:style>
        <p:txBody>
          <a:bodyPr wrap="square" rtlCol="0">
            <a:spAutoFit/>
          </a:bodyPr>
          <a:lstStyle/>
          <a:p>
            <a:pPr algn="just">
              <a:lnSpc>
                <a:spcPct val="170000"/>
              </a:lnSpc>
            </a:pPr>
            <a:r>
              <a:rPr lang="bn-IN" sz="3600" b="1" dirty="0">
                <a:solidFill>
                  <a:srgbClr val="FFFF00"/>
                </a:solidFill>
                <a:latin typeface="NikoshBAN" panose="02000000000000000000" pitchFamily="2" charset="0"/>
                <a:cs typeface="NikoshBAN" panose="02000000000000000000" pitchFamily="2" charset="0"/>
              </a:rPr>
              <a:t>নিম্নের সারণি থেকে গণসংখ্যা বহুভুজ অংকন করঃ</a:t>
            </a:r>
            <a:endParaRPr lang="en-US" sz="3600" b="1" dirty="0">
              <a:solidFill>
                <a:srgbClr val="FFFF00"/>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648216606"/>
              </p:ext>
            </p:extLst>
          </p:nvPr>
        </p:nvGraphicFramePr>
        <p:xfrm>
          <a:off x="1919785" y="3915178"/>
          <a:ext cx="8557147" cy="2308144"/>
        </p:xfrm>
        <a:graphic>
          <a:graphicData uri="http://schemas.openxmlformats.org/drawingml/2006/table">
            <a:tbl>
              <a:tblPr firstRow="1" bandRow="1">
                <a:tableStyleId>{5C22544A-7EE6-4342-B048-85BDC9FD1C3A}</a:tableStyleId>
              </a:tblPr>
              <a:tblGrid>
                <a:gridCol w="1820669">
                  <a:extLst>
                    <a:ext uri="{9D8B030D-6E8A-4147-A177-3AD203B41FA5}">
                      <a16:colId xmlns:a16="http://schemas.microsoft.com/office/drawing/2014/main" val="3131983934"/>
                    </a:ext>
                  </a:extLst>
                </a:gridCol>
                <a:gridCol w="1342743">
                  <a:extLst>
                    <a:ext uri="{9D8B030D-6E8A-4147-A177-3AD203B41FA5}">
                      <a16:colId xmlns:a16="http://schemas.microsoft.com/office/drawing/2014/main" val="2914271010"/>
                    </a:ext>
                  </a:extLst>
                </a:gridCol>
                <a:gridCol w="1422399">
                  <a:extLst>
                    <a:ext uri="{9D8B030D-6E8A-4147-A177-3AD203B41FA5}">
                      <a16:colId xmlns:a16="http://schemas.microsoft.com/office/drawing/2014/main" val="1614179506"/>
                    </a:ext>
                  </a:extLst>
                </a:gridCol>
                <a:gridCol w="1217573">
                  <a:extLst>
                    <a:ext uri="{9D8B030D-6E8A-4147-A177-3AD203B41FA5}">
                      <a16:colId xmlns:a16="http://schemas.microsoft.com/office/drawing/2014/main" val="1969248627"/>
                    </a:ext>
                  </a:extLst>
                </a:gridCol>
                <a:gridCol w="1327572">
                  <a:extLst>
                    <a:ext uri="{9D8B030D-6E8A-4147-A177-3AD203B41FA5}">
                      <a16:colId xmlns:a16="http://schemas.microsoft.com/office/drawing/2014/main" val="1135212785"/>
                    </a:ext>
                  </a:extLst>
                </a:gridCol>
                <a:gridCol w="1426191">
                  <a:extLst>
                    <a:ext uri="{9D8B030D-6E8A-4147-A177-3AD203B41FA5}">
                      <a16:colId xmlns:a16="http://schemas.microsoft.com/office/drawing/2014/main" val="1084048266"/>
                    </a:ext>
                  </a:extLst>
                </a:gridCol>
              </a:tblGrid>
              <a:tr h="385501">
                <a:tc>
                  <a:txBody>
                    <a:bodyPr/>
                    <a:lstStyle/>
                    <a:p>
                      <a:pPr algn="ctr"/>
                      <a:r>
                        <a:rPr lang="bn-IN" sz="3600" dirty="0" smtClean="0">
                          <a:solidFill>
                            <a:srgbClr val="FFFF00"/>
                          </a:solidFill>
                          <a:latin typeface="NikoshBAN" panose="02000000000000000000" pitchFamily="2" charset="0"/>
                          <a:cs typeface="NikoshBAN" panose="02000000000000000000" pitchFamily="2" charset="0"/>
                        </a:rPr>
                        <a:t>ওজন</a:t>
                      </a:r>
                      <a:r>
                        <a:rPr lang="bn-IN" sz="3600" baseline="0" dirty="0" smtClean="0">
                          <a:solidFill>
                            <a:srgbClr val="FFFF00"/>
                          </a:solidFill>
                          <a:latin typeface="NikoshBAN" panose="02000000000000000000" pitchFamily="2" charset="0"/>
                          <a:cs typeface="NikoshBAN" panose="02000000000000000000" pitchFamily="2" charset="0"/>
                        </a:rPr>
                        <a:t> কি. গ্রাম</a:t>
                      </a:r>
                      <a:endParaRPr lang="en-US" sz="3600" dirty="0">
                        <a:solidFill>
                          <a:srgbClr val="FFFF00"/>
                        </a:solidFill>
                        <a:latin typeface="NikoshBAN" panose="02000000000000000000" pitchFamily="2" charset="0"/>
                        <a:cs typeface="NikoshBAN" panose="02000000000000000000" pitchFamily="2" charset="0"/>
                      </a:endParaRPr>
                    </a:p>
                  </a:txBody>
                  <a:tcPr marL="68580" marR="68580" marT="28396" marB="28396">
                    <a:solidFill>
                      <a:srgbClr val="7030A0"/>
                    </a:solidFill>
                  </a:tcPr>
                </a:tc>
                <a:tc>
                  <a:txBody>
                    <a:bodyPr/>
                    <a:lstStyle/>
                    <a:p>
                      <a:pPr algn="ctr"/>
                      <a:r>
                        <a:rPr lang="en-US" sz="3600" dirty="0" smtClean="0">
                          <a:solidFill>
                            <a:srgbClr val="FFFF00"/>
                          </a:solidFill>
                          <a:latin typeface="Times New Roman" panose="02020603050405020304" pitchFamily="18" charset="0"/>
                          <a:cs typeface="Times New Roman" panose="02020603050405020304" pitchFamily="18" charset="0"/>
                        </a:rPr>
                        <a:t>51-55</a:t>
                      </a:r>
                      <a:endParaRPr lang="en-US" sz="360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rgbClr val="7030A0"/>
                    </a:solidFill>
                  </a:tcPr>
                </a:tc>
                <a:tc>
                  <a:txBody>
                    <a:bodyPr/>
                    <a:lstStyle/>
                    <a:p>
                      <a:pPr algn="ctr"/>
                      <a:r>
                        <a:rPr lang="en-US" sz="3600" dirty="0" smtClean="0">
                          <a:solidFill>
                            <a:srgbClr val="FFFF00"/>
                          </a:solidFill>
                          <a:latin typeface="Times New Roman" panose="02020603050405020304" pitchFamily="18" charset="0"/>
                          <a:cs typeface="Times New Roman" panose="02020603050405020304" pitchFamily="18" charset="0"/>
                        </a:rPr>
                        <a:t>56-60</a:t>
                      </a:r>
                      <a:endParaRPr lang="en-US" sz="360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rgbClr val="7030A0"/>
                    </a:solidFill>
                  </a:tcPr>
                </a:tc>
                <a:tc>
                  <a:txBody>
                    <a:bodyPr/>
                    <a:lstStyle/>
                    <a:p>
                      <a:pPr algn="ctr"/>
                      <a:r>
                        <a:rPr lang="en-US" sz="3600" dirty="0" smtClean="0">
                          <a:solidFill>
                            <a:srgbClr val="FFFF00"/>
                          </a:solidFill>
                          <a:latin typeface="Times New Roman" panose="02020603050405020304" pitchFamily="18" charset="0"/>
                          <a:cs typeface="Times New Roman" panose="02020603050405020304" pitchFamily="18" charset="0"/>
                        </a:rPr>
                        <a:t>61-65</a:t>
                      </a:r>
                      <a:endParaRPr lang="en-US" sz="360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rgbClr val="7030A0"/>
                    </a:solidFill>
                  </a:tcPr>
                </a:tc>
                <a:tc>
                  <a:txBody>
                    <a:bodyPr/>
                    <a:lstStyle/>
                    <a:p>
                      <a:pPr algn="ctr"/>
                      <a:r>
                        <a:rPr lang="en-US" sz="3600" dirty="0" smtClean="0">
                          <a:solidFill>
                            <a:srgbClr val="FFFF00"/>
                          </a:solidFill>
                          <a:latin typeface="Times New Roman" panose="02020603050405020304" pitchFamily="18" charset="0"/>
                          <a:cs typeface="Times New Roman" panose="02020603050405020304" pitchFamily="18" charset="0"/>
                        </a:rPr>
                        <a:t>66-70</a:t>
                      </a:r>
                      <a:endParaRPr lang="en-US" sz="360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rgbClr val="7030A0"/>
                    </a:solidFill>
                  </a:tcPr>
                </a:tc>
                <a:tc>
                  <a:txBody>
                    <a:bodyPr/>
                    <a:lstStyle/>
                    <a:p>
                      <a:pPr algn="ctr"/>
                      <a:r>
                        <a:rPr lang="en-US" sz="3600" dirty="0" smtClean="0">
                          <a:solidFill>
                            <a:srgbClr val="FFFF00"/>
                          </a:solidFill>
                          <a:latin typeface="Times New Roman" panose="02020603050405020304" pitchFamily="18" charset="0"/>
                          <a:cs typeface="Times New Roman" panose="02020603050405020304" pitchFamily="18" charset="0"/>
                        </a:rPr>
                        <a:t>71-75</a:t>
                      </a:r>
                      <a:endParaRPr lang="en-US" sz="360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rgbClr val="7030A0"/>
                    </a:solidFill>
                  </a:tcPr>
                </a:tc>
                <a:extLst>
                  <a:ext uri="{0D108BD9-81ED-4DB2-BD59-A6C34878D82A}">
                    <a16:rowId xmlns:a16="http://schemas.microsoft.com/office/drawing/2014/main" val="659617181"/>
                  </a:ext>
                </a:extLst>
              </a:tr>
              <a:tr h="385501">
                <a:tc>
                  <a:txBody>
                    <a:bodyPr/>
                    <a:lstStyle/>
                    <a:p>
                      <a:pPr algn="ctr"/>
                      <a:r>
                        <a:rPr lang="bn-IN" sz="3600" dirty="0" smtClean="0">
                          <a:solidFill>
                            <a:srgbClr val="FFFF00"/>
                          </a:solidFill>
                          <a:latin typeface="NikoshBAN" panose="02000000000000000000" pitchFamily="2" charset="0"/>
                          <a:cs typeface="NikoshBAN" panose="02000000000000000000" pitchFamily="2" charset="0"/>
                        </a:rPr>
                        <a:t>শিক্ষার্থীর</a:t>
                      </a:r>
                      <a:r>
                        <a:rPr lang="bn-IN" sz="3600" baseline="0" dirty="0" smtClean="0">
                          <a:solidFill>
                            <a:srgbClr val="FFFF00"/>
                          </a:solidFill>
                          <a:latin typeface="NikoshBAN" panose="02000000000000000000" pitchFamily="2" charset="0"/>
                          <a:cs typeface="NikoshBAN" panose="02000000000000000000" pitchFamily="2" charset="0"/>
                        </a:rPr>
                        <a:t> সংখ্যা</a:t>
                      </a:r>
                      <a:endParaRPr lang="en-US" sz="3600" dirty="0">
                        <a:solidFill>
                          <a:srgbClr val="FFFF00"/>
                        </a:solidFill>
                        <a:latin typeface="NikoshBAN" panose="02000000000000000000" pitchFamily="2" charset="0"/>
                        <a:cs typeface="NikoshBAN" panose="02000000000000000000" pitchFamily="2" charset="0"/>
                      </a:endParaRPr>
                    </a:p>
                  </a:txBody>
                  <a:tcPr marL="68580" marR="68580" marT="28396" marB="28396">
                    <a:solidFill>
                      <a:srgbClr val="7030A0"/>
                    </a:solidFill>
                  </a:tcPr>
                </a:tc>
                <a:tc>
                  <a:txBody>
                    <a:bodyPr/>
                    <a:lstStyle/>
                    <a:p>
                      <a:pPr algn="ctr"/>
                      <a:r>
                        <a:rPr lang="en-US" sz="3600" dirty="0" smtClean="0">
                          <a:solidFill>
                            <a:srgbClr val="FFFF00"/>
                          </a:solidFill>
                          <a:latin typeface="Times New Roman" panose="02020603050405020304" pitchFamily="18" charset="0"/>
                          <a:cs typeface="Times New Roman" panose="02020603050405020304" pitchFamily="18" charset="0"/>
                        </a:rPr>
                        <a:t>5</a:t>
                      </a:r>
                      <a:endParaRPr lang="en-US" sz="360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rgbClr val="7030A0"/>
                    </a:solidFill>
                  </a:tcPr>
                </a:tc>
                <a:tc>
                  <a:txBody>
                    <a:bodyPr/>
                    <a:lstStyle/>
                    <a:p>
                      <a:pPr algn="ctr"/>
                      <a:r>
                        <a:rPr lang="en-US" sz="3600" dirty="0" smtClean="0">
                          <a:solidFill>
                            <a:srgbClr val="FFFF00"/>
                          </a:solidFill>
                          <a:latin typeface="Times New Roman" panose="02020603050405020304" pitchFamily="18" charset="0"/>
                          <a:cs typeface="Times New Roman" panose="02020603050405020304" pitchFamily="18" charset="0"/>
                        </a:rPr>
                        <a:t>10</a:t>
                      </a:r>
                      <a:endParaRPr lang="en-US" sz="360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rgbClr val="7030A0"/>
                    </a:solidFill>
                  </a:tcPr>
                </a:tc>
                <a:tc>
                  <a:txBody>
                    <a:bodyPr/>
                    <a:lstStyle/>
                    <a:p>
                      <a:pPr algn="ctr"/>
                      <a:r>
                        <a:rPr lang="en-US" sz="3600" dirty="0" smtClean="0">
                          <a:solidFill>
                            <a:srgbClr val="FFFF00"/>
                          </a:solidFill>
                          <a:latin typeface="Times New Roman" panose="02020603050405020304" pitchFamily="18" charset="0"/>
                          <a:cs typeface="Times New Roman" panose="02020603050405020304" pitchFamily="18" charset="0"/>
                        </a:rPr>
                        <a:t>20</a:t>
                      </a:r>
                      <a:endParaRPr lang="en-US" sz="360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rgbClr val="7030A0"/>
                    </a:solidFill>
                  </a:tcPr>
                </a:tc>
                <a:tc>
                  <a:txBody>
                    <a:bodyPr/>
                    <a:lstStyle/>
                    <a:p>
                      <a:pPr algn="ctr"/>
                      <a:r>
                        <a:rPr lang="en-US" sz="3600" dirty="0" smtClean="0">
                          <a:solidFill>
                            <a:srgbClr val="FFFF00"/>
                          </a:solidFill>
                          <a:latin typeface="Times New Roman" panose="02020603050405020304" pitchFamily="18" charset="0"/>
                          <a:cs typeface="Times New Roman" panose="02020603050405020304" pitchFamily="18" charset="0"/>
                        </a:rPr>
                        <a:t>15</a:t>
                      </a:r>
                      <a:endParaRPr lang="en-US" sz="360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rgbClr val="7030A0"/>
                    </a:solidFill>
                  </a:tcPr>
                </a:tc>
                <a:tc>
                  <a:txBody>
                    <a:bodyPr/>
                    <a:lstStyle/>
                    <a:p>
                      <a:pPr algn="ctr"/>
                      <a:r>
                        <a:rPr lang="en-US" sz="3600" dirty="0" smtClean="0">
                          <a:solidFill>
                            <a:srgbClr val="FFFF00"/>
                          </a:solidFill>
                          <a:latin typeface="Times New Roman" panose="02020603050405020304" pitchFamily="18" charset="0"/>
                          <a:cs typeface="Times New Roman" panose="02020603050405020304" pitchFamily="18" charset="0"/>
                        </a:rPr>
                        <a:t>10</a:t>
                      </a:r>
                      <a:endParaRPr lang="en-US" sz="3600" dirty="0">
                        <a:solidFill>
                          <a:srgbClr val="FFFF00"/>
                        </a:solidFill>
                        <a:latin typeface="Times New Roman" panose="02020603050405020304" pitchFamily="18" charset="0"/>
                        <a:cs typeface="Times New Roman" panose="02020603050405020304" pitchFamily="18" charset="0"/>
                      </a:endParaRPr>
                    </a:p>
                  </a:txBody>
                  <a:tcPr marL="68580" marR="68580" marT="28396" marB="28396">
                    <a:solidFill>
                      <a:srgbClr val="7030A0"/>
                    </a:solidFill>
                  </a:tcPr>
                </a:tc>
                <a:extLst>
                  <a:ext uri="{0D108BD9-81ED-4DB2-BD59-A6C34878D82A}">
                    <a16:rowId xmlns:a16="http://schemas.microsoft.com/office/drawing/2014/main" val="2096378818"/>
                  </a:ext>
                </a:extLst>
              </a:tr>
            </a:tbl>
          </a:graphicData>
        </a:graphic>
      </p:graphicFrame>
      <p:sp>
        <p:nvSpPr>
          <p:cNvPr id="6" name="Frame 5"/>
          <p:cNvSpPr/>
          <p:nvPr/>
        </p:nvSpPr>
        <p:spPr>
          <a:xfrm>
            <a:off x="0" y="0"/>
            <a:ext cx="12192000" cy="6858000"/>
          </a:xfrm>
          <a:prstGeom prst="frame">
            <a:avLst>
              <a:gd name="adj1" fmla="val 3088"/>
            </a:avLst>
          </a:prstGeom>
          <a:ln/>
        </p:spPr>
        <p:style>
          <a:lnRef idx="0">
            <a:schemeClr val="accent2"/>
          </a:lnRef>
          <a:fillRef idx="3">
            <a:schemeClr val="accent2"/>
          </a:fillRef>
          <a:effectRef idx="3">
            <a:schemeClr val="accent2"/>
          </a:effectRef>
          <a:fontRef idx="minor">
            <a:schemeClr val="lt1"/>
          </a:fontRef>
        </p:style>
        <p:txBody>
          <a:bodyPr lIns="91428" tIns="45714" rIns="91428" bIns="45714" rtlCol="0" anchor="ctr"/>
          <a:lstStyle/>
          <a:p>
            <a:pPr algn="ctr"/>
            <a:endParaRPr lang="en-US">
              <a:solidFill>
                <a:schemeClr val="tx1"/>
              </a:solidFill>
            </a:endParaRPr>
          </a:p>
        </p:txBody>
      </p:sp>
      <p:sp>
        <p:nvSpPr>
          <p:cNvPr id="5" name="Up Ribbon 4"/>
          <p:cNvSpPr/>
          <p:nvPr/>
        </p:nvSpPr>
        <p:spPr>
          <a:xfrm>
            <a:off x="4147930" y="371061"/>
            <a:ext cx="5208105" cy="1007165"/>
          </a:xfrm>
          <a:prstGeom prst="ribbon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solidFill>
                  <a:schemeClr val="tx1"/>
                </a:solidFill>
                <a:latin typeface="NikoshBAN" panose="02000000000000000000" pitchFamily="2" charset="0"/>
                <a:cs typeface="NikoshBAN" panose="02000000000000000000" pitchFamily="2" charset="0"/>
              </a:rPr>
              <a:t>একক কাজ</a:t>
            </a:r>
            <a:endParaRPr lang="en-US" sz="54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513274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80">
                                          <p:stCondLst>
                                            <p:cond delay="0"/>
                                          </p:stCondLst>
                                        </p:cTn>
                                        <p:tgtEl>
                                          <p:spTgt spid="3"/>
                                        </p:tgtEl>
                                      </p:cBhvr>
                                    </p:animEffect>
                                    <p:anim calcmode="lin" valueType="num">
                                      <p:cBhvr>
                                        <p:cTn id="1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gtEl>
                                      </p:cBhvr>
                                      <p:to x="100000" y="60000"/>
                                    </p:animScale>
                                    <p:animScale>
                                      <p:cBhvr>
                                        <p:cTn id="20" dur="166" decel="50000">
                                          <p:stCondLst>
                                            <p:cond delay="676"/>
                                          </p:stCondLst>
                                        </p:cTn>
                                        <p:tgtEl>
                                          <p:spTgt spid="3"/>
                                        </p:tgtEl>
                                      </p:cBhvr>
                                      <p:to x="100000" y="100000"/>
                                    </p:animScale>
                                    <p:animScale>
                                      <p:cBhvr>
                                        <p:cTn id="21" dur="26">
                                          <p:stCondLst>
                                            <p:cond delay="1312"/>
                                          </p:stCondLst>
                                        </p:cTn>
                                        <p:tgtEl>
                                          <p:spTgt spid="3"/>
                                        </p:tgtEl>
                                      </p:cBhvr>
                                      <p:to x="100000" y="80000"/>
                                    </p:animScale>
                                    <p:animScale>
                                      <p:cBhvr>
                                        <p:cTn id="22" dur="166" decel="50000">
                                          <p:stCondLst>
                                            <p:cond delay="1338"/>
                                          </p:stCondLst>
                                        </p:cTn>
                                        <p:tgtEl>
                                          <p:spTgt spid="3"/>
                                        </p:tgtEl>
                                      </p:cBhvr>
                                      <p:to x="100000" y="100000"/>
                                    </p:animScale>
                                    <p:animScale>
                                      <p:cBhvr>
                                        <p:cTn id="23" dur="26">
                                          <p:stCondLst>
                                            <p:cond delay="1642"/>
                                          </p:stCondLst>
                                        </p:cTn>
                                        <p:tgtEl>
                                          <p:spTgt spid="3"/>
                                        </p:tgtEl>
                                      </p:cBhvr>
                                      <p:to x="100000" y="90000"/>
                                    </p:animScale>
                                    <p:animScale>
                                      <p:cBhvr>
                                        <p:cTn id="24" dur="166" decel="50000">
                                          <p:stCondLst>
                                            <p:cond delay="1668"/>
                                          </p:stCondLst>
                                        </p:cTn>
                                        <p:tgtEl>
                                          <p:spTgt spid="3"/>
                                        </p:tgtEl>
                                      </p:cBhvr>
                                      <p:to x="100000" y="100000"/>
                                    </p:animScale>
                                    <p:animScale>
                                      <p:cBhvr>
                                        <p:cTn id="25" dur="26">
                                          <p:stCondLst>
                                            <p:cond delay="1808"/>
                                          </p:stCondLst>
                                        </p:cTn>
                                        <p:tgtEl>
                                          <p:spTgt spid="3"/>
                                        </p:tgtEl>
                                      </p:cBhvr>
                                      <p:to x="100000" y="95000"/>
                                    </p:animScale>
                                    <p:animScale>
                                      <p:cBhvr>
                                        <p:cTn id="26" dur="166" decel="50000">
                                          <p:stCondLst>
                                            <p:cond delay="1834"/>
                                          </p:stCondLst>
                                        </p:cTn>
                                        <p:tgtEl>
                                          <p:spTgt spid="3"/>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80">
                                          <p:stCondLst>
                                            <p:cond delay="0"/>
                                          </p:stCondLst>
                                        </p:cTn>
                                        <p:tgtEl>
                                          <p:spTgt spid="4"/>
                                        </p:tgtEl>
                                      </p:cBhvr>
                                    </p:animEffect>
                                    <p:anim calcmode="lin" valueType="num">
                                      <p:cBhvr>
                                        <p:cTn id="3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7" dur="26">
                                          <p:stCondLst>
                                            <p:cond delay="650"/>
                                          </p:stCondLst>
                                        </p:cTn>
                                        <p:tgtEl>
                                          <p:spTgt spid="4"/>
                                        </p:tgtEl>
                                      </p:cBhvr>
                                      <p:to x="100000" y="60000"/>
                                    </p:animScale>
                                    <p:animScale>
                                      <p:cBhvr>
                                        <p:cTn id="38" dur="166" decel="50000">
                                          <p:stCondLst>
                                            <p:cond delay="676"/>
                                          </p:stCondLst>
                                        </p:cTn>
                                        <p:tgtEl>
                                          <p:spTgt spid="4"/>
                                        </p:tgtEl>
                                      </p:cBhvr>
                                      <p:to x="100000" y="100000"/>
                                    </p:animScale>
                                    <p:animScale>
                                      <p:cBhvr>
                                        <p:cTn id="39" dur="26">
                                          <p:stCondLst>
                                            <p:cond delay="1312"/>
                                          </p:stCondLst>
                                        </p:cTn>
                                        <p:tgtEl>
                                          <p:spTgt spid="4"/>
                                        </p:tgtEl>
                                      </p:cBhvr>
                                      <p:to x="100000" y="80000"/>
                                    </p:animScale>
                                    <p:animScale>
                                      <p:cBhvr>
                                        <p:cTn id="40" dur="166" decel="50000">
                                          <p:stCondLst>
                                            <p:cond delay="1338"/>
                                          </p:stCondLst>
                                        </p:cTn>
                                        <p:tgtEl>
                                          <p:spTgt spid="4"/>
                                        </p:tgtEl>
                                      </p:cBhvr>
                                      <p:to x="100000" y="100000"/>
                                    </p:animScale>
                                    <p:animScale>
                                      <p:cBhvr>
                                        <p:cTn id="41" dur="26">
                                          <p:stCondLst>
                                            <p:cond delay="1642"/>
                                          </p:stCondLst>
                                        </p:cTn>
                                        <p:tgtEl>
                                          <p:spTgt spid="4"/>
                                        </p:tgtEl>
                                      </p:cBhvr>
                                      <p:to x="100000" y="90000"/>
                                    </p:animScale>
                                    <p:animScale>
                                      <p:cBhvr>
                                        <p:cTn id="42" dur="166" decel="50000">
                                          <p:stCondLst>
                                            <p:cond delay="1668"/>
                                          </p:stCondLst>
                                        </p:cTn>
                                        <p:tgtEl>
                                          <p:spTgt spid="4"/>
                                        </p:tgtEl>
                                      </p:cBhvr>
                                      <p:to x="100000" y="100000"/>
                                    </p:animScale>
                                    <p:animScale>
                                      <p:cBhvr>
                                        <p:cTn id="43" dur="26">
                                          <p:stCondLst>
                                            <p:cond delay="1808"/>
                                          </p:stCondLst>
                                        </p:cTn>
                                        <p:tgtEl>
                                          <p:spTgt spid="4"/>
                                        </p:tgtEl>
                                      </p:cBhvr>
                                      <p:to x="100000" y="95000"/>
                                    </p:animScale>
                                    <p:animScale>
                                      <p:cBhvr>
                                        <p:cTn id="4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911561" y="2185588"/>
            <a:ext cx="5048128" cy="2230029"/>
            <a:chOff x="473301" y="1039096"/>
            <a:chExt cx="8350679" cy="4953000"/>
          </a:xfrm>
        </p:grpSpPr>
        <p:pic>
          <p:nvPicPr>
            <p:cNvPr id="33" name="Picture 32"/>
            <p:cNvPicPr>
              <a:picLocks noChangeAspect="1"/>
            </p:cNvPicPr>
            <p:nvPr/>
          </p:nvPicPr>
          <p:blipFill rotWithShape="1">
            <a:blip r:embed="rId3">
              <a:extLst>
                <a:ext uri="{28A0092B-C50C-407E-A947-70E740481C1C}">
                  <a14:useLocalDpi xmlns:a14="http://schemas.microsoft.com/office/drawing/2010/main" val="0"/>
                </a:ext>
              </a:extLst>
            </a:blip>
            <a:srcRect b="19773"/>
            <a:stretch/>
          </p:blipFill>
          <p:spPr>
            <a:xfrm>
              <a:off x="473301" y="1039096"/>
              <a:ext cx="6965246" cy="4953000"/>
            </a:xfrm>
            <a:prstGeom prst="rect">
              <a:avLst/>
            </a:prstGeom>
          </p:spPr>
        </p:pic>
        <p:pic>
          <p:nvPicPr>
            <p:cNvPr id="34" name="Picture 33"/>
            <p:cNvPicPr>
              <a:picLocks noChangeAspect="1"/>
            </p:cNvPicPr>
            <p:nvPr/>
          </p:nvPicPr>
          <p:blipFill rotWithShape="1">
            <a:blip r:embed="rId3">
              <a:extLst>
                <a:ext uri="{28A0092B-C50C-407E-A947-70E740481C1C}">
                  <a14:useLocalDpi xmlns:a14="http://schemas.microsoft.com/office/drawing/2010/main" val="0"/>
                </a:ext>
              </a:extLst>
            </a:blip>
            <a:srcRect b="19773"/>
            <a:stretch/>
          </p:blipFill>
          <p:spPr>
            <a:xfrm>
              <a:off x="1858734" y="1039096"/>
              <a:ext cx="6965246" cy="4953000"/>
            </a:xfrm>
            <a:prstGeom prst="rect">
              <a:avLst/>
            </a:prstGeom>
          </p:spPr>
        </p:pic>
      </p:grpSp>
      <p:grpSp>
        <p:nvGrpSpPr>
          <p:cNvPr id="18" name="Group 17"/>
          <p:cNvGrpSpPr/>
          <p:nvPr/>
        </p:nvGrpSpPr>
        <p:grpSpPr>
          <a:xfrm>
            <a:off x="4655358" y="1918834"/>
            <a:ext cx="5693378" cy="2713040"/>
            <a:chOff x="895231" y="914399"/>
            <a:chExt cx="8019486" cy="5004207"/>
          </a:xfrm>
        </p:grpSpPr>
        <p:sp>
          <p:nvSpPr>
            <p:cNvPr id="10" name="Left-Right Arrow 9"/>
            <p:cNvSpPr/>
            <p:nvPr/>
          </p:nvSpPr>
          <p:spPr>
            <a:xfrm>
              <a:off x="1385882" y="4364177"/>
              <a:ext cx="7009981" cy="374074"/>
            </a:xfrm>
            <a:prstGeom prst="leftRightArrow">
              <a:avLst>
                <a:gd name="adj1" fmla="val 7407"/>
                <a:gd name="adj2" fmla="val 42593"/>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
            </a:p>
          </p:txBody>
        </p:sp>
        <p:sp>
          <p:nvSpPr>
            <p:cNvPr id="43" name="Left-Right Arrow 42"/>
            <p:cNvSpPr/>
            <p:nvPr/>
          </p:nvSpPr>
          <p:spPr>
            <a:xfrm rot="16200000">
              <a:off x="-23906" y="3162192"/>
              <a:ext cx="4149222" cy="374074"/>
            </a:xfrm>
            <a:prstGeom prst="leftRightArrow">
              <a:avLst>
                <a:gd name="adj1" fmla="val 7407"/>
                <a:gd name="adj2" fmla="val 42593"/>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
            </a:p>
          </p:txBody>
        </p:sp>
        <p:sp>
          <p:nvSpPr>
            <p:cNvPr id="12" name="TextBox 11"/>
            <p:cNvSpPr txBox="1"/>
            <p:nvPr/>
          </p:nvSpPr>
          <p:spPr>
            <a:xfrm>
              <a:off x="8499079" y="4391887"/>
              <a:ext cx="415638" cy="487627"/>
            </a:xfrm>
            <a:prstGeom prst="rect">
              <a:avLst/>
            </a:prstGeom>
            <a:noFill/>
          </p:spPr>
          <p:txBody>
            <a:bodyPr wrap="square" rtlCol="0">
              <a:spAutoFit/>
            </a:bodyPr>
            <a:lstStyle/>
            <a:p>
              <a:r>
                <a:rPr lang="en-US" sz="1118" dirty="0"/>
                <a:t>X</a:t>
              </a:r>
            </a:p>
          </p:txBody>
        </p:sp>
        <mc:AlternateContent xmlns:mc="http://schemas.openxmlformats.org/markup-compatibility/2006" xmlns:a14="http://schemas.microsoft.com/office/drawing/2010/main">
          <mc:Choice Requires="a14">
            <p:sp>
              <p:nvSpPr>
                <p:cNvPr id="16" name="TextBox 15"/>
                <p:cNvSpPr txBox="1"/>
                <p:nvPr/>
              </p:nvSpPr>
              <p:spPr>
                <a:xfrm>
                  <a:off x="895231" y="4391887"/>
                  <a:ext cx="692727" cy="49980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118" i="1">
                                <a:latin typeface="Cambria Math" panose="02040503050406030204" pitchFamily="18" charset="0"/>
                              </a:rPr>
                            </m:ctrlPr>
                          </m:sSupPr>
                          <m:e>
                            <m:r>
                              <a:rPr lang="en-US" sz="1118" i="1">
                                <a:latin typeface="Cambria Math" panose="02040503050406030204" pitchFamily="18" charset="0"/>
                              </a:rPr>
                              <m:t>𝑋</m:t>
                            </m:r>
                          </m:e>
                          <m:sup>
                            <m:r>
                              <a:rPr lang="en-US" sz="1118" i="1">
                                <a:latin typeface="Cambria Math" panose="02040503050406030204" pitchFamily="18" charset="0"/>
                              </a:rPr>
                              <m:t>/</m:t>
                            </m:r>
                          </m:sup>
                        </m:sSup>
                      </m:oMath>
                    </m:oMathPara>
                  </a14:m>
                  <a:endParaRPr lang="en-US" sz="1118" dirty="0"/>
                </a:p>
              </p:txBody>
            </p:sp>
          </mc:Choice>
          <mc:Fallback xmlns="">
            <p:sp>
              <p:nvSpPr>
                <p:cNvPr id="16" name="TextBox 15"/>
                <p:cNvSpPr txBox="1">
                  <a:spLocks noRot="1" noChangeAspect="1" noMove="1" noResize="1" noEditPoints="1" noAdjustHandles="1" noChangeArrowheads="1" noChangeShapeType="1" noTextEdit="1"/>
                </p:cNvSpPr>
                <p:nvPr/>
              </p:nvSpPr>
              <p:spPr>
                <a:xfrm>
                  <a:off x="895231" y="4391887"/>
                  <a:ext cx="692727" cy="392993"/>
                </a:xfrm>
                <a:prstGeom prst="rect">
                  <a:avLst/>
                </a:prstGeom>
                <a:blipFill>
                  <a:blip r:embed="rId4"/>
                  <a:stretch>
                    <a:fillRect/>
                  </a:stretch>
                </a:blipFill>
              </p:spPr>
              <p:txBody>
                <a:bodyPr/>
                <a:lstStyle/>
                <a:p>
                  <a:r>
                    <a:rPr lang="en-US">
                      <a:noFill/>
                    </a:rPr>
                    <a:t> </a:t>
                  </a:r>
                </a:p>
              </p:txBody>
            </p:sp>
          </mc:Fallback>
        </mc:AlternateContent>
        <p:sp>
          <p:nvSpPr>
            <p:cNvPr id="45" name="TextBox 44"/>
            <p:cNvSpPr txBox="1"/>
            <p:nvPr/>
          </p:nvSpPr>
          <p:spPr>
            <a:xfrm>
              <a:off x="1918184" y="5430979"/>
              <a:ext cx="415638" cy="487627"/>
            </a:xfrm>
            <a:prstGeom prst="rect">
              <a:avLst/>
            </a:prstGeom>
            <a:noFill/>
          </p:spPr>
          <p:txBody>
            <a:bodyPr wrap="square" rtlCol="0">
              <a:spAutoFit/>
            </a:bodyPr>
            <a:lstStyle/>
            <a:p>
              <a:r>
                <a:rPr lang="en-US" sz="1118" dirty="0"/>
                <a:t>Y</a:t>
              </a:r>
            </a:p>
          </p:txBody>
        </p:sp>
        <mc:AlternateContent xmlns:mc="http://schemas.openxmlformats.org/markup-compatibility/2006" xmlns:a14="http://schemas.microsoft.com/office/drawing/2010/main">
          <mc:Choice Requires="a14">
            <p:sp>
              <p:nvSpPr>
                <p:cNvPr id="46" name="TextBox 45"/>
                <p:cNvSpPr txBox="1"/>
                <p:nvPr/>
              </p:nvSpPr>
              <p:spPr>
                <a:xfrm>
                  <a:off x="1781928" y="914399"/>
                  <a:ext cx="692727" cy="49980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118" i="1">
                                <a:latin typeface="Cambria Math" panose="02040503050406030204" pitchFamily="18" charset="0"/>
                              </a:rPr>
                            </m:ctrlPr>
                          </m:sSupPr>
                          <m:e>
                            <m:r>
                              <a:rPr lang="en-US" sz="1118" i="1">
                                <a:latin typeface="Cambria Math" panose="02040503050406030204" pitchFamily="18" charset="0"/>
                              </a:rPr>
                              <m:t>𝑌</m:t>
                            </m:r>
                          </m:e>
                          <m:sup>
                            <m:r>
                              <a:rPr lang="en-US" sz="1118" i="1">
                                <a:latin typeface="Cambria Math" panose="02040503050406030204" pitchFamily="18" charset="0"/>
                              </a:rPr>
                              <m:t>/</m:t>
                            </m:r>
                          </m:sup>
                        </m:sSup>
                      </m:oMath>
                    </m:oMathPara>
                  </a14:m>
                  <a:endParaRPr lang="en-US" sz="1118" dirty="0"/>
                </a:p>
              </p:txBody>
            </p:sp>
          </mc:Choice>
          <mc:Fallback xmlns="">
            <p:sp>
              <p:nvSpPr>
                <p:cNvPr id="46" name="TextBox 45"/>
                <p:cNvSpPr txBox="1">
                  <a:spLocks noRot="1" noChangeAspect="1" noMove="1" noResize="1" noEditPoints="1" noAdjustHandles="1" noChangeArrowheads="1" noChangeShapeType="1" noTextEdit="1"/>
                </p:cNvSpPr>
                <p:nvPr/>
              </p:nvSpPr>
              <p:spPr>
                <a:xfrm>
                  <a:off x="1781928" y="914399"/>
                  <a:ext cx="692727" cy="379656"/>
                </a:xfrm>
                <a:prstGeom prst="rect">
                  <a:avLst/>
                </a:prstGeom>
                <a:blipFill>
                  <a:blip r:embed="rId5"/>
                  <a:stretch>
                    <a:fillRect/>
                  </a:stretch>
                </a:blipFill>
              </p:spPr>
              <p:txBody>
                <a:bodyPr/>
                <a:lstStyle/>
                <a:p>
                  <a:r>
                    <a:rPr lang="en-US">
                      <a:noFill/>
                    </a:rPr>
                    <a:t> </a:t>
                  </a:r>
                </a:p>
              </p:txBody>
            </p:sp>
          </mc:Fallback>
        </mc:AlternateContent>
      </p:grpSp>
      <p:sp>
        <p:nvSpPr>
          <p:cNvPr id="19" name="Rectangle 18"/>
          <p:cNvSpPr/>
          <p:nvPr/>
        </p:nvSpPr>
        <p:spPr>
          <a:xfrm>
            <a:off x="5929537" y="3417624"/>
            <a:ext cx="497731" cy="3872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
          </a:p>
        </p:txBody>
      </p:sp>
      <p:sp>
        <p:nvSpPr>
          <p:cNvPr id="49" name="Rectangle 48"/>
          <p:cNvSpPr/>
          <p:nvPr/>
        </p:nvSpPr>
        <p:spPr>
          <a:xfrm>
            <a:off x="6428305" y="3024737"/>
            <a:ext cx="561112" cy="7887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
          </a:p>
        </p:txBody>
      </p:sp>
      <p:sp>
        <p:nvSpPr>
          <p:cNvPr id="50" name="Rectangle 49"/>
          <p:cNvSpPr/>
          <p:nvPr/>
        </p:nvSpPr>
        <p:spPr>
          <a:xfrm>
            <a:off x="6968635" y="2273173"/>
            <a:ext cx="497731" cy="15316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
          </a:p>
        </p:txBody>
      </p:sp>
      <p:sp>
        <p:nvSpPr>
          <p:cNvPr id="54" name="Rectangle 53"/>
          <p:cNvSpPr/>
          <p:nvPr/>
        </p:nvSpPr>
        <p:spPr>
          <a:xfrm>
            <a:off x="7488167" y="2574346"/>
            <a:ext cx="497731" cy="12305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
          </a:p>
        </p:txBody>
      </p:sp>
      <p:sp>
        <p:nvSpPr>
          <p:cNvPr id="56" name="Rectangle 55"/>
          <p:cNvSpPr/>
          <p:nvPr/>
        </p:nvSpPr>
        <p:spPr>
          <a:xfrm>
            <a:off x="7976534" y="3024740"/>
            <a:ext cx="539297" cy="7801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
          </a:p>
        </p:txBody>
      </p:sp>
      <p:sp>
        <p:nvSpPr>
          <p:cNvPr id="61" name="Title 11"/>
          <p:cNvSpPr txBox="1">
            <a:spLocks/>
          </p:cNvSpPr>
          <p:nvPr/>
        </p:nvSpPr>
        <p:spPr>
          <a:xfrm>
            <a:off x="5003693" y="395196"/>
            <a:ext cx="4681728" cy="810602"/>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n-BD" sz="4800" b="1" dirty="0">
                <a:latin typeface="NikoshBAN" panose="02000000000000000000" pitchFamily="2" charset="0"/>
                <a:cs typeface="NikoshBAN" panose="02000000000000000000" pitchFamily="2" charset="0"/>
              </a:rPr>
              <a:t> </a:t>
            </a:r>
            <a:r>
              <a:rPr lang="bn-IN" sz="4800" b="1" dirty="0">
                <a:solidFill>
                  <a:schemeClr val="tx1">
                    <a:lumMod val="85000"/>
                    <a:lumOff val="15000"/>
                  </a:schemeClr>
                </a:solidFill>
                <a:latin typeface="NikoshBAN" panose="02000000000000000000" pitchFamily="2" charset="0"/>
                <a:cs typeface="NikoshBAN" panose="02000000000000000000" pitchFamily="2" charset="0"/>
              </a:rPr>
              <a:t>গণসংখ্যা বহুভুজ</a:t>
            </a:r>
            <a:r>
              <a:rPr lang="bn-IN" sz="4800" b="1" dirty="0">
                <a:latin typeface="NikoshBAN" panose="02000000000000000000" pitchFamily="2" charset="0"/>
                <a:cs typeface="NikoshBAN" panose="02000000000000000000" pitchFamily="2" charset="0"/>
              </a:rPr>
              <a:t> </a:t>
            </a:r>
            <a:r>
              <a:rPr lang="bn-IN" sz="4800" b="1" dirty="0" smtClean="0">
                <a:latin typeface="NikoshBAN" panose="02000000000000000000" pitchFamily="2" charset="0"/>
                <a:cs typeface="NikoshBAN" panose="02000000000000000000" pitchFamily="2" charset="0"/>
              </a:rPr>
              <a:t>অঙ্কন</a:t>
            </a:r>
            <a:endParaRPr lang="en-US" sz="4800" b="1" dirty="0">
              <a:latin typeface="NikoshBAN" panose="02000000000000000000" pitchFamily="2" charset="0"/>
              <a:cs typeface="NikoshBAN" panose="02000000000000000000" pitchFamily="2" charset="0"/>
            </a:endParaRPr>
          </a:p>
        </p:txBody>
      </p:sp>
      <p:sp>
        <p:nvSpPr>
          <p:cNvPr id="2" name="TextBox 1"/>
          <p:cNvSpPr txBox="1"/>
          <p:nvPr/>
        </p:nvSpPr>
        <p:spPr>
          <a:xfrm>
            <a:off x="5763580" y="3721934"/>
            <a:ext cx="356701" cy="396852"/>
          </a:xfrm>
          <a:prstGeom prst="rect">
            <a:avLst/>
          </a:prstGeom>
          <a:noFill/>
        </p:spPr>
        <p:txBody>
          <a:bodyPr vert="vert270" wrap="square" rtlCol="0">
            <a:spAutoFit/>
          </a:bodyPr>
          <a:lstStyle/>
          <a:p>
            <a:r>
              <a:rPr lang="en-US" sz="1118" dirty="0"/>
              <a:t>50.5</a:t>
            </a:r>
          </a:p>
        </p:txBody>
      </p:sp>
      <p:sp>
        <p:nvSpPr>
          <p:cNvPr id="22" name="TextBox 21"/>
          <p:cNvSpPr txBox="1"/>
          <p:nvPr/>
        </p:nvSpPr>
        <p:spPr>
          <a:xfrm>
            <a:off x="7301442" y="3739141"/>
            <a:ext cx="356701" cy="396852"/>
          </a:xfrm>
          <a:prstGeom prst="rect">
            <a:avLst/>
          </a:prstGeom>
          <a:noFill/>
        </p:spPr>
        <p:txBody>
          <a:bodyPr vert="vert270" wrap="square" rtlCol="0">
            <a:spAutoFit/>
          </a:bodyPr>
          <a:lstStyle/>
          <a:p>
            <a:r>
              <a:rPr lang="en-US" sz="1118" dirty="0"/>
              <a:t>65.5</a:t>
            </a:r>
          </a:p>
        </p:txBody>
      </p:sp>
      <p:sp>
        <p:nvSpPr>
          <p:cNvPr id="23" name="TextBox 22"/>
          <p:cNvSpPr txBox="1"/>
          <p:nvPr/>
        </p:nvSpPr>
        <p:spPr>
          <a:xfrm>
            <a:off x="7820109" y="3747746"/>
            <a:ext cx="356701" cy="396852"/>
          </a:xfrm>
          <a:prstGeom prst="rect">
            <a:avLst/>
          </a:prstGeom>
          <a:noFill/>
        </p:spPr>
        <p:txBody>
          <a:bodyPr vert="vert270" wrap="square" rtlCol="0">
            <a:spAutoFit/>
          </a:bodyPr>
          <a:lstStyle/>
          <a:p>
            <a:r>
              <a:rPr lang="en-US" sz="1118" dirty="0"/>
              <a:t>70.5</a:t>
            </a:r>
          </a:p>
        </p:txBody>
      </p:sp>
      <p:sp>
        <p:nvSpPr>
          <p:cNvPr id="24" name="TextBox 23"/>
          <p:cNvSpPr txBox="1"/>
          <p:nvPr/>
        </p:nvSpPr>
        <p:spPr>
          <a:xfrm>
            <a:off x="8330304" y="3758157"/>
            <a:ext cx="356701" cy="396852"/>
          </a:xfrm>
          <a:prstGeom prst="rect">
            <a:avLst/>
          </a:prstGeom>
          <a:noFill/>
        </p:spPr>
        <p:txBody>
          <a:bodyPr vert="vert270" wrap="square" rtlCol="0">
            <a:spAutoFit/>
          </a:bodyPr>
          <a:lstStyle/>
          <a:p>
            <a:r>
              <a:rPr lang="en-US" sz="1118" dirty="0"/>
              <a:t>75.5</a:t>
            </a:r>
          </a:p>
        </p:txBody>
      </p:sp>
      <p:sp>
        <p:nvSpPr>
          <p:cNvPr id="27" name="TextBox 26"/>
          <p:cNvSpPr txBox="1"/>
          <p:nvPr/>
        </p:nvSpPr>
        <p:spPr>
          <a:xfrm>
            <a:off x="6262346" y="3730536"/>
            <a:ext cx="356701" cy="396852"/>
          </a:xfrm>
          <a:prstGeom prst="rect">
            <a:avLst/>
          </a:prstGeom>
          <a:noFill/>
        </p:spPr>
        <p:txBody>
          <a:bodyPr vert="vert270" wrap="square" rtlCol="0">
            <a:spAutoFit/>
          </a:bodyPr>
          <a:lstStyle/>
          <a:p>
            <a:r>
              <a:rPr lang="en-US" sz="1118" dirty="0"/>
              <a:t>55.5</a:t>
            </a:r>
          </a:p>
        </p:txBody>
      </p:sp>
      <p:sp>
        <p:nvSpPr>
          <p:cNvPr id="28" name="TextBox 27"/>
          <p:cNvSpPr txBox="1"/>
          <p:nvPr/>
        </p:nvSpPr>
        <p:spPr>
          <a:xfrm>
            <a:off x="6813064" y="3730534"/>
            <a:ext cx="356701" cy="396852"/>
          </a:xfrm>
          <a:prstGeom prst="rect">
            <a:avLst/>
          </a:prstGeom>
          <a:noFill/>
        </p:spPr>
        <p:txBody>
          <a:bodyPr vert="vert270" wrap="square" rtlCol="0">
            <a:spAutoFit/>
          </a:bodyPr>
          <a:lstStyle/>
          <a:p>
            <a:r>
              <a:rPr lang="en-US" sz="1118" dirty="0"/>
              <a:t>60.5</a:t>
            </a:r>
          </a:p>
        </p:txBody>
      </p:sp>
      <p:sp>
        <p:nvSpPr>
          <p:cNvPr id="4" name="TextBox 3"/>
          <p:cNvSpPr txBox="1"/>
          <p:nvPr/>
        </p:nvSpPr>
        <p:spPr>
          <a:xfrm>
            <a:off x="5197445" y="3761813"/>
            <a:ext cx="280556" cy="264368"/>
          </a:xfrm>
          <a:prstGeom prst="rect">
            <a:avLst/>
          </a:prstGeom>
          <a:noFill/>
        </p:spPr>
        <p:txBody>
          <a:bodyPr wrap="square" rtlCol="0">
            <a:spAutoFit/>
          </a:bodyPr>
          <a:lstStyle/>
          <a:p>
            <a:r>
              <a:rPr lang="en-US" sz="1118" dirty="0"/>
              <a:t>O</a:t>
            </a:r>
          </a:p>
        </p:txBody>
      </p:sp>
      <p:grpSp>
        <p:nvGrpSpPr>
          <p:cNvPr id="30" name="Group 29"/>
          <p:cNvGrpSpPr/>
          <p:nvPr/>
        </p:nvGrpSpPr>
        <p:grpSpPr>
          <a:xfrm>
            <a:off x="5427461" y="3707431"/>
            <a:ext cx="490654" cy="97421"/>
            <a:chOff x="903127" y="1870365"/>
            <a:chExt cx="8393272" cy="1122216"/>
          </a:xfrm>
        </p:grpSpPr>
        <p:grpSp>
          <p:nvGrpSpPr>
            <p:cNvPr id="31" name="Group 30"/>
            <p:cNvGrpSpPr/>
            <p:nvPr/>
          </p:nvGrpSpPr>
          <p:grpSpPr>
            <a:xfrm>
              <a:off x="903127" y="1939638"/>
              <a:ext cx="1690254" cy="1052943"/>
              <a:chOff x="1593273" y="1773384"/>
              <a:chExt cx="7772398" cy="3297380"/>
            </a:xfrm>
          </p:grpSpPr>
          <p:cxnSp>
            <p:nvCxnSpPr>
              <p:cNvPr id="51" name="Straight Connector 50"/>
              <p:cNvCxnSpPr/>
              <p:nvPr/>
            </p:nvCxnSpPr>
            <p:spPr>
              <a:xfrm>
                <a:off x="1593273" y="1773384"/>
                <a:ext cx="3837709" cy="32973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5430982" y="1773384"/>
                <a:ext cx="3934689" cy="32973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7606145" y="1870365"/>
              <a:ext cx="1690254" cy="1052943"/>
              <a:chOff x="1593273" y="1773384"/>
              <a:chExt cx="7772398" cy="3297380"/>
            </a:xfrm>
          </p:grpSpPr>
          <p:cxnSp>
            <p:nvCxnSpPr>
              <p:cNvPr id="47" name="Straight Connector 46"/>
              <p:cNvCxnSpPr/>
              <p:nvPr/>
            </p:nvCxnSpPr>
            <p:spPr>
              <a:xfrm>
                <a:off x="1593273" y="1773384"/>
                <a:ext cx="3837709" cy="32973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5430982" y="1773384"/>
                <a:ext cx="3934689" cy="32973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2567018" y="1939638"/>
              <a:ext cx="1690254" cy="1052943"/>
              <a:chOff x="1593273" y="1773384"/>
              <a:chExt cx="7772398" cy="3297380"/>
            </a:xfrm>
          </p:grpSpPr>
          <p:cxnSp>
            <p:nvCxnSpPr>
              <p:cNvPr id="42" name="Straight Connector 41"/>
              <p:cNvCxnSpPr/>
              <p:nvPr/>
            </p:nvCxnSpPr>
            <p:spPr>
              <a:xfrm>
                <a:off x="1593273" y="1773384"/>
                <a:ext cx="3837709" cy="32973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5430982" y="1773384"/>
                <a:ext cx="3934689" cy="32973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4257272" y="1898074"/>
              <a:ext cx="1690254" cy="1052943"/>
              <a:chOff x="1593273" y="1773384"/>
              <a:chExt cx="7772398" cy="3297380"/>
            </a:xfrm>
          </p:grpSpPr>
          <p:cxnSp>
            <p:nvCxnSpPr>
              <p:cNvPr id="40" name="Straight Connector 39"/>
              <p:cNvCxnSpPr/>
              <p:nvPr/>
            </p:nvCxnSpPr>
            <p:spPr>
              <a:xfrm>
                <a:off x="1593273" y="1773384"/>
                <a:ext cx="3837709" cy="32973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5430982" y="1773384"/>
                <a:ext cx="3934689" cy="32973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5915891" y="1898075"/>
              <a:ext cx="1690254" cy="1052943"/>
              <a:chOff x="1593273" y="1773384"/>
              <a:chExt cx="7772398" cy="3297380"/>
            </a:xfrm>
          </p:grpSpPr>
          <p:cxnSp>
            <p:nvCxnSpPr>
              <p:cNvPr id="38" name="Straight Connector 37"/>
              <p:cNvCxnSpPr/>
              <p:nvPr/>
            </p:nvCxnSpPr>
            <p:spPr>
              <a:xfrm>
                <a:off x="1593273" y="1773384"/>
                <a:ext cx="3837709" cy="32973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5430982" y="1773384"/>
                <a:ext cx="3934689" cy="32973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5" name="TextBox 4"/>
          <p:cNvSpPr txBox="1"/>
          <p:nvPr/>
        </p:nvSpPr>
        <p:spPr>
          <a:xfrm>
            <a:off x="649704" y="4635744"/>
            <a:ext cx="11225463" cy="2062103"/>
          </a:xfrm>
          <a:prstGeom prst="rect">
            <a:avLst/>
          </a:prstGeom>
          <a:noFill/>
        </p:spPr>
        <p:txBody>
          <a:bodyPr wrap="square" rtlCol="0">
            <a:spAutoFit/>
          </a:bodyPr>
          <a:lstStyle/>
          <a:p>
            <a:r>
              <a:rPr lang="bn-IN" sz="3200" b="1" dirty="0">
                <a:latin typeface="NikoshBAN" panose="02000000000000000000" pitchFamily="2" charset="0"/>
                <a:cs typeface="NikoshBAN" panose="02000000000000000000" pitchFamily="2" charset="0"/>
              </a:rPr>
              <a:t>বহুভুজঃ </a:t>
            </a:r>
            <a:r>
              <a:rPr lang="bn-IN" sz="3200" dirty="0">
                <a:latin typeface="NikoshBAN" panose="02000000000000000000" pitchFamily="2" charset="0"/>
                <a:cs typeface="NikoshBAN" panose="02000000000000000000" pitchFamily="2" charset="0"/>
              </a:rPr>
              <a:t>ছক কাগজে </a:t>
            </a:r>
            <a:r>
              <a:rPr lang="en-US" sz="3200" dirty="0">
                <a:latin typeface="NikoshBAN" panose="02000000000000000000" pitchFamily="2" charset="0"/>
                <a:cs typeface="NikoshBAN" panose="02000000000000000000" pitchFamily="2" charset="0"/>
              </a:rPr>
              <a:t>x </a:t>
            </a:r>
            <a:r>
              <a:rPr lang="bn-IN" sz="3200" dirty="0">
                <a:latin typeface="NikoshBAN" panose="02000000000000000000" pitchFamily="2" charset="0"/>
                <a:cs typeface="NikoshBAN" panose="02000000000000000000" pitchFamily="2" charset="0"/>
              </a:rPr>
              <a:t>অক্ষ বরাবর এক ঘর সমান অবিচ্ছিন্ন শ্রেণির এক একক এবং</a:t>
            </a:r>
            <a:r>
              <a:rPr lang="en-US" sz="3200" dirty="0">
                <a:latin typeface="NikoshBAN" panose="02000000000000000000" pitchFamily="2" charset="0"/>
                <a:cs typeface="NikoshBAN" panose="02000000000000000000" pitchFamily="2" charset="0"/>
              </a:rPr>
              <a:t> y</a:t>
            </a:r>
            <a:r>
              <a:rPr lang="bn-IN" sz="3200" dirty="0">
                <a:latin typeface="NikoshBAN" panose="02000000000000000000" pitchFamily="2" charset="0"/>
                <a:cs typeface="NikoshBAN" panose="02000000000000000000" pitchFamily="2" charset="0"/>
              </a:rPr>
              <a:t> অক্ষ বরাবর এক ঘর সমান গণসংখ্যার এক একক ধরে আয়ত লেখ অংকন করা হল। আয়তগুলোর ভূমির বিপরীত বাহুর মধ্যবিন্দুগুলো চিহ্ণিত করে সরু পেন্সিল দিয়ে যোগ করে গণসংখ্যা বহুভুজ অংকন করা হল। </a:t>
            </a:r>
            <a:endParaRPr lang="en-US" sz="3200" dirty="0">
              <a:latin typeface="NikoshBAN" panose="02000000000000000000" pitchFamily="2" charset="0"/>
              <a:cs typeface="NikoshBAN" panose="02000000000000000000" pitchFamily="2" charset="0"/>
            </a:endParaRPr>
          </a:p>
        </p:txBody>
      </p:sp>
      <p:graphicFrame>
        <p:nvGraphicFramePr>
          <p:cNvPr id="53" name="Table 52"/>
          <p:cNvGraphicFramePr>
            <a:graphicFrameLocks noGrp="1"/>
          </p:cNvGraphicFramePr>
          <p:nvPr>
            <p:extLst>
              <p:ext uri="{D42A27DB-BD31-4B8C-83A1-F6EECF244321}">
                <p14:modId xmlns:p14="http://schemas.microsoft.com/office/powerpoint/2010/main" val="1310239672"/>
              </p:ext>
            </p:extLst>
          </p:nvPr>
        </p:nvGraphicFramePr>
        <p:xfrm>
          <a:off x="1932023" y="1255593"/>
          <a:ext cx="2770778" cy="3286356"/>
        </p:xfrm>
        <a:graphic>
          <a:graphicData uri="http://schemas.openxmlformats.org/drawingml/2006/table">
            <a:tbl>
              <a:tblPr firstRow="1" bandRow="1">
                <a:tableStyleId>{5C22544A-7EE6-4342-B048-85BDC9FD1C3A}</a:tableStyleId>
              </a:tblPr>
              <a:tblGrid>
                <a:gridCol w="1385389">
                  <a:extLst>
                    <a:ext uri="{9D8B030D-6E8A-4147-A177-3AD203B41FA5}">
                      <a16:colId xmlns:a16="http://schemas.microsoft.com/office/drawing/2014/main" val="1092140639"/>
                    </a:ext>
                  </a:extLst>
                </a:gridCol>
                <a:gridCol w="1385389">
                  <a:extLst>
                    <a:ext uri="{9D8B030D-6E8A-4147-A177-3AD203B41FA5}">
                      <a16:colId xmlns:a16="http://schemas.microsoft.com/office/drawing/2014/main" val="1271669425"/>
                    </a:ext>
                  </a:extLst>
                </a:gridCol>
              </a:tblGrid>
              <a:tr h="827691">
                <a:tc>
                  <a:txBody>
                    <a:bodyPr/>
                    <a:lstStyle/>
                    <a:p>
                      <a:r>
                        <a:rPr lang="bn-IN" sz="2000" dirty="0" smtClean="0">
                          <a:solidFill>
                            <a:schemeClr val="tx1"/>
                          </a:solidFill>
                          <a:latin typeface="NikoshBAN" panose="02000000000000000000" pitchFamily="2" charset="0"/>
                          <a:cs typeface="NikoshBAN" panose="02000000000000000000" pitchFamily="2" charset="0"/>
                        </a:rPr>
                        <a:t>অবিচ্ছিন্ন</a:t>
                      </a:r>
                      <a:r>
                        <a:rPr lang="bn-IN" sz="2000" baseline="0" dirty="0" smtClean="0">
                          <a:solidFill>
                            <a:schemeClr val="tx1"/>
                          </a:solidFill>
                          <a:latin typeface="NikoshBAN" panose="02000000000000000000" pitchFamily="2" charset="0"/>
                          <a:cs typeface="NikoshBAN" panose="02000000000000000000" pitchFamily="2" charset="0"/>
                        </a:rPr>
                        <a:t> শ্রেণী</a:t>
                      </a:r>
                      <a:endParaRPr lang="en-US" sz="2000" dirty="0">
                        <a:solidFill>
                          <a:schemeClr val="tx1"/>
                        </a:solidFill>
                        <a:latin typeface="NikoshBAN" panose="02000000000000000000" pitchFamily="2" charset="0"/>
                        <a:cs typeface="NikoshBAN" panose="02000000000000000000" pitchFamily="2" charset="0"/>
                      </a:endParaRPr>
                    </a:p>
                  </a:txBody>
                  <a:tcPr marL="68580" marR="68580" marT="28396" marB="28396"/>
                </a:tc>
                <a:tc>
                  <a:txBody>
                    <a:bodyPr/>
                    <a:lstStyle/>
                    <a:p>
                      <a:pPr algn="ctr"/>
                      <a:r>
                        <a:rPr lang="bn-BD" sz="2000" b="0" dirty="0">
                          <a:solidFill>
                            <a:schemeClr val="tx1"/>
                          </a:solidFill>
                          <a:latin typeface="Times New Roman" panose="02020603050405020304" pitchFamily="18" charset="0"/>
                          <a:cs typeface="NikoshBAN" panose="02000000000000000000" pitchFamily="2" charset="0"/>
                        </a:rPr>
                        <a:t>ঘটন</a:t>
                      </a:r>
                      <a:r>
                        <a:rPr lang="bn-BD" sz="2000" b="0" baseline="0" dirty="0">
                          <a:solidFill>
                            <a:schemeClr val="tx1"/>
                          </a:solidFill>
                          <a:latin typeface="Times New Roman" panose="02020603050405020304" pitchFamily="18" charset="0"/>
                          <a:cs typeface="NikoshBAN" panose="02000000000000000000" pitchFamily="2" charset="0"/>
                        </a:rPr>
                        <a:t> সংখ্যা</a:t>
                      </a:r>
                      <a:endParaRPr lang="en-US" sz="2000" b="0" dirty="0">
                        <a:solidFill>
                          <a:schemeClr val="tx1"/>
                        </a:solidFill>
                        <a:latin typeface="Times New Roman" panose="02020603050405020304" pitchFamily="18" charset="0"/>
                        <a:cs typeface="Times New Roman" panose="02020603050405020304" pitchFamily="18" charset="0"/>
                      </a:endParaRPr>
                    </a:p>
                  </a:txBody>
                  <a:tcPr marL="68580" marR="68580" marT="28396" marB="28396"/>
                </a:tc>
                <a:extLst>
                  <a:ext uri="{0D108BD9-81ED-4DB2-BD59-A6C34878D82A}">
                    <a16:rowId xmlns:a16="http://schemas.microsoft.com/office/drawing/2014/main" val="294896370"/>
                  </a:ext>
                </a:extLst>
              </a:tr>
              <a:tr h="491733">
                <a:tc>
                  <a:txBody>
                    <a:bodyPr/>
                    <a:lstStyle/>
                    <a:p>
                      <a:r>
                        <a:rPr lang="en-US" sz="2000" dirty="0" smtClean="0">
                          <a:latin typeface="Times New Roman" panose="02020603050405020304" pitchFamily="18" charset="0"/>
                          <a:cs typeface="Times New Roman" panose="02020603050405020304" pitchFamily="18" charset="0"/>
                        </a:rPr>
                        <a:t>50.5-55.5</a:t>
                      </a:r>
                      <a:endParaRPr lang="en-US" sz="2000" dirty="0">
                        <a:latin typeface="Times New Roman" panose="02020603050405020304" pitchFamily="18" charset="0"/>
                        <a:cs typeface="Times New Roman" panose="02020603050405020304" pitchFamily="18" charset="0"/>
                      </a:endParaRPr>
                    </a:p>
                  </a:txBody>
                  <a:tcPr marL="68580" marR="68580" marT="28396" marB="28396"/>
                </a:tc>
                <a:tc>
                  <a:txBody>
                    <a:bodyPr/>
                    <a:lstStyle/>
                    <a:p>
                      <a:pPr algn="ctr"/>
                      <a:r>
                        <a:rPr lang="en-US" sz="2000" b="0" dirty="0" smtClean="0">
                          <a:latin typeface="Times New Roman" panose="02020603050405020304" pitchFamily="18" charset="0"/>
                          <a:cs typeface="Times New Roman" panose="02020603050405020304" pitchFamily="18" charset="0"/>
                        </a:rPr>
                        <a:t>5</a:t>
                      </a:r>
                      <a:endParaRPr lang="en-US" sz="2000" b="0" dirty="0">
                        <a:latin typeface="Times New Roman" panose="02020603050405020304" pitchFamily="18" charset="0"/>
                        <a:cs typeface="Times New Roman" panose="02020603050405020304" pitchFamily="18" charset="0"/>
                      </a:endParaRPr>
                    </a:p>
                  </a:txBody>
                  <a:tcPr marL="68580" marR="68580" marT="28396" marB="28396"/>
                </a:tc>
                <a:extLst>
                  <a:ext uri="{0D108BD9-81ED-4DB2-BD59-A6C34878D82A}">
                    <a16:rowId xmlns:a16="http://schemas.microsoft.com/office/drawing/2014/main" val="19154270"/>
                  </a:ext>
                </a:extLst>
              </a:tr>
              <a:tr h="491733">
                <a:tc>
                  <a:txBody>
                    <a:bodyPr/>
                    <a:lstStyle/>
                    <a:p>
                      <a:r>
                        <a:rPr lang="en-US" sz="2000" dirty="0" smtClean="0">
                          <a:latin typeface="Times New Roman" panose="02020603050405020304" pitchFamily="18" charset="0"/>
                          <a:cs typeface="Times New Roman" panose="02020603050405020304" pitchFamily="18" charset="0"/>
                        </a:rPr>
                        <a:t>55.5-60.5</a:t>
                      </a:r>
                      <a:endParaRPr lang="en-US" sz="2000" dirty="0">
                        <a:latin typeface="Times New Roman" panose="02020603050405020304" pitchFamily="18" charset="0"/>
                        <a:cs typeface="Times New Roman" panose="02020603050405020304" pitchFamily="18" charset="0"/>
                      </a:endParaRPr>
                    </a:p>
                  </a:txBody>
                  <a:tcPr marL="68580" marR="68580" marT="28396" marB="28396"/>
                </a:tc>
                <a:tc>
                  <a:txBody>
                    <a:bodyPr/>
                    <a:lstStyle/>
                    <a:p>
                      <a:pPr algn="ctr"/>
                      <a:r>
                        <a:rPr lang="en-US" sz="2000" b="0" dirty="0" smtClean="0">
                          <a:latin typeface="Times New Roman" panose="02020603050405020304" pitchFamily="18" charset="0"/>
                          <a:cs typeface="Times New Roman" panose="02020603050405020304" pitchFamily="18" charset="0"/>
                        </a:rPr>
                        <a:t>10</a:t>
                      </a:r>
                      <a:endParaRPr lang="en-US" sz="2000" b="0" dirty="0">
                        <a:latin typeface="Times New Roman" panose="02020603050405020304" pitchFamily="18" charset="0"/>
                        <a:cs typeface="Times New Roman" panose="02020603050405020304" pitchFamily="18" charset="0"/>
                      </a:endParaRPr>
                    </a:p>
                  </a:txBody>
                  <a:tcPr marL="68580" marR="68580" marT="28396" marB="28396"/>
                </a:tc>
                <a:extLst>
                  <a:ext uri="{0D108BD9-81ED-4DB2-BD59-A6C34878D82A}">
                    <a16:rowId xmlns:a16="http://schemas.microsoft.com/office/drawing/2014/main" val="2156701632"/>
                  </a:ext>
                </a:extLst>
              </a:tr>
              <a:tr h="491733">
                <a:tc>
                  <a:txBody>
                    <a:bodyPr/>
                    <a:lstStyle/>
                    <a:p>
                      <a:r>
                        <a:rPr lang="en-US" sz="2000" dirty="0" smtClean="0">
                          <a:latin typeface="Times New Roman" panose="02020603050405020304" pitchFamily="18" charset="0"/>
                          <a:cs typeface="Times New Roman" panose="02020603050405020304" pitchFamily="18" charset="0"/>
                        </a:rPr>
                        <a:t>60.5-65.5</a:t>
                      </a:r>
                      <a:endParaRPr lang="en-US" sz="2000" dirty="0">
                        <a:latin typeface="Times New Roman" panose="02020603050405020304" pitchFamily="18" charset="0"/>
                        <a:cs typeface="Times New Roman" panose="02020603050405020304" pitchFamily="18" charset="0"/>
                      </a:endParaRPr>
                    </a:p>
                  </a:txBody>
                  <a:tcPr marL="68580" marR="68580" marT="28396" marB="28396"/>
                </a:tc>
                <a:tc>
                  <a:txBody>
                    <a:bodyPr/>
                    <a:lstStyle/>
                    <a:p>
                      <a:pPr algn="ctr"/>
                      <a:r>
                        <a:rPr lang="en-US" sz="2000" b="0" dirty="0" smtClean="0">
                          <a:latin typeface="Times New Roman" panose="02020603050405020304" pitchFamily="18" charset="0"/>
                          <a:cs typeface="Times New Roman" panose="02020603050405020304" pitchFamily="18" charset="0"/>
                        </a:rPr>
                        <a:t>20</a:t>
                      </a:r>
                      <a:endParaRPr lang="en-US" sz="2000" b="0" dirty="0">
                        <a:latin typeface="Times New Roman" panose="02020603050405020304" pitchFamily="18" charset="0"/>
                        <a:cs typeface="Times New Roman" panose="02020603050405020304" pitchFamily="18" charset="0"/>
                      </a:endParaRPr>
                    </a:p>
                  </a:txBody>
                  <a:tcPr marL="68580" marR="68580" marT="28396" marB="28396"/>
                </a:tc>
                <a:extLst>
                  <a:ext uri="{0D108BD9-81ED-4DB2-BD59-A6C34878D82A}">
                    <a16:rowId xmlns:a16="http://schemas.microsoft.com/office/drawing/2014/main" val="3910921804"/>
                  </a:ext>
                </a:extLst>
              </a:tr>
              <a:tr h="491733">
                <a:tc>
                  <a:txBody>
                    <a:bodyPr/>
                    <a:lstStyle/>
                    <a:p>
                      <a:r>
                        <a:rPr lang="en-US" sz="2000" dirty="0" smtClean="0">
                          <a:latin typeface="Times New Roman" panose="02020603050405020304" pitchFamily="18" charset="0"/>
                          <a:cs typeface="Times New Roman" panose="02020603050405020304" pitchFamily="18" charset="0"/>
                        </a:rPr>
                        <a:t>65.5-69.5</a:t>
                      </a:r>
                      <a:endParaRPr lang="en-US" sz="2000" dirty="0">
                        <a:latin typeface="Times New Roman" panose="02020603050405020304" pitchFamily="18" charset="0"/>
                        <a:cs typeface="Times New Roman" panose="02020603050405020304" pitchFamily="18" charset="0"/>
                      </a:endParaRPr>
                    </a:p>
                  </a:txBody>
                  <a:tcPr marL="68580" marR="68580" marT="28396" marB="28396"/>
                </a:tc>
                <a:tc>
                  <a:txBody>
                    <a:bodyPr/>
                    <a:lstStyle/>
                    <a:p>
                      <a:pPr algn="ctr"/>
                      <a:r>
                        <a:rPr lang="en-US" sz="2000" b="0" dirty="0" smtClean="0">
                          <a:latin typeface="Times New Roman" panose="02020603050405020304" pitchFamily="18" charset="0"/>
                          <a:cs typeface="Times New Roman" panose="02020603050405020304" pitchFamily="18" charset="0"/>
                        </a:rPr>
                        <a:t>15</a:t>
                      </a:r>
                      <a:endParaRPr lang="en-US" sz="2000" b="0" dirty="0">
                        <a:latin typeface="Times New Roman" panose="02020603050405020304" pitchFamily="18" charset="0"/>
                        <a:cs typeface="Times New Roman" panose="02020603050405020304" pitchFamily="18" charset="0"/>
                      </a:endParaRPr>
                    </a:p>
                  </a:txBody>
                  <a:tcPr marL="68580" marR="68580" marT="28396" marB="28396"/>
                </a:tc>
                <a:extLst>
                  <a:ext uri="{0D108BD9-81ED-4DB2-BD59-A6C34878D82A}">
                    <a16:rowId xmlns:a16="http://schemas.microsoft.com/office/drawing/2014/main" val="3384108004"/>
                  </a:ext>
                </a:extLst>
              </a:tr>
              <a:tr h="491733">
                <a:tc>
                  <a:txBody>
                    <a:bodyPr/>
                    <a:lstStyle/>
                    <a:p>
                      <a:r>
                        <a:rPr lang="en-US" sz="2000" dirty="0" smtClean="0">
                          <a:latin typeface="Times New Roman" panose="02020603050405020304" pitchFamily="18" charset="0"/>
                          <a:cs typeface="Times New Roman" panose="02020603050405020304" pitchFamily="18" charset="0"/>
                        </a:rPr>
                        <a:t>69.5-75.5</a:t>
                      </a:r>
                      <a:endParaRPr lang="en-US" sz="2000" dirty="0">
                        <a:latin typeface="Times New Roman" panose="02020603050405020304" pitchFamily="18" charset="0"/>
                        <a:cs typeface="Times New Roman" panose="02020603050405020304" pitchFamily="18" charset="0"/>
                      </a:endParaRPr>
                    </a:p>
                  </a:txBody>
                  <a:tcPr marL="68580" marR="68580" marT="28396" marB="28396"/>
                </a:tc>
                <a:tc>
                  <a:txBody>
                    <a:bodyPr/>
                    <a:lstStyle/>
                    <a:p>
                      <a:pPr algn="ctr"/>
                      <a:r>
                        <a:rPr lang="en-US" sz="2000" b="0" dirty="0">
                          <a:latin typeface="Times New Roman" panose="02020603050405020304" pitchFamily="18" charset="0"/>
                          <a:cs typeface="Times New Roman" panose="02020603050405020304" pitchFamily="18" charset="0"/>
                        </a:rPr>
                        <a:t> </a:t>
                      </a:r>
                      <a:r>
                        <a:rPr lang="en-US" sz="2000" b="0" dirty="0" smtClean="0">
                          <a:latin typeface="Times New Roman" panose="02020603050405020304" pitchFamily="18" charset="0"/>
                          <a:cs typeface="Times New Roman" panose="02020603050405020304" pitchFamily="18" charset="0"/>
                        </a:rPr>
                        <a:t>10</a:t>
                      </a:r>
                      <a:endParaRPr lang="en-US" sz="2000" b="0" dirty="0">
                        <a:latin typeface="Times New Roman" panose="02020603050405020304" pitchFamily="18" charset="0"/>
                        <a:cs typeface="Times New Roman" panose="02020603050405020304" pitchFamily="18" charset="0"/>
                      </a:endParaRPr>
                    </a:p>
                  </a:txBody>
                  <a:tcPr marL="68580" marR="68580" marT="28396" marB="28396"/>
                </a:tc>
                <a:extLst>
                  <a:ext uri="{0D108BD9-81ED-4DB2-BD59-A6C34878D82A}">
                    <a16:rowId xmlns:a16="http://schemas.microsoft.com/office/drawing/2014/main" val="1260918005"/>
                  </a:ext>
                </a:extLst>
              </a:tr>
            </a:tbl>
          </a:graphicData>
        </a:graphic>
      </p:graphicFrame>
      <p:sp>
        <p:nvSpPr>
          <p:cNvPr id="6" name="Oval 5"/>
          <p:cNvSpPr/>
          <p:nvPr/>
        </p:nvSpPr>
        <p:spPr>
          <a:xfrm>
            <a:off x="6151394" y="3383205"/>
            <a:ext cx="34289" cy="6023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
          </a:p>
        </p:txBody>
      </p:sp>
      <p:sp>
        <p:nvSpPr>
          <p:cNvPr id="55" name="Oval 54"/>
          <p:cNvSpPr/>
          <p:nvPr/>
        </p:nvSpPr>
        <p:spPr>
          <a:xfrm>
            <a:off x="6681326" y="2987382"/>
            <a:ext cx="34289" cy="6023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
          </a:p>
        </p:txBody>
      </p:sp>
      <p:sp>
        <p:nvSpPr>
          <p:cNvPr id="57" name="Oval 56"/>
          <p:cNvSpPr/>
          <p:nvPr/>
        </p:nvSpPr>
        <p:spPr>
          <a:xfrm>
            <a:off x="7190481" y="2238747"/>
            <a:ext cx="34289" cy="6023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
          </a:p>
        </p:txBody>
      </p:sp>
      <p:sp>
        <p:nvSpPr>
          <p:cNvPr id="58" name="Oval 57"/>
          <p:cNvSpPr/>
          <p:nvPr/>
        </p:nvSpPr>
        <p:spPr>
          <a:xfrm>
            <a:off x="7710028" y="2531310"/>
            <a:ext cx="34289" cy="6023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
          </a:p>
        </p:txBody>
      </p:sp>
      <p:sp>
        <p:nvSpPr>
          <p:cNvPr id="59" name="Oval 58"/>
          <p:cNvSpPr/>
          <p:nvPr/>
        </p:nvSpPr>
        <p:spPr>
          <a:xfrm>
            <a:off x="8229572" y="2995984"/>
            <a:ext cx="34289" cy="6023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
          </a:p>
        </p:txBody>
      </p:sp>
      <p:sp>
        <p:nvSpPr>
          <p:cNvPr id="60" name="Oval 59"/>
          <p:cNvSpPr/>
          <p:nvPr/>
        </p:nvSpPr>
        <p:spPr>
          <a:xfrm>
            <a:off x="8738719" y="3761828"/>
            <a:ext cx="34289" cy="6023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
          </a:p>
        </p:txBody>
      </p:sp>
      <p:cxnSp>
        <p:nvCxnSpPr>
          <p:cNvPr id="8" name="Straight Connector 7"/>
          <p:cNvCxnSpPr>
            <a:stCxn id="62" idx="7"/>
            <a:endCxn id="6" idx="6"/>
          </p:cNvCxnSpPr>
          <p:nvPr/>
        </p:nvCxnSpPr>
        <p:spPr>
          <a:xfrm flipV="1">
            <a:off x="5941664" y="3413324"/>
            <a:ext cx="244018" cy="357329"/>
          </a:xfrm>
          <a:prstGeom prst="line">
            <a:avLst/>
          </a:prstGeom>
        </p:spPr>
        <p:style>
          <a:lnRef idx="1">
            <a:schemeClr val="accent1"/>
          </a:lnRef>
          <a:fillRef idx="0">
            <a:schemeClr val="accent1"/>
          </a:fillRef>
          <a:effectRef idx="0">
            <a:schemeClr val="accent1"/>
          </a:effectRef>
          <a:fontRef idx="minor">
            <a:schemeClr val="tx1"/>
          </a:fontRef>
        </p:style>
      </p:cxnSp>
      <p:sp>
        <p:nvSpPr>
          <p:cNvPr id="62" name="Oval 61"/>
          <p:cNvSpPr/>
          <p:nvPr/>
        </p:nvSpPr>
        <p:spPr>
          <a:xfrm>
            <a:off x="5912397" y="3761831"/>
            <a:ext cx="34289" cy="6023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8"/>
          </a:p>
        </p:txBody>
      </p:sp>
      <p:cxnSp>
        <p:nvCxnSpPr>
          <p:cNvPr id="63" name="Straight Connector 62"/>
          <p:cNvCxnSpPr>
            <a:stCxn id="55" idx="3"/>
            <a:endCxn id="6" idx="3"/>
          </p:cNvCxnSpPr>
          <p:nvPr/>
        </p:nvCxnSpPr>
        <p:spPr>
          <a:xfrm flipH="1">
            <a:off x="6156413" y="3038797"/>
            <a:ext cx="529932" cy="395823"/>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57" idx="5"/>
            <a:endCxn id="55" idx="6"/>
          </p:cNvCxnSpPr>
          <p:nvPr/>
        </p:nvCxnSpPr>
        <p:spPr>
          <a:xfrm flipH="1">
            <a:off x="6715614" y="2290159"/>
            <a:ext cx="504135" cy="727338"/>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58" idx="7"/>
            <a:endCxn id="57" idx="5"/>
          </p:cNvCxnSpPr>
          <p:nvPr/>
        </p:nvCxnSpPr>
        <p:spPr>
          <a:xfrm flipH="1" flipV="1">
            <a:off x="7219749" y="2290160"/>
            <a:ext cx="519546" cy="249971"/>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58" idx="5"/>
            <a:endCxn id="59" idx="6"/>
          </p:cNvCxnSpPr>
          <p:nvPr/>
        </p:nvCxnSpPr>
        <p:spPr>
          <a:xfrm>
            <a:off x="7739294" y="2582727"/>
            <a:ext cx="524566" cy="443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59" idx="6"/>
            <a:endCxn id="60" idx="3"/>
          </p:cNvCxnSpPr>
          <p:nvPr/>
        </p:nvCxnSpPr>
        <p:spPr>
          <a:xfrm>
            <a:off x="8263863" y="3026102"/>
            <a:ext cx="479879" cy="787141"/>
          </a:xfrm>
          <a:prstGeom prst="line">
            <a:avLst/>
          </a:prstGeom>
        </p:spPr>
        <p:style>
          <a:lnRef idx="1">
            <a:schemeClr val="accent1"/>
          </a:lnRef>
          <a:fillRef idx="0">
            <a:schemeClr val="accent1"/>
          </a:fillRef>
          <a:effectRef idx="0">
            <a:schemeClr val="accent1"/>
          </a:effectRef>
          <a:fontRef idx="minor">
            <a:schemeClr val="tx1"/>
          </a:fontRef>
        </p:style>
      </p:cxnSp>
      <p:sp>
        <p:nvSpPr>
          <p:cNvPr id="68" name="Frame 67"/>
          <p:cNvSpPr/>
          <p:nvPr/>
        </p:nvSpPr>
        <p:spPr>
          <a:xfrm>
            <a:off x="0" y="0"/>
            <a:ext cx="12192000" cy="6858000"/>
          </a:xfrm>
          <a:prstGeom prst="frame">
            <a:avLst>
              <a:gd name="adj1" fmla="val 3088"/>
            </a:avLst>
          </a:prstGeom>
          <a:ln/>
        </p:spPr>
        <p:style>
          <a:lnRef idx="1">
            <a:schemeClr val="accent2"/>
          </a:lnRef>
          <a:fillRef idx="3">
            <a:schemeClr val="accent2"/>
          </a:fillRef>
          <a:effectRef idx="2">
            <a:schemeClr val="accent2"/>
          </a:effectRef>
          <a:fontRef idx="minor">
            <a:schemeClr val="lt1"/>
          </a:fontRef>
        </p:style>
        <p:txBody>
          <a:bodyPr lIns="91428" tIns="45714" rIns="91428" bIns="45714" rtlCol="0" anchor="ctr"/>
          <a:lstStyle/>
          <a:p>
            <a:pPr algn="ctr"/>
            <a:endParaRPr lang="en-US">
              <a:solidFill>
                <a:schemeClr val="tx1"/>
              </a:solidFill>
            </a:endParaRPr>
          </a:p>
        </p:txBody>
      </p:sp>
    </p:spTree>
    <p:extLst>
      <p:ext uri="{BB962C8B-B14F-4D97-AF65-F5344CB8AC3E}">
        <p14:creationId xmlns:p14="http://schemas.microsoft.com/office/powerpoint/2010/main" val="28324430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ppt_x"/>
                                          </p:val>
                                        </p:tav>
                                        <p:tav tm="100000">
                                          <p:val>
                                            <p:strVal val="#ppt_x"/>
                                          </p:val>
                                        </p:tav>
                                      </p:tavLst>
                                    </p:anim>
                                    <p:anim calcmode="lin" valueType="num">
                                      <p:cBhvr additive="base">
                                        <p:cTn id="18" dur="500" fill="hold"/>
                                        <p:tgtEl>
                                          <p:spTgt spid="2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ppt_x"/>
                                          </p:val>
                                        </p:tav>
                                        <p:tav tm="100000">
                                          <p:val>
                                            <p:strVal val="#ppt_x"/>
                                          </p:val>
                                        </p:tav>
                                      </p:tavLst>
                                    </p:anim>
                                    <p:anim calcmode="lin" valueType="num">
                                      <p:cBhvr additive="base">
                                        <p:cTn id="22" dur="500" fill="hold"/>
                                        <p:tgtEl>
                                          <p:spTgt spid="2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ppt_x"/>
                                          </p:val>
                                        </p:tav>
                                        <p:tav tm="100000">
                                          <p:val>
                                            <p:strVal val="#ppt_x"/>
                                          </p:val>
                                        </p:tav>
                                      </p:tavLst>
                                    </p:anim>
                                    <p:anim calcmode="lin" valueType="num">
                                      <p:cBhvr additive="base">
                                        <p:cTn id="3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ppt_x"/>
                                          </p:val>
                                        </p:tav>
                                        <p:tav tm="100000">
                                          <p:val>
                                            <p:strVal val="#ppt_x"/>
                                          </p:val>
                                        </p:tav>
                                      </p:tavLst>
                                    </p:anim>
                                    <p:anim calcmode="lin" valueType="num">
                                      <p:cBhvr additive="base">
                                        <p:cTn id="4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500" fill="hold"/>
                                        <p:tgtEl>
                                          <p:spTgt spid="49"/>
                                        </p:tgtEl>
                                        <p:attrNameLst>
                                          <p:attrName>ppt_x</p:attrName>
                                        </p:attrNameLst>
                                      </p:cBhvr>
                                      <p:tavLst>
                                        <p:tav tm="0">
                                          <p:val>
                                            <p:strVal val="#ppt_x"/>
                                          </p:val>
                                        </p:tav>
                                        <p:tav tm="100000">
                                          <p:val>
                                            <p:strVal val="#ppt_x"/>
                                          </p:val>
                                        </p:tav>
                                      </p:tavLst>
                                    </p:anim>
                                    <p:anim calcmode="lin" valueType="num">
                                      <p:cBhvr additive="base">
                                        <p:cTn id="5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additive="base">
                                        <p:cTn id="57" dur="500" fill="hold"/>
                                        <p:tgtEl>
                                          <p:spTgt spid="50"/>
                                        </p:tgtEl>
                                        <p:attrNameLst>
                                          <p:attrName>ppt_x</p:attrName>
                                        </p:attrNameLst>
                                      </p:cBhvr>
                                      <p:tavLst>
                                        <p:tav tm="0">
                                          <p:val>
                                            <p:strVal val="#ppt_x"/>
                                          </p:val>
                                        </p:tav>
                                        <p:tav tm="100000">
                                          <p:val>
                                            <p:strVal val="#ppt_x"/>
                                          </p:val>
                                        </p:tav>
                                      </p:tavLst>
                                    </p:anim>
                                    <p:anim calcmode="lin" valueType="num">
                                      <p:cBhvr additive="base">
                                        <p:cTn id="5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additive="base">
                                        <p:cTn id="63" dur="500" fill="hold"/>
                                        <p:tgtEl>
                                          <p:spTgt spid="54"/>
                                        </p:tgtEl>
                                        <p:attrNameLst>
                                          <p:attrName>ppt_x</p:attrName>
                                        </p:attrNameLst>
                                      </p:cBhvr>
                                      <p:tavLst>
                                        <p:tav tm="0">
                                          <p:val>
                                            <p:strVal val="#ppt_x"/>
                                          </p:val>
                                        </p:tav>
                                        <p:tav tm="100000">
                                          <p:val>
                                            <p:strVal val="#ppt_x"/>
                                          </p:val>
                                        </p:tav>
                                      </p:tavLst>
                                    </p:anim>
                                    <p:anim calcmode="lin" valueType="num">
                                      <p:cBhvr additive="base">
                                        <p:cTn id="64"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56"/>
                                        </p:tgtEl>
                                        <p:attrNameLst>
                                          <p:attrName>style.visibility</p:attrName>
                                        </p:attrNameLst>
                                      </p:cBhvr>
                                      <p:to>
                                        <p:strVal val="visible"/>
                                      </p:to>
                                    </p:set>
                                    <p:anim calcmode="lin" valueType="num">
                                      <p:cBhvr additive="base">
                                        <p:cTn id="69" dur="500" fill="hold"/>
                                        <p:tgtEl>
                                          <p:spTgt spid="56"/>
                                        </p:tgtEl>
                                        <p:attrNameLst>
                                          <p:attrName>ppt_x</p:attrName>
                                        </p:attrNameLst>
                                      </p:cBhvr>
                                      <p:tavLst>
                                        <p:tav tm="0">
                                          <p:val>
                                            <p:strVal val="#ppt_x"/>
                                          </p:val>
                                        </p:tav>
                                        <p:tav tm="100000">
                                          <p:val>
                                            <p:strVal val="#ppt_x"/>
                                          </p:val>
                                        </p:tav>
                                      </p:tavLst>
                                    </p:anim>
                                    <p:anim calcmode="lin" valueType="num">
                                      <p:cBhvr additive="base">
                                        <p:cTn id="70"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additive="base">
                                        <p:cTn id="75" dur="500" fill="hold"/>
                                        <p:tgtEl>
                                          <p:spTgt spid="62"/>
                                        </p:tgtEl>
                                        <p:attrNameLst>
                                          <p:attrName>ppt_x</p:attrName>
                                        </p:attrNameLst>
                                      </p:cBhvr>
                                      <p:tavLst>
                                        <p:tav tm="0">
                                          <p:val>
                                            <p:strVal val="#ppt_x"/>
                                          </p:val>
                                        </p:tav>
                                        <p:tav tm="100000">
                                          <p:val>
                                            <p:strVal val="#ppt_x"/>
                                          </p:val>
                                        </p:tav>
                                      </p:tavLst>
                                    </p:anim>
                                    <p:anim calcmode="lin" valueType="num">
                                      <p:cBhvr additive="base">
                                        <p:cTn id="76"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fade">
                                      <p:cBhvr>
                                        <p:cTn id="81" dur="1000"/>
                                        <p:tgtEl>
                                          <p:spTgt spid="6"/>
                                        </p:tgtEl>
                                      </p:cBhvr>
                                    </p:animEffect>
                                    <p:anim calcmode="lin" valueType="num">
                                      <p:cBhvr>
                                        <p:cTn id="82" dur="1000" fill="hold"/>
                                        <p:tgtEl>
                                          <p:spTgt spid="6"/>
                                        </p:tgtEl>
                                        <p:attrNameLst>
                                          <p:attrName>ppt_x</p:attrName>
                                        </p:attrNameLst>
                                      </p:cBhvr>
                                      <p:tavLst>
                                        <p:tav tm="0">
                                          <p:val>
                                            <p:strVal val="#ppt_x"/>
                                          </p:val>
                                        </p:tav>
                                        <p:tav tm="100000">
                                          <p:val>
                                            <p:strVal val="#ppt_x"/>
                                          </p:val>
                                        </p:tav>
                                      </p:tavLst>
                                    </p:anim>
                                    <p:anim calcmode="lin" valueType="num">
                                      <p:cBhvr>
                                        <p:cTn id="8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ppt_x"/>
                                          </p:val>
                                        </p:tav>
                                        <p:tav tm="100000">
                                          <p:val>
                                            <p:strVal val="#ppt_x"/>
                                          </p:val>
                                        </p:tav>
                                      </p:tavLst>
                                    </p:anim>
                                    <p:anim calcmode="lin" valueType="num">
                                      <p:cBhvr additive="base">
                                        <p:cTn id="89"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57"/>
                                        </p:tgtEl>
                                        <p:attrNameLst>
                                          <p:attrName>style.visibility</p:attrName>
                                        </p:attrNameLst>
                                      </p:cBhvr>
                                      <p:to>
                                        <p:strVal val="visible"/>
                                      </p:to>
                                    </p:set>
                                    <p:anim calcmode="lin" valueType="num">
                                      <p:cBhvr additive="base">
                                        <p:cTn id="94" dur="500" fill="hold"/>
                                        <p:tgtEl>
                                          <p:spTgt spid="57"/>
                                        </p:tgtEl>
                                        <p:attrNameLst>
                                          <p:attrName>ppt_x</p:attrName>
                                        </p:attrNameLst>
                                      </p:cBhvr>
                                      <p:tavLst>
                                        <p:tav tm="0">
                                          <p:val>
                                            <p:strVal val="#ppt_x"/>
                                          </p:val>
                                        </p:tav>
                                        <p:tav tm="100000">
                                          <p:val>
                                            <p:strVal val="#ppt_x"/>
                                          </p:val>
                                        </p:tav>
                                      </p:tavLst>
                                    </p:anim>
                                    <p:anim calcmode="lin" valueType="num">
                                      <p:cBhvr additive="base">
                                        <p:cTn id="95"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58"/>
                                        </p:tgtEl>
                                        <p:attrNameLst>
                                          <p:attrName>style.visibility</p:attrName>
                                        </p:attrNameLst>
                                      </p:cBhvr>
                                      <p:to>
                                        <p:strVal val="visible"/>
                                      </p:to>
                                    </p:set>
                                    <p:anim calcmode="lin" valueType="num">
                                      <p:cBhvr additive="base">
                                        <p:cTn id="100" dur="500" fill="hold"/>
                                        <p:tgtEl>
                                          <p:spTgt spid="58"/>
                                        </p:tgtEl>
                                        <p:attrNameLst>
                                          <p:attrName>ppt_x</p:attrName>
                                        </p:attrNameLst>
                                      </p:cBhvr>
                                      <p:tavLst>
                                        <p:tav tm="0">
                                          <p:val>
                                            <p:strVal val="#ppt_x"/>
                                          </p:val>
                                        </p:tav>
                                        <p:tav tm="100000">
                                          <p:val>
                                            <p:strVal val="#ppt_x"/>
                                          </p:val>
                                        </p:tav>
                                      </p:tavLst>
                                    </p:anim>
                                    <p:anim calcmode="lin" valueType="num">
                                      <p:cBhvr additive="base">
                                        <p:cTn id="101"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ppt_x"/>
                                          </p:val>
                                        </p:tav>
                                        <p:tav tm="100000">
                                          <p:val>
                                            <p:strVal val="#ppt_x"/>
                                          </p:val>
                                        </p:tav>
                                      </p:tavLst>
                                    </p:anim>
                                    <p:anim calcmode="lin" valueType="num">
                                      <p:cBhvr additive="base">
                                        <p:cTn id="107"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grpId="0" nodeType="clickEffect">
                                  <p:stCondLst>
                                    <p:cond delay="0"/>
                                  </p:stCondLst>
                                  <p:childTnLst>
                                    <p:set>
                                      <p:cBhvr>
                                        <p:cTn id="111" dur="1" fill="hold">
                                          <p:stCondLst>
                                            <p:cond delay="0"/>
                                          </p:stCondLst>
                                        </p:cTn>
                                        <p:tgtEl>
                                          <p:spTgt spid="60"/>
                                        </p:tgtEl>
                                        <p:attrNameLst>
                                          <p:attrName>style.visibility</p:attrName>
                                        </p:attrNameLst>
                                      </p:cBhvr>
                                      <p:to>
                                        <p:strVal val="visible"/>
                                      </p:to>
                                    </p:set>
                                    <p:anim calcmode="lin" valueType="num">
                                      <p:cBhvr additive="base">
                                        <p:cTn id="112" dur="500" fill="hold"/>
                                        <p:tgtEl>
                                          <p:spTgt spid="60"/>
                                        </p:tgtEl>
                                        <p:attrNameLst>
                                          <p:attrName>ppt_x</p:attrName>
                                        </p:attrNameLst>
                                      </p:cBhvr>
                                      <p:tavLst>
                                        <p:tav tm="0">
                                          <p:val>
                                            <p:strVal val="#ppt_x"/>
                                          </p:val>
                                        </p:tav>
                                        <p:tav tm="100000">
                                          <p:val>
                                            <p:strVal val="#ppt_x"/>
                                          </p:val>
                                        </p:tav>
                                      </p:tavLst>
                                    </p:anim>
                                    <p:anim calcmode="lin" valueType="num">
                                      <p:cBhvr additive="base">
                                        <p:cTn id="113"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2" presetClass="entr" presetSubtype="4" fill="hold" nodeType="clickEffect">
                                  <p:stCondLst>
                                    <p:cond delay="0"/>
                                  </p:stCondLst>
                                  <p:childTnLst>
                                    <p:set>
                                      <p:cBhvr>
                                        <p:cTn id="117" dur="1" fill="hold">
                                          <p:stCondLst>
                                            <p:cond delay="0"/>
                                          </p:stCondLst>
                                        </p:cTn>
                                        <p:tgtEl>
                                          <p:spTgt spid="8"/>
                                        </p:tgtEl>
                                        <p:attrNameLst>
                                          <p:attrName>style.visibility</p:attrName>
                                        </p:attrNameLst>
                                      </p:cBhvr>
                                      <p:to>
                                        <p:strVal val="visible"/>
                                      </p:to>
                                    </p:set>
                                    <p:animEffect transition="in" filter="wipe(down)">
                                      <p:cBhvr>
                                        <p:cTn id="118" dur="500"/>
                                        <p:tgtEl>
                                          <p:spTgt spid="8"/>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nodeType="click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down)">
                                      <p:cBhvr>
                                        <p:cTn id="123" dur="500"/>
                                        <p:tgtEl>
                                          <p:spTgt spid="63"/>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4" fill="hold" nodeType="clickEffect">
                                  <p:stCondLst>
                                    <p:cond delay="0"/>
                                  </p:stCondLst>
                                  <p:childTnLst>
                                    <p:set>
                                      <p:cBhvr>
                                        <p:cTn id="127" dur="1" fill="hold">
                                          <p:stCondLst>
                                            <p:cond delay="0"/>
                                          </p:stCondLst>
                                        </p:cTn>
                                        <p:tgtEl>
                                          <p:spTgt spid="64"/>
                                        </p:tgtEl>
                                        <p:attrNameLst>
                                          <p:attrName>style.visibility</p:attrName>
                                        </p:attrNameLst>
                                      </p:cBhvr>
                                      <p:to>
                                        <p:strVal val="visible"/>
                                      </p:to>
                                    </p:set>
                                    <p:animEffect transition="in" filter="wipe(down)">
                                      <p:cBhvr>
                                        <p:cTn id="128" dur="500"/>
                                        <p:tgtEl>
                                          <p:spTgt spid="64"/>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4" fill="hold" nodeType="clickEffect">
                                  <p:stCondLst>
                                    <p:cond delay="0"/>
                                  </p:stCondLst>
                                  <p:childTnLst>
                                    <p:set>
                                      <p:cBhvr>
                                        <p:cTn id="132" dur="1" fill="hold">
                                          <p:stCondLst>
                                            <p:cond delay="0"/>
                                          </p:stCondLst>
                                        </p:cTn>
                                        <p:tgtEl>
                                          <p:spTgt spid="65"/>
                                        </p:tgtEl>
                                        <p:attrNameLst>
                                          <p:attrName>style.visibility</p:attrName>
                                        </p:attrNameLst>
                                      </p:cBhvr>
                                      <p:to>
                                        <p:strVal val="visible"/>
                                      </p:to>
                                    </p:set>
                                    <p:animEffect transition="in" filter="wipe(down)">
                                      <p:cBhvr>
                                        <p:cTn id="133" dur="500"/>
                                        <p:tgtEl>
                                          <p:spTgt spid="65"/>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4" fill="hold" nodeType="clickEffect">
                                  <p:stCondLst>
                                    <p:cond delay="0"/>
                                  </p:stCondLst>
                                  <p:childTnLst>
                                    <p:set>
                                      <p:cBhvr>
                                        <p:cTn id="137" dur="1" fill="hold">
                                          <p:stCondLst>
                                            <p:cond delay="0"/>
                                          </p:stCondLst>
                                        </p:cTn>
                                        <p:tgtEl>
                                          <p:spTgt spid="66"/>
                                        </p:tgtEl>
                                        <p:attrNameLst>
                                          <p:attrName>style.visibility</p:attrName>
                                        </p:attrNameLst>
                                      </p:cBhvr>
                                      <p:to>
                                        <p:strVal val="visible"/>
                                      </p:to>
                                    </p:set>
                                    <p:animEffect transition="in" filter="wipe(down)">
                                      <p:cBhvr>
                                        <p:cTn id="138" dur="500"/>
                                        <p:tgtEl>
                                          <p:spTgt spid="66"/>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4" fill="hold" nodeType="clickEffect">
                                  <p:stCondLst>
                                    <p:cond delay="0"/>
                                  </p:stCondLst>
                                  <p:childTnLst>
                                    <p:set>
                                      <p:cBhvr>
                                        <p:cTn id="142" dur="1" fill="hold">
                                          <p:stCondLst>
                                            <p:cond delay="0"/>
                                          </p:stCondLst>
                                        </p:cTn>
                                        <p:tgtEl>
                                          <p:spTgt spid="71"/>
                                        </p:tgtEl>
                                        <p:attrNameLst>
                                          <p:attrName>style.visibility</p:attrName>
                                        </p:attrNameLst>
                                      </p:cBhvr>
                                      <p:to>
                                        <p:strVal val="visible"/>
                                      </p:to>
                                    </p:set>
                                    <p:animEffect transition="in" filter="wipe(down)">
                                      <p:cBhvr>
                                        <p:cTn id="143" dur="500"/>
                                        <p:tgtEl>
                                          <p:spTgt spid="71"/>
                                        </p:tgtEl>
                                      </p:cBhvr>
                                    </p:animEffect>
                                  </p:childTnLst>
                                </p:cTn>
                              </p:par>
                            </p:childTnLst>
                          </p:cTn>
                        </p:par>
                      </p:childTnLst>
                    </p:cTn>
                  </p:par>
                  <p:par>
                    <p:cTn id="144" fill="hold">
                      <p:stCondLst>
                        <p:cond delay="indefinite"/>
                      </p:stCondLst>
                      <p:childTnLst>
                        <p:par>
                          <p:cTn id="145" fill="hold">
                            <p:stCondLst>
                              <p:cond delay="0"/>
                            </p:stCondLst>
                            <p:childTnLst>
                              <p:par>
                                <p:cTn id="146" presetID="2" presetClass="entr" presetSubtype="4" fill="hold" grpId="0" nodeType="clickEffect">
                                  <p:stCondLst>
                                    <p:cond delay="0"/>
                                  </p:stCondLst>
                                  <p:childTnLst>
                                    <p:set>
                                      <p:cBhvr>
                                        <p:cTn id="147" dur="1" fill="hold">
                                          <p:stCondLst>
                                            <p:cond delay="0"/>
                                          </p:stCondLst>
                                        </p:cTn>
                                        <p:tgtEl>
                                          <p:spTgt spid="5"/>
                                        </p:tgtEl>
                                        <p:attrNameLst>
                                          <p:attrName>style.visibility</p:attrName>
                                        </p:attrNameLst>
                                      </p:cBhvr>
                                      <p:to>
                                        <p:strVal val="visible"/>
                                      </p:to>
                                    </p:set>
                                    <p:anim calcmode="lin" valueType="num">
                                      <p:cBhvr additive="base">
                                        <p:cTn id="148" dur="500" fill="hold"/>
                                        <p:tgtEl>
                                          <p:spTgt spid="5"/>
                                        </p:tgtEl>
                                        <p:attrNameLst>
                                          <p:attrName>ppt_x</p:attrName>
                                        </p:attrNameLst>
                                      </p:cBhvr>
                                      <p:tavLst>
                                        <p:tav tm="0">
                                          <p:val>
                                            <p:strVal val="#ppt_x"/>
                                          </p:val>
                                        </p:tav>
                                        <p:tav tm="100000">
                                          <p:val>
                                            <p:strVal val="#ppt_x"/>
                                          </p:val>
                                        </p:tav>
                                      </p:tavLst>
                                    </p:anim>
                                    <p:anim calcmode="lin" valueType="num">
                                      <p:cBhvr additive="base">
                                        <p:cTn id="14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9" grpId="0" animBg="1"/>
      <p:bldP spid="50" grpId="0" animBg="1"/>
      <p:bldP spid="54" grpId="0" animBg="1"/>
      <p:bldP spid="56" grpId="0" animBg="1"/>
      <p:bldP spid="2" grpId="0"/>
      <p:bldP spid="22" grpId="0"/>
      <p:bldP spid="23" grpId="0"/>
      <p:bldP spid="24" grpId="0"/>
      <p:bldP spid="27" grpId="0"/>
      <p:bldP spid="28" grpId="0"/>
      <p:bldP spid="5" grpId="0"/>
      <p:bldP spid="6" grpId="0" animBg="1"/>
      <p:bldP spid="55" grpId="0" animBg="1"/>
      <p:bldP spid="57" grpId="0" animBg="1"/>
      <p:bldP spid="58" grpId="0" animBg="1"/>
      <p:bldP spid="59" grpId="0" animBg="1"/>
      <p:bldP spid="60" grpId="0" animBg="1"/>
      <p:bldP spid="6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54651" y="2985846"/>
            <a:ext cx="8126747" cy="3416320"/>
          </a:xfrm>
          <a:prstGeom prst="rect">
            <a:avLst/>
          </a:prstGeom>
          <a:noFill/>
        </p:spPr>
        <p:txBody>
          <a:bodyPr wrap="square" rtlCol="0">
            <a:spAutoFit/>
          </a:bodyPr>
          <a:lstStyle/>
          <a:p>
            <a:pPr marL="212975" indent="-212975">
              <a:buAutoNum type="arabicParenR"/>
            </a:pPr>
            <a:r>
              <a:rPr lang="bn-IN" sz="3600" dirty="0">
                <a:solidFill>
                  <a:srgbClr val="FF0000"/>
                </a:solidFill>
                <a:latin typeface="NikoshBAN" pitchFamily="2" charset="0"/>
                <a:cs typeface="NikoshBAN" pitchFamily="2" charset="0"/>
              </a:rPr>
              <a:t>ছক কাগজে কয়টি অক্ষ থাকে?</a:t>
            </a:r>
          </a:p>
          <a:p>
            <a:pPr marL="212975" indent="-212975">
              <a:buFontTx/>
              <a:buAutoNum type="arabicParenR"/>
            </a:pPr>
            <a:r>
              <a:rPr lang="bn-IN" sz="3600" dirty="0">
                <a:solidFill>
                  <a:srgbClr val="FF0000"/>
                </a:solidFill>
                <a:latin typeface="NikoshBAN" pitchFamily="2" charset="0"/>
                <a:cs typeface="NikoshBAN" pitchFamily="2" charset="0"/>
              </a:rPr>
              <a:t>মূলবিন্দু কী?</a:t>
            </a:r>
          </a:p>
          <a:p>
            <a:pPr marL="212975" indent="-212975">
              <a:buAutoNum type="arabicParenR"/>
            </a:pPr>
            <a:r>
              <a:rPr lang="bn-IN" sz="3600" dirty="0">
                <a:solidFill>
                  <a:srgbClr val="FF0000"/>
                </a:solidFill>
                <a:latin typeface="NikoshBAN" pitchFamily="2" charset="0"/>
                <a:cs typeface="NikoshBAN" pitchFamily="2" charset="0"/>
              </a:rPr>
              <a:t>আয়ত লেখ অংকনের জন্য </a:t>
            </a:r>
            <a:r>
              <a:rPr lang="en-US" sz="3600" dirty="0">
                <a:solidFill>
                  <a:srgbClr val="FF0000"/>
                </a:solidFill>
                <a:latin typeface="NikoshBAN" pitchFamily="2" charset="0"/>
                <a:cs typeface="NikoshBAN" pitchFamily="2" charset="0"/>
              </a:rPr>
              <a:t>x </a:t>
            </a:r>
            <a:r>
              <a:rPr lang="bn-IN" sz="3600" dirty="0">
                <a:solidFill>
                  <a:srgbClr val="FF0000"/>
                </a:solidFill>
                <a:latin typeface="NikoshBAN" pitchFamily="2" charset="0"/>
                <a:cs typeface="NikoshBAN" pitchFamily="2" charset="0"/>
              </a:rPr>
              <a:t>অক্ষে কী ধরতে হয়?</a:t>
            </a:r>
          </a:p>
          <a:p>
            <a:pPr marL="212975" indent="-212975">
              <a:buFontTx/>
              <a:buAutoNum type="arabicParenR"/>
            </a:pPr>
            <a:r>
              <a:rPr lang="bn-IN" sz="3600" dirty="0">
                <a:solidFill>
                  <a:srgbClr val="FF0000"/>
                </a:solidFill>
                <a:latin typeface="NikoshBAN" pitchFamily="2" charset="0"/>
                <a:cs typeface="NikoshBAN" pitchFamily="2" charset="0"/>
              </a:rPr>
              <a:t>আয়ত লেখ অংকনের জন্য </a:t>
            </a:r>
            <a:r>
              <a:rPr lang="en-US" sz="3600" dirty="0">
                <a:solidFill>
                  <a:srgbClr val="FF0000"/>
                </a:solidFill>
                <a:latin typeface="NikoshBAN" pitchFamily="2" charset="0"/>
                <a:cs typeface="NikoshBAN" pitchFamily="2" charset="0"/>
              </a:rPr>
              <a:t>y </a:t>
            </a:r>
            <a:r>
              <a:rPr lang="bn-IN" sz="3600" dirty="0">
                <a:solidFill>
                  <a:srgbClr val="FF0000"/>
                </a:solidFill>
                <a:latin typeface="NikoshBAN" pitchFamily="2" charset="0"/>
                <a:cs typeface="NikoshBAN" pitchFamily="2" charset="0"/>
              </a:rPr>
              <a:t>অক্ষে কী ধরতে হয়?</a:t>
            </a:r>
          </a:p>
          <a:p>
            <a:pPr marL="212975" indent="-212975">
              <a:buAutoNum type="arabicParenR"/>
            </a:pPr>
            <a:r>
              <a:rPr lang="bn-IN" sz="3600" dirty="0">
                <a:solidFill>
                  <a:srgbClr val="FF0000"/>
                </a:solidFill>
                <a:latin typeface="NikoshBAN" pitchFamily="2" charset="0"/>
                <a:cs typeface="NikoshBAN" pitchFamily="2" charset="0"/>
              </a:rPr>
              <a:t>গণসংখ্যা বহুভুজ অংকনের জন্য আয়তগুলোর কী চিহ্নিত করতে হয়?</a:t>
            </a:r>
          </a:p>
        </p:txBody>
      </p:sp>
      <p:sp>
        <p:nvSpPr>
          <p:cNvPr id="5" name="Frame 4"/>
          <p:cNvSpPr/>
          <p:nvPr/>
        </p:nvSpPr>
        <p:spPr>
          <a:xfrm>
            <a:off x="0" y="0"/>
            <a:ext cx="12192000" cy="6858000"/>
          </a:xfrm>
          <a:prstGeom prst="frame">
            <a:avLst>
              <a:gd name="adj1" fmla="val 3088"/>
            </a:avLst>
          </a:prstGeom>
          <a:ln/>
        </p:spPr>
        <p:style>
          <a:lnRef idx="1">
            <a:schemeClr val="accent2"/>
          </a:lnRef>
          <a:fillRef idx="3">
            <a:schemeClr val="accent2"/>
          </a:fillRef>
          <a:effectRef idx="2">
            <a:schemeClr val="accent2"/>
          </a:effectRef>
          <a:fontRef idx="minor">
            <a:schemeClr val="lt1"/>
          </a:fontRef>
        </p:style>
        <p:txBody>
          <a:bodyPr lIns="91428" tIns="45714" rIns="91428" bIns="45714" rtlCol="0" anchor="ctr"/>
          <a:lstStyle/>
          <a:p>
            <a:pPr algn="ctr"/>
            <a:endParaRPr lang="en-US">
              <a:solidFill>
                <a:schemeClr val="tx1"/>
              </a:solidFill>
            </a:endParaRPr>
          </a:p>
        </p:txBody>
      </p:sp>
      <p:sp>
        <p:nvSpPr>
          <p:cNvPr id="4" name="Flowchart: Multidocument 3"/>
          <p:cNvSpPr/>
          <p:nvPr/>
        </p:nvSpPr>
        <p:spPr>
          <a:xfrm>
            <a:off x="3970421" y="577516"/>
            <a:ext cx="4692316" cy="1431758"/>
          </a:xfrm>
          <a:prstGeom prst="flowChartMultidocumen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dirty="0" smtClean="0">
                <a:solidFill>
                  <a:srgbClr val="FFFF00"/>
                </a:solidFill>
                <a:latin typeface="NikoshBAN" panose="02000000000000000000" pitchFamily="2" charset="0"/>
                <a:cs typeface="NikoshBAN" panose="02000000000000000000" pitchFamily="2" charset="0"/>
              </a:rPr>
              <a:t>মূল্যায়ন</a:t>
            </a:r>
            <a:endParaRPr lang="en-US" sz="66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183525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80">
                                          <p:stCondLst>
                                            <p:cond delay="0"/>
                                          </p:stCondLst>
                                        </p:cTn>
                                        <p:tgtEl>
                                          <p:spTgt spid="3">
                                            <p:txEl>
                                              <p:pRg st="0" end="0"/>
                                            </p:txEl>
                                          </p:spTgt>
                                        </p:tgtEl>
                                      </p:cBhvr>
                                    </p:animEffect>
                                    <p:anim calcmode="lin" valueType="num">
                                      <p:cBhvr>
                                        <p:cTn id="1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0" end="0"/>
                                            </p:txEl>
                                          </p:spTgt>
                                        </p:tgtEl>
                                      </p:cBhvr>
                                      <p:to x="100000" y="60000"/>
                                    </p:animScale>
                                    <p:animScale>
                                      <p:cBhvr>
                                        <p:cTn id="20" dur="166" decel="50000">
                                          <p:stCondLst>
                                            <p:cond delay="676"/>
                                          </p:stCondLst>
                                        </p:cTn>
                                        <p:tgtEl>
                                          <p:spTgt spid="3">
                                            <p:txEl>
                                              <p:pRg st="0" end="0"/>
                                            </p:txEl>
                                          </p:spTgt>
                                        </p:tgtEl>
                                      </p:cBhvr>
                                      <p:to x="100000" y="100000"/>
                                    </p:animScale>
                                    <p:animScale>
                                      <p:cBhvr>
                                        <p:cTn id="21" dur="26">
                                          <p:stCondLst>
                                            <p:cond delay="1312"/>
                                          </p:stCondLst>
                                        </p:cTn>
                                        <p:tgtEl>
                                          <p:spTgt spid="3">
                                            <p:txEl>
                                              <p:pRg st="0" end="0"/>
                                            </p:txEl>
                                          </p:spTgt>
                                        </p:tgtEl>
                                      </p:cBhvr>
                                      <p:to x="100000" y="80000"/>
                                    </p:animScale>
                                    <p:animScale>
                                      <p:cBhvr>
                                        <p:cTn id="22" dur="166" decel="50000">
                                          <p:stCondLst>
                                            <p:cond delay="1338"/>
                                          </p:stCondLst>
                                        </p:cTn>
                                        <p:tgtEl>
                                          <p:spTgt spid="3">
                                            <p:txEl>
                                              <p:pRg st="0" end="0"/>
                                            </p:txEl>
                                          </p:spTgt>
                                        </p:tgtEl>
                                      </p:cBhvr>
                                      <p:to x="100000" y="100000"/>
                                    </p:animScale>
                                    <p:animScale>
                                      <p:cBhvr>
                                        <p:cTn id="23" dur="26">
                                          <p:stCondLst>
                                            <p:cond delay="1642"/>
                                          </p:stCondLst>
                                        </p:cTn>
                                        <p:tgtEl>
                                          <p:spTgt spid="3">
                                            <p:txEl>
                                              <p:pRg st="0" end="0"/>
                                            </p:txEl>
                                          </p:spTgt>
                                        </p:tgtEl>
                                      </p:cBhvr>
                                      <p:to x="100000" y="90000"/>
                                    </p:animScale>
                                    <p:animScale>
                                      <p:cBhvr>
                                        <p:cTn id="24" dur="166" decel="50000">
                                          <p:stCondLst>
                                            <p:cond delay="1668"/>
                                          </p:stCondLst>
                                        </p:cTn>
                                        <p:tgtEl>
                                          <p:spTgt spid="3">
                                            <p:txEl>
                                              <p:pRg st="0" end="0"/>
                                            </p:txEl>
                                          </p:spTgt>
                                        </p:tgtEl>
                                      </p:cBhvr>
                                      <p:to x="100000" y="100000"/>
                                    </p:animScale>
                                    <p:animScale>
                                      <p:cBhvr>
                                        <p:cTn id="25" dur="26">
                                          <p:stCondLst>
                                            <p:cond delay="1808"/>
                                          </p:stCondLst>
                                        </p:cTn>
                                        <p:tgtEl>
                                          <p:spTgt spid="3">
                                            <p:txEl>
                                              <p:pRg st="0" end="0"/>
                                            </p:txEl>
                                          </p:spTgt>
                                        </p:tgtEl>
                                      </p:cBhvr>
                                      <p:to x="100000" y="95000"/>
                                    </p:animScale>
                                    <p:animScale>
                                      <p:cBhvr>
                                        <p:cTn id="26" dur="166" decel="50000">
                                          <p:stCondLst>
                                            <p:cond delay="1834"/>
                                          </p:stCondLst>
                                        </p:cTn>
                                        <p:tgtEl>
                                          <p:spTgt spid="3">
                                            <p:txEl>
                                              <p:pRg st="0" end="0"/>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wipe(down)">
                                      <p:cBhvr>
                                        <p:cTn id="31" dur="580">
                                          <p:stCondLst>
                                            <p:cond delay="0"/>
                                          </p:stCondLst>
                                        </p:cTn>
                                        <p:tgtEl>
                                          <p:spTgt spid="3">
                                            <p:txEl>
                                              <p:pRg st="1" end="1"/>
                                            </p:txEl>
                                          </p:spTgt>
                                        </p:tgtEl>
                                      </p:cBhvr>
                                    </p:animEffect>
                                    <p:anim calcmode="lin" valueType="num">
                                      <p:cBhvr>
                                        <p:cTn id="3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1" end="1"/>
                                            </p:txEl>
                                          </p:spTgt>
                                        </p:tgtEl>
                                      </p:cBhvr>
                                      <p:to x="100000" y="60000"/>
                                    </p:animScale>
                                    <p:animScale>
                                      <p:cBhvr>
                                        <p:cTn id="38" dur="166" decel="50000">
                                          <p:stCondLst>
                                            <p:cond delay="676"/>
                                          </p:stCondLst>
                                        </p:cTn>
                                        <p:tgtEl>
                                          <p:spTgt spid="3">
                                            <p:txEl>
                                              <p:pRg st="1" end="1"/>
                                            </p:txEl>
                                          </p:spTgt>
                                        </p:tgtEl>
                                      </p:cBhvr>
                                      <p:to x="100000" y="100000"/>
                                    </p:animScale>
                                    <p:animScale>
                                      <p:cBhvr>
                                        <p:cTn id="39" dur="26">
                                          <p:stCondLst>
                                            <p:cond delay="1312"/>
                                          </p:stCondLst>
                                        </p:cTn>
                                        <p:tgtEl>
                                          <p:spTgt spid="3">
                                            <p:txEl>
                                              <p:pRg st="1" end="1"/>
                                            </p:txEl>
                                          </p:spTgt>
                                        </p:tgtEl>
                                      </p:cBhvr>
                                      <p:to x="100000" y="80000"/>
                                    </p:animScale>
                                    <p:animScale>
                                      <p:cBhvr>
                                        <p:cTn id="40" dur="166" decel="50000">
                                          <p:stCondLst>
                                            <p:cond delay="1338"/>
                                          </p:stCondLst>
                                        </p:cTn>
                                        <p:tgtEl>
                                          <p:spTgt spid="3">
                                            <p:txEl>
                                              <p:pRg st="1" end="1"/>
                                            </p:txEl>
                                          </p:spTgt>
                                        </p:tgtEl>
                                      </p:cBhvr>
                                      <p:to x="100000" y="100000"/>
                                    </p:animScale>
                                    <p:animScale>
                                      <p:cBhvr>
                                        <p:cTn id="41" dur="26">
                                          <p:stCondLst>
                                            <p:cond delay="1642"/>
                                          </p:stCondLst>
                                        </p:cTn>
                                        <p:tgtEl>
                                          <p:spTgt spid="3">
                                            <p:txEl>
                                              <p:pRg st="1" end="1"/>
                                            </p:txEl>
                                          </p:spTgt>
                                        </p:tgtEl>
                                      </p:cBhvr>
                                      <p:to x="100000" y="90000"/>
                                    </p:animScale>
                                    <p:animScale>
                                      <p:cBhvr>
                                        <p:cTn id="42" dur="166" decel="50000">
                                          <p:stCondLst>
                                            <p:cond delay="1668"/>
                                          </p:stCondLst>
                                        </p:cTn>
                                        <p:tgtEl>
                                          <p:spTgt spid="3">
                                            <p:txEl>
                                              <p:pRg st="1" end="1"/>
                                            </p:txEl>
                                          </p:spTgt>
                                        </p:tgtEl>
                                      </p:cBhvr>
                                      <p:to x="100000" y="100000"/>
                                    </p:animScale>
                                    <p:animScale>
                                      <p:cBhvr>
                                        <p:cTn id="43" dur="26">
                                          <p:stCondLst>
                                            <p:cond delay="1808"/>
                                          </p:stCondLst>
                                        </p:cTn>
                                        <p:tgtEl>
                                          <p:spTgt spid="3">
                                            <p:txEl>
                                              <p:pRg st="1" end="1"/>
                                            </p:txEl>
                                          </p:spTgt>
                                        </p:tgtEl>
                                      </p:cBhvr>
                                      <p:to x="100000" y="95000"/>
                                    </p:animScale>
                                    <p:animScale>
                                      <p:cBhvr>
                                        <p:cTn id="44" dur="166" decel="50000">
                                          <p:stCondLst>
                                            <p:cond delay="1834"/>
                                          </p:stCondLst>
                                        </p:cTn>
                                        <p:tgtEl>
                                          <p:spTgt spid="3">
                                            <p:txEl>
                                              <p:pRg st="1" end="1"/>
                                            </p:tx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Effect transition="in" filter="wipe(down)">
                                      <p:cBhvr>
                                        <p:cTn id="49" dur="580">
                                          <p:stCondLst>
                                            <p:cond delay="0"/>
                                          </p:stCondLst>
                                        </p:cTn>
                                        <p:tgtEl>
                                          <p:spTgt spid="3">
                                            <p:txEl>
                                              <p:pRg st="2" end="2"/>
                                            </p:txEl>
                                          </p:spTgt>
                                        </p:tgtEl>
                                      </p:cBhvr>
                                    </p:animEffect>
                                    <p:anim calcmode="lin" valueType="num">
                                      <p:cBhvr>
                                        <p:cTn id="5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3">
                                            <p:txEl>
                                              <p:pRg st="2" end="2"/>
                                            </p:txEl>
                                          </p:spTgt>
                                        </p:tgtEl>
                                      </p:cBhvr>
                                      <p:to x="100000" y="60000"/>
                                    </p:animScale>
                                    <p:animScale>
                                      <p:cBhvr>
                                        <p:cTn id="56" dur="166" decel="50000">
                                          <p:stCondLst>
                                            <p:cond delay="676"/>
                                          </p:stCondLst>
                                        </p:cTn>
                                        <p:tgtEl>
                                          <p:spTgt spid="3">
                                            <p:txEl>
                                              <p:pRg st="2" end="2"/>
                                            </p:txEl>
                                          </p:spTgt>
                                        </p:tgtEl>
                                      </p:cBhvr>
                                      <p:to x="100000" y="100000"/>
                                    </p:animScale>
                                    <p:animScale>
                                      <p:cBhvr>
                                        <p:cTn id="57" dur="26">
                                          <p:stCondLst>
                                            <p:cond delay="1312"/>
                                          </p:stCondLst>
                                        </p:cTn>
                                        <p:tgtEl>
                                          <p:spTgt spid="3">
                                            <p:txEl>
                                              <p:pRg st="2" end="2"/>
                                            </p:txEl>
                                          </p:spTgt>
                                        </p:tgtEl>
                                      </p:cBhvr>
                                      <p:to x="100000" y="80000"/>
                                    </p:animScale>
                                    <p:animScale>
                                      <p:cBhvr>
                                        <p:cTn id="58" dur="166" decel="50000">
                                          <p:stCondLst>
                                            <p:cond delay="1338"/>
                                          </p:stCondLst>
                                        </p:cTn>
                                        <p:tgtEl>
                                          <p:spTgt spid="3">
                                            <p:txEl>
                                              <p:pRg st="2" end="2"/>
                                            </p:txEl>
                                          </p:spTgt>
                                        </p:tgtEl>
                                      </p:cBhvr>
                                      <p:to x="100000" y="100000"/>
                                    </p:animScale>
                                    <p:animScale>
                                      <p:cBhvr>
                                        <p:cTn id="59" dur="26">
                                          <p:stCondLst>
                                            <p:cond delay="1642"/>
                                          </p:stCondLst>
                                        </p:cTn>
                                        <p:tgtEl>
                                          <p:spTgt spid="3">
                                            <p:txEl>
                                              <p:pRg st="2" end="2"/>
                                            </p:txEl>
                                          </p:spTgt>
                                        </p:tgtEl>
                                      </p:cBhvr>
                                      <p:to x="100000" y="90000"/>
                                    </p:animScale>
                                    <p:animScale>
                                      <p:cBhvr>
                                        <p:cTn id="60" dur="166" decel="50000">
                                          <p:stCondLst>
                                            <p:cond delay="1668"/>
                                          </p:stCondLst>
                                        </p:cTn>
                                        <p:tgtEl>
                                          <p:spTgt spid="3">
                                            <p:txEl>
                                              <p:pRg st="2" end="2"/>
                                            </p:txEl>
                                          </p:spTgt>
                                        </p:tgtEl>
                                      </p:cBhvr>
                                      <p:to x="100000" y="100000"/>
                                    </p:animScale>
                                    <p:animScale>
                                      <p:cBhvr>
                                        <p:cTn id="61" dur="26">
                                          <p:stCondLst>
                                            <p:cond delay="1808"/>
                                          </p:stCondLst>
                                        </p:cTn>
                                        <p:tgtEl>
                                          <p:spTgt spid="3">
                                            <p:txEl>
                                              <p:pRg st="2" end="2"/>
                                            </p:txEl>
                                          </p:spTgt>
                                        </p:tgtEl>
                                      </p:cBhvr>
                                      <p:to x="100000" y="95000"/>
                                    </p:animScale>
                                    <p:animScale>
                                      <p:cBhvr>
                                        <p:cTn id="62" dur="166" decel="50000">
                                          <p:stCondLst>
                                            <p:cond delay="1834"/>
                                          </p:stCondLst>
                                        </p:cTn>
                                        <p:tgtEl>
                                          <p:spTgt spid="3">
                                            <p:txEl>
                                              <p:pRg st="2" end="2"/>
                                            </p:txEl>
                                          </p:spTgt>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nodeType="clickEffect">
                                  <p:stCondLst>
                                    <p:cond delay="0"/>
                                  </p:stCondLst>
                                  <p:childTnLst>
                                    <p:set>
                                      <p:cBhvr>
                                        <p:cTn id="66" dur="1" fill="hold">
                                          <p:stCondLst>
                                            <p:cond delay="0"/>
                                          </p:stCondLst>
                                        </p:cTn>
                                        <p:tgtEl>
                                          <p:spTgt spid="3">
                                            <p:txEl>
                                              <p:pRg st="3" end="3"/>
                                            </p:txEl>
                                          </p:spTgt>
                                        </p:tgtEl>
                                        <p:attrNameLst>
                                          <p:attrName>style.visibility</p:attrName>
                                        </p:attrNameLst>
                                      </p:cBhvr>
                                      <p:to>
                                        <p:strVal val="visible"/>
                                      </p:to>
                                    </p:set>
                                    <p:animEffect transition="in" filter="wipe(down)">
                                      <p:cBhvr>
                                        <p:cTn id="67" dur="580">
                                          <p:stCondLst>
                                            <p:cond delay="0"/>
                                          </p:stCondLst>
                                        </p:cTn>
                                        <p:tgtEl>
                                          <p:spTgt spid="3">
                                            <p:txEl>
                                              <p:pRg st="3" end="3"/>
                                            </p:txEl>
                                          </p:spTgt>
                                        </p:tgtEl>
                                      </p:cBhvr>
                                    </p:animEffect>
                                    <p:anim calcmode="lin" valueType="num">
                                      <p:cBhvr>
                                        <p:cTn id="6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3" dur="26">
                                          <p:stCondLst>
                                            <p:cond delay="650"/>
                                          </p:stCondLst>
                                        </p:cTn>
                                        <p:tgtEl>
                                          <p:spTgt spid="3">
                                            <p:txEl>
                                              <p:pRg st="3" end="3"/>
                                            </p:txEl>
                                          </p:spTgt>
                                        </p:tgtEl>
                                      </p:cBhvr>
                                      <p:to x="100000" y="60000"/>
                                    </p:animScale>
                                    <p:animScale>
                                      <p:cBhvr>
                                        <p:cTn id="74" dur="166" decel="50000">
                                          <p:stCondLst>
                                            <p:cond delay="676"/>
                                          </p:stCondLst>
                                        </p:cTn>
                                        <p:tgtEl>
                                          <p:spTgt spid="3">
                                            <p:txEl>
                                              <p:pRg st="3" end="3"/>
                                            </p:txEl>
                                          </p:spTgt>
                                        </p:tgtEl>
                                      </p:cBhvr>
                                      <p:to x="100000" y="100000"/>
                                    </p:animScale>
                                    <p:animScale>
                                      <p:cBhvr>
                                        <p:cTn id="75" dur="26">
                                          <p:stCondLst>
                                            <p:cond delay="1312"/>
                                          </p:stCondLst>
                                        </p:cTn>
                                        <p:tgtEl>
                                          <p:spTgt spid="3">
                                            <p:txEl>
                                              <p:pRg st="3" end="3"/>
                                            </p:txEl>
                                          </p:spTgt>
                                        </p:tgtEl>
                                      </p:cBhvr>
                                      <p:to x="100000" y="80000"/>
                                    </p:animScale>
                                    <p:animScale>
                                      <p:cBhvr>
                                        <p:cTn id="76" dur="166" decel="50000">
                                          <p:stCondLst>
                                            <p:cond delay="1338"/>
                                          </p:stCondLst>
                                        </p:cTn>
                                        <p:tgtEl>
                                          <p:spTgt spid="3">
                                            <p:txEl>
                                              <p:pRg st="3" end="3"/>
                                            </p:txEl>
                                          </p:spTgt>
                                        </p:tgtEl>
                                      </p:cBhvr>
                                      <p:to x="100000" y="100000"/>
                                    </p:animScale>
                                    <p:animScale>
                                      <p:cBhvr>
                                        <p:cTn id="77" dur="26">
                                          <p:stCondLst>
                                            <p:cond delay="1642"/>
                                          </p:stCondLst>
                                        </p:cTn>
                                        <p:tgtEl>
                                          <p:spTgt spid="3">
                                            <p:txEl>
                                              <p:pRg st="3" end="3"/>
                                            </p:txEl>
                                          </p:spTgt>
                                        </p:tgtEl>
                                      </p:cBhvr>
                                      <p:to x="100000" y="90000"/>
                                    </p:animScale>
                                    <p:animScale>
                                      <p:cBhvr>
                                        <p:cTn id="78" dur="166" decel="50000">
                                          <p:stCondLst>
                                            <p:cond delay="1668"/>
                                          </p:stCondLst>
                                        </p:cTn>
                                        <p:tgtEl>
                                          <p:spTgt spid="3">
                                            <p:txEl>
                                              <p:pRg st="3" end="3"/>
                                            </p:txEl>
                                          </p:spTgt>
                                        </p:tgtEl>
                                      </p:cBhvr>
                                      <p:to x="100000" y="100000"/>
                                    </p:animScale>
                                    <p:animScale>
                                      <p:cBhvr>
                                        <p:cTn id="79" dur="26">
                                          <p:stCondLst>
                                            <p:cond delay="1808"/>
                                          </p:stCondLst>
                                        </p:cTn>
                                        <p:tgtEl>
                                          <p:spTgt spid="3">
                                            <p:txEl>
                                              <p:pRg st="3" end="3"/>
                                            </p:txEl>
                                          </p:spTgt>
                                        </p:tgtEl>
                                      </p:cBhvr>
                                      <p:to x="100000" y="95000"/>
                                    </p:animScale>
                                    <p:animScale>
                                      <p:cBhvr>
                                        <p:cTn id="80" dur="166" decel="50000">
                                          <p:stCondLst>
                                            <p:cond delay="1834"/>
                                          </p:stCondLst>
                                        </p:cTn>
                                        <p:tgtEl>
                                          <p:spTgt spid="3">
                                            <p:txEl>
                                              <p:pRg st="3" end="3"/>
                                            </p:txEl>
                                          </p:spTgt>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3">
                                            <p:txEl>
                                              <p:pRg st="4" end="4"/>
                                            </p:txEl>
                                          </p:spTgt>
                                        </p:tgtEl>
                                        <p:attrNameLst>
                                          <p:attrName>style.visibility</p:attrName>
                                        </p:attrNameLst>
                                      </p:cBhvr>
                                      <p:to>
                                        <p:strVal val="visible"/>
                                      </p:to>
                                    </p:set>
                                    <p:animEffect transition="in" filter="wipe(down)">
                                      <p:cBhvr>
                                        <p:cTn id="85" dur="580">
                                          <p:stCondLst>
                                            <p:cond delay="0"/>
                                          </p:stCondLst>
                                        </p:cTn>
                                        <p:tgtEl>
                                          <p:spTgt spid="3">
                                            <p:txEl>
                                              <p:pRg st="4" end="4"/>
                                            </p:txEl>
                                          </p:spTgt>
                                        </p:tgtEl>
                                      </p:cBhvr>
                                    </p:animEffect>
                                    <p:anim calcmode="lin" valueType="num">
                                      <p:cBhvr>
                                        <p:cTn id="8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1" dur="26">
                                          <p:stCondLst>
                                            <p:cond delay="650"/>
                                          </p:stCondLst>
                                        </p:cTn>
                                        <p:tgtEl>
                                          <p:spTgt spid="3">
                                            <p:txEl>
                                              <p:pRg st="4" end="4"/>
                                            </p:txEl>
                                          </p:spTgt>
                                        </p:tgtEl>
                                      </p:cBhvr>
                                      <p:to x="100000" y="60000"/>
                                    </p:animScale>
                                    <p:animScale>
                                      <p:cBhvr>
                                        <p:cTn id="92" dur="166" decel="50000">
                                          <p:stCondLst>
                                            <p:cond delay="676"/>
                                          </p:stCondLst>
                                        </p:cTn>
                                        <p:tgtEl>
                                          <p:spTgt spid="3">
                                            <p:txEl>
                                              <p:pRg st="4" end="4"/>
                                            </p:txEl>
                                          </p:spTgt>
                                        </p:tgtEl>
                                      </p:cBhvr>
                                      <p:to x="100000" y="100000"/>
                                    </p:animScale>
                                    <p:animScale>
                                      <p:cBhvr>
                                        <p:cTn id="93" dur="26">
                                          <p:stCondLst>
                                            <p:cond delay="1312"/>
                                          </p:stCondLst>
                                        </p:cTn>
                                        <p:tgtEl>
                                          <p:spTgt spid="3">
                                            <p:txEl>
                                              <p:pRg st="4" end="4"/>
                                            </p:txEl>
                                          </p:spTgt>
                                        </p:tgtEl>
                                      </p:cBhvr>
                                      <p:to x="100000" y="80000"/>
                                    </p:animScale>
                                    <p:animScale>
                                      <p:cBhvr>
                                        <p:cTn id="94" dur="166" decel="50000">
                                          <p:stCondLst>
                                            <p:cond delay="1338"/>
                                          </p:stCondLst>
                                        </p:cTn>
                                        <p:tgtEl>
                                          <p:spTgt spid="3">
                                            <p:txEl>
                                              <p:pRg st="4" end="4"/>
                                            </p:txEl>
                                          </p:spTgt>
                                        </p:tgtEl>
                                      </p:cBhvr>
                                      <p:to x="100000" y="100000"/>
                                    </p:animScale>
                                    <p:animScale>
                                      <p:cBhvr>
                                        <p:cTn id="95" dur="26">
                                          <p:stCondLst>
                                            <p:cond delay="1642"/>
                                          </p:stCondLst>
                                        </p:cTn>
                                        <p:tgtEl>
                                          <p:spTgt spid="3">
                                            <p:txEl>
                                              <p:pRg st="4" end="4"/>
                                            </p:txEl>
                                          </p:spTgt>
                                        </p:tgtEl>
                                      </p:cBhvr>
                                      <p:to x="100000" y="90000"/>
                                    </p:animScale>
                                    <p:animScale>
                                      <p:cBhvr>
                                        <p:cTn id="96" dur="166" decel="50000">
                                          <p:stCondLst>
                                            <p:cond delay="1668"/>
                                          </p:stCondLst>
                                        </p:cTn>
                                        <p:tgtEl>
                                          <p:spTgt spid="3">
                                            <p:txEl>
                                              <p:pRg st="4" end="4"/>
                                            </p:txEl>
                                          </p:spTgt>
                                        </p:tgtEl>
                                      </p:cBhvr>
                                      <p:to x="100000" y="100000"/>
                                    </p:animScale>
                                    <p:animScale>
                                      <p:cBhvr>
                                        <p:cTn id="97" dur="26">
                                          <p:stCondLst>
                                            <p:cond delay="1808"/>
                                          </p:stCondLst>
                                        </p:cTn>
                                        <p:tgtEl>
                                          <p:spTgt spid="3">
                                            <p:txEl>
                                              <p:pRg st="4" end="4"/>
                                            </p:txEl>
                                          </p:spTgt>
                                        </p:tgtEl>
                                      </p:cBhvr>
                                      <p:to x="100000" y="95000"/>
                                    </p:animScale>
                                    <p:animScale>
                                      <p:cBhvr>
                                        <p:cTn id="98"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2ee9ber.gif"/>
          <p:cNvPicPr>
            <a:picLocks noChangeAspect="1"/>
          </p:cNvPicPr>
          <p:nvPr/>
        </p:nvPicPr>
        <p:blipFill>
          <a:blip r:embed="rId2"/>
          <a:stretch>
            <a:fillRect/>
          </a:stretch>
        </p:blipFill>
        <p:spPr>
          <a:xfrm>
            <a:off x="10885469" y="289422"/>
            <a:ext cx="978549" cy="1626871"/>
          </a:xfrm>
          <a:prstGeom prst="rect">
            <a:avLst/>
          </a:prstGeom>
        </p:spPr>
      </p:pic>
      <p:pic>
        <p:nvPicPr>
          <p:cNvPr id="11" name="Picture 10" descr="2ee9ber.gif"/>
          <p:cNvPicPr>
            <a:picLocks noChangeAspect="1"/>
          </p:cNvPicPr>
          <p:nvPr/>
        </p:nvPicPr>
        <p:blipFill>
          <a:blip r:embed="rId2"/>
          <a:stretch>
            <a:fillRect/>
          </a:stretch>
        </p:blipFill>
        <p:spPr>
          <a:xfrm>
            <a:off x="11113982" y="4891010"/>
            <a:ext cx="978549" cy="1626871"/>
          </a:xfrm>
          <a:prstGeom prst="rect">
            <a:avLst/>
          </a:prstGeom>
        </p:spPr>
      </p:pic>
      <p:pic>
        <p:nvPicPr>
          <p:cNvPr id="12" name="Picture 11" descr="2ee9ber.gif"/>
          <p:cNvPicPr>
            <a:picLocks noChangeAspect="1"/>
          </p:cNvPicPr>
          <p:nvPr/>
        </p:nvPicPr>
        <p:blipFill>
          <a:blip r:embed="rId2"/>
          <a:stretch>
            <a:fillRect/>
          </a:stretch>
        </p:blipFill>
        <p:spPr>
          <a:xfrm>
            <a:off x="226693" y="4891011"/>
            <a:ext cx="978549" cy="1626871"/>
          </a:xfrm>
          <a:prstGeom prst="rect">
            <a:avLst/>
          </a:prstGeom>
        </p:spPr>
      </p:pic>
      <p:pic>
        <p:nvPicPr>
          <p:cNvPr id="13" name="Picture 12" descr="2ee9ber.gif"/>
          <p:cNvPicPr>
            <a:picLocks noChangeAspect="1"/>
          </p:cNvPicPr>
          <p:nvPr/>
        </p:nvPicPr>
        <p:blipFill>
          <a:blip r:embed="rId2"/>
          <a:stretch>
            <a:fillRect/>
          </a:stretch>
        </p:blipFill>
        <p:spPr>
          <a:xfrm>
            <a:off x="226692" y="289422"/>
            <a:ext cx="978549" cy="1626871"/>
          </a:xfrm>
          <a:prstGeom prst="rect">
            <a:avLst/>
          </a:prstGeom>
        </p:spPr>
      </p:pic>
      <p:sp>
        <p:nvSpPr>
          <p:cNvPr id="22" name="Frame 21"/>
          <p:cNvSpPr/>
          <p:nvPr/>
        </p:nvSpPr>
        <p:spPr>
          <a:xfrm>
            <a:off x="0" y="0"/>
            <a:ext cx="12192000" cy="6858000"/>
          </a:xfrm>
          <a:prstGeom prst="frame">
            <a:avLst>
              <a:gd name="adj1" fmla="val 3088"/>
            </a:avLst>
          </a:prstGeom>
          <a:ln/>
        </p:spPr>
        <p:style>
          <a:lnRef idx="1">
            <a:schemeClr val="accent2"/>
          </a:lnRef>
          <a:fillRef idx="3">
            <a:schemeClr val="accent2"/>
          </a:fillRef>
          <a:effectRef idx="2">
            <a:schemeClr val="accent2"/>
          </a:effectRef>
          <a:fontRef idx="minor">
            <a:schemeClr val="lt1"/>
          </a:fontRef>
        </p:style>
        <p:txBody>
          <a:bodyPr lIns="91428" tIns="45714" rIns="91428" bIns="45714" rtlCol="0" anchor="ctr"/>
          <a:lstStyle/>
          <a:p>
            <a:pPr algn="ctr"/>
            <a:endParaRPr lang="en-US">
              <a:solidFill>
                <a:schemeClr val="tx1"/>
              </a:solidFill>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837" y="491417"/>
            <a:ext cx="2630906" cy="26309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Flowchart: Terminator 1"/>
          <p:cNvSpPr/>
          <p:nvPr/>
        </p:nvSpPr>
        <p:spPr>
          <a:xfrm>
            <a:off x="4524531" y="491417"/>
            <a:ext cx="4390869" cy="904246"/>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smtClean="0">
                <a:solidFill>
                  <a:srgbClr val="C00000"/>
                </a:solidFill>
                <a:latin typeface="NikoshBAN" panose="02000000000000000000" pitchFamily="2" charset="0"/>
                <a:cs typeface="NikoshBAN" panose="02000000000000000000" pitchFamily="2" charset="0"/>
              </a:rPr>
              <a:t>শিক্ষক পরিচিতি</a:t>
            </a:r>
            <a:endParaRPr lang="en-US" sz="6000" dirty="0">
              <a:solidFill>
                <a:srgbClr val="C00000"/>
              </a:solidFill>
              <a:latin typeface="NikoshBAN" panose="02000000000000000000" pitchFamily="2" charset="0"/>
              <a:cs typeface="NikoshBAN" panose="02000000000000000000" pitchFamily="2" charset="0"/>
            </a:endParaRPr>
          </a:p>
        </p:txBody>
      </p:sp>
      <p:sp>
        <p:nvSpPr>
          <p:cNvPr id="3" name="Horizontal Scroll 2"/>
          <p:cNvSpPr/>
          <p:nvPr/>
        </p:nvSpPr>
        <p:spPr>
          <a:xfrm>
            <a:off x="3945340" y="1887080"/>
            <a:ext cx="7168642" cy="4399593"/>
          </a:xfrm>
          <a:prstGeom prst="horizontalScroll">
            <a:avLst/>
          </a:prstGeom>
          <a:blipFill dpi="0" rotWithShape="1">
            <a:blip r:embed="rId4">
              <a:alphaModFix amt="89000"/>
            </a:blip>
            <a:srcRect/>
            <a:tile tx="0" ty="0" sx="100000" sy="100000" flip="none" algn="tl"/>
          </a:blip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solidFill>
                  <a:srgbClr val="FFFF00"/>
                </a:solidFill>
                <a:latin typeface="NikoshBAN" panose="02000000000000000000" pitchFamily="2" charset="0"/>
                <a:cs typeface="NikoshBAN" panose="02000000000000000000" pitchFamily="2" charset="0"/>
              </a:rPr>
              <a:t>মোঃ ওয়াহেদ আলী</a:t>
            </a:r>
          </a:p>
          <a:p>
            <a:pPr algn="ctr"/>
            <a:r>
              <a:rPr lang="bn-IN" sz="5400" dirty="0" smtClean="0">
                <a:solidFill>
                  <a:srgbClr val="FFFF00"/>
                </a:solidFill>
                <a:latin typeface="NikoshBAN" panose="02000000000000000000" pitchFamily="2" charset="0"/>
                <a:cs typeface="NikoshBAN" panose="02000000000000000000" pitchFamily="2" charset="0"/>
              </a:rPr>
              <a:t>সহকারি শিক্ষক(গণিত)</a:t>
            </a:r>
          </a:p>
          <a:p>
            <a:pPr algn="ctr"/>
            <a:r>
              <a:rPr lang="bn-IN" sz="5400" dirty="0" smtClean="0">
                <a:solidFill>
                  <a:srgbClr val="FFFF00"/>
                </a:solidFill>
                <a:latin typeface="NikoshBAN" panose="02000000000000000000" pitchFamily="2" charset="0"/>
                <a:cs typeface="NikoshBAN" panose="02000000000000000000" pitchFamily="2" charset="0"/>
              </a:rPr>
              <a:t>নুরপুর বালিকা উচ্চ বিদ্যালয়</a:t>
            </a:r>
          </a:p>
          <a:p>
            <a:pPr algn="ctr"/>
            <a:r>
              <a:rPr lang="bn-IN" sz="5400" dirty="0" smtClean="0">
                <a:solidFill>
                  <a:srgbClr val="FFFF00"/>
                </a:solidFill>
                <a:latin typeface="NikoshBAN" panose="02000000000000000000" pitchFamily="2" charset="0"/>
                <a:cs typeface="NikoshBAN" panose="02000000000000000000" pitchFamily="2" charset="0"/>
              </a:rPr>
              <a:t>নাসিরনগর,ব্রাহ্মণবাড়িয়া।</a:t>
            </a:r>
            <a:endParaRPr lang="en-US" sz="54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025998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1+#ppt_w/2"/>
                                          </p:val>
                                        </p:tav>
                                        <p:tav tm="100000">
                                          <p:val>
                                            <p:strVal val="#ppt_x"/>
                                          </p:val>
                                        </p:tav>
                                      </p:tavLst>
                                    </p:anim>
                                    <p:anim calcmode="lin" valueType="num">
                                      <p:cBhvr additive="base">
                                        <p:cTn id="8" dur="3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3000" fill="hold"/>
                                        <p:tgtEl>
                                          <p:spTgt spid="3"/>
                                        </p:tgtEl>
                                        <p:attrNameLst>
                                          <p:attrName>ppt_w</p:attrName>
                                        </p:attrNameLst>
                                      </p:cBhvr>
                                      <p:tavLst>
                                        <p:tav tm="0">
                                          <p:val>
                                            <p:fltVal val="0"/>
                                          </p:val>
                                        </p:tav>
                                        <p:tav tm="100000">
                                          <p:val>
                                            <p:strVal val="#ppt_w"/>
                                          </p:val>
                                        </p:tav>
                                      </p:tavLst>
                                    </p:anim>
                                    <p:anim calcmode="lin" valueType="num">
                                      <p:cBhvr>
                                        <p:cTn id="22" dur="3000" fill="hold"/>
                                        <p:tgtEl>
                                          <p:spTgt spid="3"/>
                                        </p:tgtEl>
                                        <p:attrNameLst>
                                          <p:attrName>ppt_h</p:attrName>
                                        </p:attrNameLst>
                                      </p:cBhvr>
                                      <p:tavLst>
                                        <p:tav tm="0">
                                          <p:val>
                                            <p:fltVal val="0"/>
                                          </p:val>
                                        </p:tav>
                                        <p:tav tm="100000">
                                          <p:val>
                                            <p:strVal val="#ppt_h"/>
                                          </p:val>
                                        </p:tav>
                                      </p:tavLst>
                                    </p:anim>
                                    <p:animEffect transition="in" filter="fade">
                                      <p:cBhvr>
                                        <p:cTn id="23" dur="3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nodeType="clickEffect">
                                  <p:stCondLst>
                                    <p:cond delay="0"/>
                                  </p:stCondLst>
                                  <p:iterate type="lt">
                                    <p:tmPct val="10000"/>
                                  </p:iterate>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p:cTn id="28"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30"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3">
                                            <p:txEl>
                                              <p:pRg st="0" end="0"/>
                                            </p:txEl>
                                          </p:spTgt>
                                        </p:tgtEl>
                                      </p:cBhvr>
                                    </p:animEffect>
                                  </p:childTnLst>
                                </p:cTn>
                              </p:par>
                              <p:par>
                                <p:cTn id="33" presetID="41" presetClass="entr" presetSubtype="0" fill="hold" nodeType="withEffect">
                                  <p:stCondLst>
                                    <p:cond delay="0"/>
                                  </p:stCondLst>
                                  <p:iterate type="lt">
                                    <p:tmPct val="10000"/>
                                  </p:iterate>
                                  <p:childTnLst>
                                    <p:set>
                                      <p:cBhvr>
                                        <p:cTn id="34" dur="1" fill="hold">
                                          <p:stCondLst>
                                            <p:cond delay="0"/>
                                          </p:stCondLst>
                                        </p:cTn>
                                        <p:tgtEl>
                                          <p:spTgt spid="3">
                                            <p:txEl>
                                              <p:pRg st="1" end="1"/>
                                            </p:txEl>
                                          </p:spTgt>
                                        </p:tgtEl>
                                        <p:attrNameLst>
                                          <p:attrName>style.visibility</p:attrName>
                                        </p:attrNameLst>
                                      </p:cBhvr>
                                      <p:to>
                                        <p:strVal val="visible"/>
                                      </p:to>
                                    </p:set>
                                    <p:anim calcmode="lin" valueType="num">
                                      <p:cBhvr>
                                        <p:cTn id="35"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37"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3">
                                            <p:txEl>
                                              <p:pRg st="1" end="1"/>
                                            </p:txEl>
                                          </p:spTgt>
                                        </p:tgtEl>
                                      </p:cBhvr>
                                    </p:animEffect>
                                  </p:childTnLst>
                                </p:cTn>
                              </p:par>
                              <p:par>
                                <p:cTn id="40" presetID="41" presetClass="entr" presetSubtype="0" fill="hold" nodeType="withEffect">
                                  <p:stCondLst>
                                    <p:cond delay="0"/>
                                  </p:stCondLst>
                                  <p:iterate type="lt">
                                    <p:tmPct val="10000"/>
                                  </p:iterate>
                                  <p:childTnLst>
                                    <p:set>
                                      <p:cBhvr>
                                        <p:cTn id="41" dur="1" fill="hold">
                                          <p:stCondLst>
                                            <p:cond delay="0"/>
                                          </p:stCondLst>
                                        </p:cTn>
                                        <p:tgtEl>
                                          <p:spTgt spid="3">
                                            <p:txEl>
                                              <p:pRg st="2" end="2"/>
                                            </p:txEl>
                                          </p:spTgt>
                                        </p:tgtEl>
                                        <p:attrNameLst>
                                          <p:attrName>style.visibility</p:attrName>
                                        </p:attrNameLst>
                                      </p:cBhvr>
                                      <p:to>
                                        <p:strVal val="visible"/>
                                      </p:to>
                                    </p:set>
                                    <p:anim calcmode="lin" valueType="num">
                                      <p:cBhvr>
                                        <p:cTn id="42"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44"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3">
                                            <p:txEl>
                                              <p:pRg st="2" end="2"/>
                                            </p:txEl>
                                          </p:spTgt>
                                        </p:tgtEl>
                                      </p:cBhvr>
                                    </p:animEffect>
                                  </p:childTnLst>
                                </p:cTn>
                              </p:par>
                              <p:par>
                                <p:cTn id="47" presetID="41" presetClass="entr" presetSubtype="0" fill="hold" nodeType="withEffect">
                                  <p:stCondLst>
                                    <p:cond delay="0"/>
                                  </p:stCondLst>
                                  <p:iterate type="lt">
                                    <p:tmPct val="10000"/>
                                  </p:iterate>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p:cTn id="49"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51"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9364" y="1864897"/>
            <a:ext cx="11153273" cy="3021304"/>
          </a:xfrm>
          <a:blipFill>
            <a:blip r:embed="rId2"/>
            <a:tile tx="0" ty="0" sx="100000" sy="100000" flip="none" algn="tl"/>
          </a:blipFill>
        </p:spPr>
        <p:style>
          <a:lnRef idx="2">
            <a:schemeClr val="accent1"/>
          </a:lnRef>
          <a:fillRef idx="1">
            <a:schemeClr val="lt1"/>
          </a:fillRef>
          <a:effectRef idx="0">
            <a:schemeClr val="accent1"/>
          </a:effectRef>
          <a:fontRef idx="minor">
            <a:schemeClr val="dk1"/>
          </a:fontRef>
        </p:style>
        <p:txBody>
          <a:bodyPr>
            <a:noAutofit/>
          </a:bodyPr>
          <a:lstStyle/>
          <a:p>
            <a:r>
              <a:rPr lang="bn-BD" sz="4000" b="1" dirty="0">
                <a:solidFill>
                  <a:srgbClr val="7030A0"/>
                </a:solidFill>
                <a:latin typeface="NikoshBAN" panose="02000000000000000000" pitchFamily="2" charset="0"/>
                <a:cs typeface="NikoshBAN" panose="02000000000000000000" pitchFamily="2" charset="0"/>
              </a:rPr>
              <a:t>একটি বিদ্যালয়ের অর্ধ বার্ষিকী পরীক্ষায় </a:t>
            </a:r>
            <a:r>
              <a:rPr lang="en-US" sz="4000" b="1" dirty="0">
                <a:solidFill>
                  <a:srgbClr val="7030A0"/>
                </a:solidFill>
                <a:latin typeface="NikoshBAN" panose="02000000000000000000" pitchFamily="2" charset="0"/>
                <a:cs typeface="NikoshBAN" panose="02000000000000000000" pitchFamily="2" charset="0"/>
              </a:rPr>
              <a:t> </a:t>
            </a:r>
            <a:r>
              <a:rPr lang="en-US" sz="4000" b="1" dirty="0">
                <a:solidFill>
                  <a:srgbClr val="7030A0"/>
                </a:solidFill>
                <a:latin typeface="Times New Roman" panose="02020603050405020304" pitchFamily="18" charset="0"/>
                <a:cs typeface="Times New Roman" panose="02020603050405020304" pitchFamily="18" charset="0"/>
              </a:rPr>
              <a:t>30 </a:t>
            </a:r>
            <a:r>
              <a:rPr lang="en-US" sz="4000" b="1" dirty="0">
                <a:solidFill>
                  <a:srgbClr val="7030A0"/>
                </a:solidFill>
                <a:latin typeface="NikoshBAN" panose="02000000000000000000" pitchFamily="2" charset="0"/>
                <a:cs typeface="NikoshBAN" panose="02000000000000000000" pitchFamily="2" charset="0"/>
              </a:rPr>
              <a:t> </a:t>
            </a:r>
            <a:r>
              <a:rPr lang="bn-BD" sz="4000" b="1" dirty="0">
                <a:solidFill>
                  <a:srgbClr val="7030A0"/>
                </a:solidFill>
                <a:latin typeface="NikoshBAN" panose="02000000000000000000" pitchFamily="2" charset="0"/>
                <a:cs typeface="NikoshBAN" panose="02000000000000000000" pitchFamily="2" charset="0"/>
              </a:rPr>
              <a:t> জন ছাত্রের গণিতে প্রাপ্ত নম্বর নিম্নরুপ – </a:t>
            </a:r>
            <a:br>
              <a:rPr lang="bn-BD" sz="4000" b="1" dirty="0">
                <a:solidFill>
                  <a:srgbClr val="7030A0"/>
                </a:solidFill>
                <a:latin typeface="NikoshBAN" panose="02000000000000000000" pitchFamily="2" charset="0"/>
                <a:cs typeface="NikoshBAN" panose="02000000000000000000" pitchFamily="2" charset="0"/>
              </a:rPr>
            </a:br>
            <a:r>
              <a:rPr lang="en-US" sz="3600" b="1" dirty="0">
                <a:solidFill>
                  <a:schemeClr val="tx1">
                    <a:lumMod val="85000"/>
                    <a:lumOff val="15000"/>
                  </a:schemeClr>
                </a:solidFill>
                <a:latin typeface="Times New Roman" panose="02020603050405020304" pitchFamily="18" charset="0"/>
                <a:cs typeface="Times New Roman" panose="02020603050405020304" pitchFamily="18" charset="0"/>
              </a:rPr>
              <a:t>30, 40</a:t>
            </a:r>
            <a:r>
              <a:rPr lang="bn-BD" sz="3600" b="1" dirty="0">
                <a:solidFill>
                  <a:schemeClr val="tx1">
                    <a:lumMod val="85000"/>
                    <a:lumOff val="15000"/>
                  </a:schemeClr>
                </a:solidFill>
                <a:latin typeface="Times New Roman" panose="02020603050405020304" pitchFamily="18" charset="0"/>
                <a:cs typeface="NikoshBAN" panose="02000000000000000000" pitchFamily="2" charset="0"/>
              </a:rPr>
              <a:t>,</a:t>
            </a:r>
            <a:r>
              <a:rPr lang="en-US" sz="3600" b="1" dirty="0">
                <a:solidFill>
                  <a:schemeClr val="tx1">
                    <a:lumMod val="85000"/>
                    <a:lumOff val="15000"/>
                  </a:schemeClr>
                </a:solidFill>
                <a:latin typeface="Times New Roman" panose="02020603050405020304" pitchFamily="18" charset="0"/>
                <a:cs typeface="Times New Roman" panose="02020603050405020304" pitchFamily="18" charset="0"/>
              </a:rPr>
              <a:t> 60, 69, 63, 86, 39, 38, 90, 49, 52, 58, 59, 63, 60, 72, 70, 83, 89, 86, 97, 90, 74, 44, 63, 69, 70, 59, 47, 58</a:t>
            </a:r>
            <a:r>
              <a:rPr lang="bn-BD" sz="3600" b="1" dirty="0">
                <a:solidFill>
                  <a:schemeClr val="accent6"/>
                </a:solidFill>
                <a:latin typeface="Times New Roman" panose="02020603050405020304" pitchFamily="18" charset="0"/>
                <a:cs typeface="NikoshBAN" panose="02000000000000000000" pitchFamily="2" charset="0"/>
              </a:rPr>
              <a:t/>
            </a:r>
            <a:br>
              <a:rPr lang="bn-BD" sz="3600" b="1" dirty="0">
                <a:solidFill>
                  <a:schemeClr val="accent6"/>
                </a:solidFill>
                <a:latin typeface="Times New Roman" panose="02020603050405020304" pitchFamily="18" charset="0"/>
                <a:cs typeface="NikoshBAN" panose="02000000000000000000" pitchFamily="2" charset="0"/>
              </a:rPr>
            </a:br>
            <a:endParaRPr lang="en-US" sz="2800" b="1" dirty="0">
              <a:solidFill>
                <a:schemeClr val="accent6"/>
              </a:solidFill>
              <a:latin typeface="Times New Roman" panose="02020603050405020304" pitchFamily="18" charset="0"/>
              <a:cs typeface="Times New Roman" panose="02020603050405020304" pitchFamily="18" charset="0"/>
            </a:endParaRPr>
          </a:p>
        </p:txBody>
      </p:sp>
      <p:sp>
        <p:nvSpPr>
          <p:cNvPr id="5" name="Rectangle 4"/>
          <p:cNvSpPr/>
          <p:nvPr/>
        </p:nvSpPr>
        <p:spPr>
          <a:xfrm>
            <a:off x="519364" y="5372237"/>
            <a:ext cx="11030952" cy="707886"/>
          </a:xfrm>
          <a:prstGeom prst="rect">
            <a:avLst/>
          </a:prstGeom>
        </p:spPr>
        <p:txBody>
          <a:bodyPr wrap="square">
            <a:spAutoFit/>
          </a:bodyPr>
          <a:lstStyle/>
          <a:p>
            <a:r>
              <a:rPr lang="bn-BD" sz="4000" b="1" dirty="0">
                <a:solidFill>
                  <a:srgbClr val="0070C0"/>
                </a:solidFill>
                <a:latin typeface="NikoshBAN" panose="02000000000000000000" pitchFamily="2" charset="0"/>
                <a:cs typeface="NikoshBAN" panose="02000000000000000000" pitchFamily="2" charset="0"/>
              </a:rPr>
              <a:t>উপাত্ত গুলোর</a:t>
            </a:r>
            <a:r>
              <a:rPr lang="bn-IN" sz="4000" b="1" dirty="0">
                <a:solidFill>
                  <a:srgbClr val="0070C0"/>
                </a:solidFill>
                <a:latin typeface="NikoshBAN" panose="02000000000000000000" pitchFamily="2" charset="0"/>
                <a:cs typeface="NikoshBAN" panose="02000000000000000000" pitchFamily="2" charset="0"/>
              </a:rPr>
              <a:t> </a:t>
            </a:r>
            <a:r>
              <a:rPr lang="bn-IN" sz="4000" dirty="0">
                <a:ln w="1905"/>
                <a:solidFill>
                  <a:srgbClr val="0070C0"/>
                </a:solidFill>
                <a:effectLst>
                  <a:innerShdw blurRad="69850" dist="43180" dir="5400000">
                    <a:srgbClr val="000000">
                      <a:alpha val="65000"/>
                    </a:srgbClr>
                  </a:innerShdw>
                </a:effectLst>
                <a:latin typeface="NikoshBAN" pitchFamily="2" charset="0"/>
                <a:cs typeface="NikoshBAN" pitchFamily="2" charset="0"/>
              </a:rPr>
              <a:t>আয়তলেখের সাহায্যে গণসংখ্যা বহুভুজ অংকন কর</a:t>
            </a:r>
            <a:r>
              <a:rPr lang="bn-BD" sz="4000" b="1" dirty="0">
                <a:solidFill>
                  <a:srgbClr val="0070C0"/>
                </a:solidFill>
                <a:latin typeface="NikoshBAN" panose="02000000000000000000" pitchFamily="2" charset="0"/>
                <a:cs typeface="NikoshBAN" panose="02000000000000000000" pitchFamily="2" charset="0"/>
              </a:rPr>
              <a:t> </a:t>
            </a:r>
            <a:r>
              <a:rPr lang="bn-IN" sz="4000" b="1" dirty="0">
                <a:solidFill>
                  <a:srgbClr val="0070C0"/>
                </a:solidFill>
                <a:latin typeface="NikoshBAN" panose="02000000000000000000" pitchFamily="2" charset="0"/>
                <a:cs typeface="NikoshBAN" panose="02000000000000000000" pitchFamily="2" charset="0"/>
              </a:rPr>
              <a:t>।</a:t>
            </a:r>
            <a:endParaRPr lang="bn-BD" sz="4000" dirty="0">
              <a:solidFill>
                <a:srgbClr val="0070C0"/>
              </a:solidFill>
              <a:latin typeface="NikoshBAN" panose="02000000000000000000" pitchFamily="2" charset="0"/>
              <a:cs typeface="NikoshBAN" panose="02000000000000000000" pitchFamily="2" charset="0"/>
            </a:endParaRPr>
          </a:p>
        </p:txBody>
      </p:sp>
      <p:sp>
        <p:nvSpPr>
          <p:cNvPr id="8" name="Frame 7"/>
          <p:cNvSpPr/>
          <p:nvPr/>
        </p:nvSpPr>
        <p:spPr>
          <a:xfrm>
            <a:off x="1" y="0"/>
            <a:ext cx="12192000" cy="6858000"/>
          </a:xfrm>
          <a:prstGeom prst="frame">
            <a:avLst>
              <a:gd name="adj1" fmla="val 3088"/>
            </a:avLst>
          </a:prstGeom>
          <a:ln/>
        </p:spPr>
        <p:style>
          <a:lnRef idx="0">
            <a:schemeClr val="accent2"/>
          </a:lnRef>
          <a:fillRef idx="3">
            <a:schemeClr val="accent2"/>
          </a:fillRef>
          <a:effectRef idx="3">
            <a:schemeClr val="accent2"/>
          </a:effectRef>
          <a:fontRef idx="minor">
            <a:schemeClr val="lt1"/>
          </a:fontRef>
        </p:style>
        <p:txBody>
          <a:bodyPr lIns="91428" tIns="45714" rIns="91428" bIns="45714" rtlCol="0" anchor="ctr"/>
          <a:lstStyle/>
          <a:p>
            <a:pPr algn="ctr"/>
            <a:endParaRPr lang="en-US">
              <a:solidFill>
                <a:schemeClr val="tx1"/>
              </a:solidFill>
            </a:endParaRPr>
          </a:p>
        </p:txBody>
      </p:sp>
      <p:sp>
        <p:nvSpPr>
          <p:cNvPr id="3" name="Up Ribbon 2"/>
          <p:cNvSpPr/>
          <p:nvPr/>
        </p:nvSpPr>
        <p:spPr>
          <a:xfrm>
            <a:off x="3369845" y="511343"/>
            <a:ext cx="5329990" cy="842211"/>
          </a:xfrm>
          <a:prstGeom prst="ribbon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solidFill>
                  <a:srgbClr val="002060"/>
                </a:solidFill>
                <a:latin typeface="NikoshBAN" panose="02000000000000000000" pitchFamily="2" charset="0"/>
                <a:cs typeface="NikoshBAN" panose="02000000000000000000" pitchFamily="2" charset="0"/>
              </a:rPr>
              <a:t>বাড়ির কাজ</a:t>
            </a:r>
            <a:endParaRPr lang="en-US" sz="54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672767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80">
                                          <p:stCondLst>
                                            <p:cond delay="0"/>
                                          </p:stCondLst>
                                        </p:cTn>
                                        <p:tgtEl>
                                          <p:spTgt spid="2"/>
                                        </p:tgtEl>
                                      </p:cBhvr>
                                    </p:animEffect>
                                    <p:anim calcmode="lin" valueType="num">
                                      <p:cBhvr>
                                        <p:cTn id="1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gtEl>
                                      </p:cBhvr>
                                      <p:to x="100000" y="60000"/>
                                    </p:animScale>
                                    <p:animScale>
                                      <p:cBhvr>
                                        <p:cTn id="20" dur="166" decel="50000">
                                          <p:stCondLst>
                                            <p:cond delay="676"/>
                                          </p:stCondLst>
                                        </p:cTn>
                                        <p:tgtEl>
                                          <p:spTgt spid="2"/>
                                        </p:tgtEl>
                                      </p:cBhvr>
                                      <p:to x="100000" y="100000"/>
                                    </p:animScale>
                                    <p:animScale>
                                      <p:cBhvr>
                                        <p:cTn id="21" dur="26">
                                          <p:stCondLst>
                                            <p:cond delay="1312"/>
                                          </p:stCondLst>
                                        </p:cTn>
                                        <p:tgtEl>
                                          <p:spTgt spid="2"/>
                                        </p:tgtEl>
                                      </p:cBhvr>
                                      <p:to x="100000" y="80000"/>
                                    </p:animScale>
                                    <p:animScale>
                                      <p:cBhvr>
                                        <p:cTn id="22" dur="166" decel="50000">
                                          <p:stCondLst>
                                            <p:cond delay="1338"/>
                                          </p:stCondLst>
                                        </p:cTn>
                                        <p:tgtEl>
                                          <p:spTgt spid="2"/>
                                        </p:tgtEl>
                                      </p:cBhvr>
                                      <p:to x="100000" y="100000"/>
                                    </p:animScale>
                                    <p:animScale>
                                      <p:cBhvr>
                                        <p:cTn id="23" dur="26">
                                          <p:stCondLst>
                                            <p:cond delay="1642"/>
                                          </p:stCondLst>
                                        </p:cTn>
                                        <p:tgtEl>
                                          <p:spTgt spid="2"/>
                                        </p:tgtEl>
                                      </p:cBhvr>
                                      <p:to x="100000" y="90000"/>
                                    </p:animScale>
                                    <p:animScale>
                                      <p:cBhvr>
                                        <p:cTn id="24" dur="166" decel="50000">
                                          <p:stCondLst>
                                            <p:cond delay="1668"/>
                                          </p:stCondLst>
                                        </p:cTn>
                                        <p:tgtEl>
                                          <p:spTgt spid="2"/>
                                        </p:tgtEl>
                                      </p:cBhvr>
                                      <p:to x="100000" y="100000"/>
                                    </p:animScale>
                                    <p:animScale>
                                      <p:cBhvr>
                                        <p:cTn id="25" dur="26">
                                          <p:stCondLst>
                                            <p:cond delay="1808"/>
                                          </p:stCondLst>
                                        </p:cTn>
                                        <p:tgtEl>
                                          <p:spTgt spid="2"/>
                                        </p:tgtEl>
                                      </p:cBhvr>
                                      <p:to x="100000" y="95000"/>
                                    </p:animScale>
                                    <p:animScale>
                                      <p:cBhvr>
                                        <p:cTn id="26" dur="166" decel="50000">
                                          <p:stCondLst>
                                            <p:cond delay="1834"/>
                                          </p:stCondLst>
                                        </p:cTn>
                                        <p:tgtEl>
                                          <p:spTgt spid="2"/>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80">
                                          <p:stCondLst>
                                            <p:cond delay="0"/>
                                          </p:stCondLst>
                                        </p:cTn>
                                        <p:tgtEl>
                                          <p:spTgt spid="5"/>
                                        </p:tgtEl>
                                      </p:cBhvr>
                                    </p:animEffect>
                                    <p:anim calcmode="lin" valueType="num">
                                      <p:cBhvr>
                                        <p:cTn id="3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7" dur="26">
                                          <p:stCondLst>
                                            <p:cond delay="650"/>
                                          </p:stCondLst>
                                        </p:cTn>
                                        <p:tgtEl>
                                          <p:spTgt spid="5"/>
                                        </p:tgtEl>
                                      </p:cBhvr>
                                      <p:to x="100000" y="60000"/>
                                    </p:animScale>
                                    <p:animScale>
                                      <p:cBhvr>
                                        <p:cTn id="38" dur="166" decel="50000">
                                          <p:stCondLst>
                                            <p:cond delay="676"/>
                                          </p:stCondLst>
                                        </p:cTn>
                                        <p:tgtEl>
                                          <p:spTgt spid="5"/>
                                        </p:tgtEl>
                                      </p:cBhvr>
                                      <p:to x="100000" y="100000"/>
                                    </p:animScale>
                                    <p:animScale>
                                      <p:cBhvr>
                                        <p:cTn id="39" dur="26">
                                          <p:stCondLst>
                                            <p:cond delay="1312"/>
                                          </p:stCondLst>
                                        </p:cTn>
                                        <p:tgtEl>
                                          <p:spTgt spid="5"/>
                                        </p:tgtEl>
                                      </p:cBhvr>
                                      <p:to x="100000" y="80000"/>
                                    </p:animScale>
                                    <p:animScale>
                                      <p:cBhvr>
                                        <p:cTn id="40" dur="166" decel="50000">
                                          <p:stCondLst>
                                            <p:cond delay="1338"/>
                                          </p:stCondLst>
                                        </p:cTn>
                                        <p:tgtEl>
                                          <p:spTgt spid="5"/>
                                        </p:tgtEl>
                                      </p:cBhvr>
                                      <p:to x="100000" y="100000"/>
                                    </p:animScale>
                                    <p:animScale>
                                      <p:cBhvr>
                                        <p:cTn id="41" dur="26">
                                          <p:stCondLst>
                                            <p:cond delay="1642"/>
                                          </p:stCondLst>
                                        </p:cTn>
                                        <p:tgtEl>
                                          <p:spTgt spid="5"/>
                                        </p:tgtEl>
                                      </p:cBhvr>
                                      <p:to x="100000" y="90000"/>
                                    </p:animScale>
                                    <p:animScale>
                                      <p:cBhvr>
                                        <p:cTn id="42" dur="166" decel="50000">
                                          <p:stCondLst>
                                            <p:cond delay="1668"/>
                                          </p:stCondLst>
                                        </p:cTn>
                                        <p:tgtEl>
                                          <p:spTgt spid="5"/>
                                        </p:tgtEl>
                                      </p:cBhvr>
                                      <p:to x="100000" y="100000"/>
                                    </p:animScale>
                                    <p:animScale>
                                      <p:cBhvr>
                                        <p:cTn id="43" dur="26">
                                          <p:stCondLst>
                                            <p:cond delay="1808"/>
                                          </p:stCondLst>
                                        </p:cTn>
                                        <p:tgtEl>
                                          <p:spTgt spid="5"/>
                                        </p:tgtEl>
                                      </p:cBhvr>
                                      <p:to x="100000" y="95000"/>
                                    </p:animScale>
                                    <p:animScale>
                                      <p:cBhvr>
                                        <p:cTn id="44"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95852" y="4423649"/>
            <a:ext cx="3520267" cy="1107996"/>
          </a:xfrm>
          <a:prstGeom prst="rect">
            <a:avLst/>
          </a:prstGeom>
          <a:noFill/>
        </p:spPr>
        <p:txBody>
          <a:bodyPr wrap="square" rtlCol="0">
            <a:spAutoFit/>
          </a:bodyPr>
          <a:lstStyle/>
          <a:p>
            <a:pPr algn="ctr"/>
            <a:r>
              <a:rPr lang="bn-IN" sz="6600" dirty="0">
                <a:solidFill>
                  <a:schemeClr val="bg1"/>
                </a:solidFill>
                <a:latin typeface="NikoshBAN" pitchFamily="2" charset="0"/>
                <a:cs typeface="NikoshBAN" pitchFamily="2" charset="0"/>
              </a:rPr>
              <a:t>সকলকে</a:t>
            </a:r>
            <a:endParaRPr lang="en-US" sz="6600" dirty="0">
              <a:solidFill>
                <a:schemeClr val="bg1"/>
              </a:solidFill>
              <a:latin typeface="NikoshBAN" pitchFamily="2" charset="0"/>
              <a:cs typeface="NikoshBAN" pitchFamily="2" charset="0"/>
            </a:endParaRPr>
          </a:p>
        </p:txBody>
      </p:sp>
      <p:sp>
        <p:nvSpPr>
          <p:cNvPr id="9" name="Frame 8"/>
          <p:cNvSpPr/>
          <p:nvPr/>
        </p:nvSpPr>
        <p:spPr>
          <a:xfrm>
            <a:off x="0" y="0"/>
            <a:ext cx="12192000" cy="6858000"/>
          </a:xfrm>
          <a:prstGeom prst="frame">
            <a:avLst>
              <a:gd name="adj1" fmla="val 3088"/>
            </a:avLst>
          </a:prstGeom>
          <a:ln/>
        </p:spPr>
        <p:style>
          <a:lnRef idx="0">
            <a:schemeClr val="accent2"/>
          </a:lnRef>
          <a:fillRef idx="3">
            <a:schemeClr val="accent2"/>
          </a:fillRef>
          <a:effectRef idx="3">
            <a:schemeClr val="accent2"/>
          </a:effectRef>
          <a:fontRef idx="minor">
            <a:schemeClr val="lt1"/>
          </a:fontRef>
        </p:style>
        <p:txBody>
          <a:bodyPr lIns="91428" tIns="45714" rIns="91428" bIns="45714" rtlCol="0" anchor="ctr"/>
          <a:lstStyle/>
          <a:p>
            <a:pPr algn="ctr"/>
            <a:endParaRPr lang="en-US">
              <a:solidFill>
                <a:schemeClr val="tx1"/>
              </a:solidFill>
            </a:endParaRPr>
          </a:p>
        </p:txBody>
      </p:sp>
      <p:sp>
        <p:nvSpPr>
          <p:cNvPr id="2" name="Flowchart: Terminator 1"/>
          <p:cNvSpPr/>
          <p:nvPr/>
        </p:nvSpPr>
        <p:spPr>
          <a:xfrm>
            <a:off x="3513221" y="457200"/>
            <a:ext cx="5305926" cy="1082842"/>
          </a:xfrm>
          <a:prstGeom prst="flowChartTermina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9600" dirty="0" smtClean="0">
                <a:solidFill>
                  <a:srgbClr val="FFFF00"/>
                </a:solidFill>
                <a:latin typeface="NikoshBAN" panose="02000000000000000000" pitchFamily="2" charset="0"/>
                <a:cs typeface="NikoshBAN" panose="02000000000000000000" pitchFamily="2" charset="0"/>
              </a:rPr>
              <a:t>ধন্যবাদ</a:t>
            </a:r>
            <a:endParaRPr lang="en-US" sz="9600" dirty="0">
              <a:solidFill>
                <a:srgbClr val="FFFF00"/>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539" y="1736035"/>
            <a:ext cx="11754677" cy="4916556"/>
          </a:xfrm>
          <a:prstGeom prst="rect">
            <a:avLst/>
          </a:prstGeom>
        </p:spPr>
      </p:pic>
    </p:spTree>
    <p:extLst>
      <p:ext uri="{BB962C8B-B14F-4D97-AF65-F5344CB8AC3E}">
        <p14:creationId xmlns:p14="http://schemas.microsoft.com/office/powerpoint/2010/main" val="26309999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0-#ppt_w/2"/>
                                          </p:val>
                                        </p:tav>
                                        <p:tav tm="100000">
                                          <p:val>
                                            <p:strVal val="#ppt_x"/>
                                          </p:val>
                                        </p:tav>
                                      </p:tavLst>
                                    </p:anim>
                                    <p:anim calcmode="lin" valueType="num">
                                      <p:cBhvr additive="base">
                                        <p:cTn id="8" dur="3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3000" fill="hold"/>
                                        <p:tgtEl>
                                          <p:spTgt spid="3"/>
                                        </p:tgtEl>
                                        <p:attrNameLst>
                                          <p:attrName>ppt_w</p:attrName>
                                        </p:attrNameLst>
                                      </p:cBhvr>
                                      <p:tavLst>
                                        <p:tav tm="0">
                                          <p:val>
                                            <p:fltVal val="0"/>
                                          </p:val>
                                        </p:tav>
                                        <p:tav tm="100000">
                                          <p:val>
                                            <p:strVal val="#ppt_w"/>
                                          </p:val>
                                        </p:tav>
                                      </p:tavLst>
                                    </p:anim>
                                    <p:anim calcmode="lin" valueType="num">
                                      <p:cBhvr>
                                        <p:cTn id="14" dur="3000" fill="hold"/>
                                        <p:tgtEl>
                                          <p:spTgt spid="3"/>
                                        </p:tgtEl>
                                        <p:attrNameLst>
                                          <p:attrName>ppt_h</p:attrName>
                                        </p:attrNameLst>
                                      </p:cBhvr>
                                      <p:tavLst>
                                        <p:tav tm="0">
                                          <p:val>
                                            <p:fltVal val="0"/>
                                          </p:val>
                                        </p:tav>
                                        <p:tav tm="100000">
                                          <p:val>
                                            <p:strVal val="#ppt_h"/>
                                          </p:val>
                                        </p:tav>
                                      </p:tavLst>
                                    </p:anim>
                                    <p:animEffect transition="in" filter="fade">
                                      <p:cBhvr>
                                        <p:cTn id="15"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12191999" cy="6858000"/>
          </a:xfrm>
          <a:prstGeom prst="frame">
            <a:avLst>
              <a:gd name="adj1" fmla="val 3088"/>
            </a:avLst>
          </a:prstGeom>
          <a:ln/>
        </p:spPr>
        <p:style>
          <a:lnRef idx="1">
            <a:schemeClr val="accent2"/>
          </a:lnRef>
          <a:fillRef idx="3">
            <a:schemeClr val="accent2"/>
          </a:fillRef>
          <a:effectRef idx="2">
            <a:schemeClr val="accent2"/>
          </a:effectRef>
          <a:fontRef idx="minor">
            <a:schemeClr val="lt1"/>
          </a:fontRef>
        </p:style>
        <p:txBody>
          <a:bodyPr lIns="91428" tIns="45714" rIns="91428" bIns="45714" rtlCol="0" anchor="ctr"/>
          <a:lstStyle/>
          <a:p>
            <a:pPr algn="ctr"/>
            <a:endParaRPr lang="en-US">
              <a:solidFill>
                <a:schemeClr val="tx1"/>
              </a:solidFill>
            </a:endParaRPr>
          </a:p>
        </p:txBody>
      </p:sp>
      <p:sp>
        <p:nvSpPr>
          <p:cNvPr id="6" name="Up Ribbon 5"/>
          <p:cNvSpPr/>
          <p:nvPr/>
        </p:nvSpPr>
        <p:spPr>
          <a:xfrm>
            <a:off x="3068053" y="457201"/>
            <a:ext cx="6160168" cy="1094873"/>
          </a:xfrm>
          <a:prstGeom prst="ribbon2">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solidFill>
                  <a:srgbClr val="FFFF00"/>
                </a:solidFill>
                <a:latin typeface="NikoshBAN" panose="02000000000000000000" pitchFamily="2" charset="0"/>
                <a:cs typeface="NikoshBAN" panose="02000000000000000000" pitchFamily="2" charset="0"/>
              </a:rPr>
              <a:t>পাঠ পরিচিতি</a:t>
            </a:r>
            <a:endParaRPr lang="en-US" sz="5400" dirty="0">
              <a:solidFill>
                <a:srgbClr val="FFFF00"/>
              </a:solidFill>
              <a:latin typeface="NikoshBAN" panose="02000000000000000000" pitchFamily="2" charset="0"/>
              <a:cs typeface="NikoshBAN" panose="02000000000000000000" pitchFamily="2" charset="0"/>
            </a:endParaRPr>
          </a:p>
        </p:txBody>
      </p:sp>
      <p:sp>
        <p:nvSpPr>
          <p:cNvPr id="7" name="Horizontal Scroll 6"/>
          <p:cNvSpPr/>
          <p:nvPr/>
        </p:nvSpPr>
        <p:spPr>
          <a:xfrm>
            <a:off x="2887579" y="1744579"/>
            <a:ext cx="7555832" cy="4812632"/>
          </a:xfrm>
          <a:prstGeom prst="horizontalScroll">
            <a:avLst/>
          </a:prstGeom>
          <a:blipFill>
            <a:blip r:embed="rId2"/>
            <a:tile tx="0" ty="0" sx="100000" sy="100000" flip="none" algn="tl"/>
          </a:blipFill>
          <a:ln w="571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smtClean="0">
                <a:solidFill>
                  <a:srgbClr val="FFFF00"/>
                </a:solidFill>
                <a:latin typeface="NikoshBAN" panose="02000000000000000000" pitchFamily="2" charset="0"/>
                <a:cs typeface="NikoshBAN" panose="02000000000000000000" pitchFamily="2" charset="0"/>
              </a:rPr>
              <a:t>শ্রেণিঃ নবম ও দশম</a:t>
            </a:r>
          </a:p>
          <a:p>
            <a:pPr algn="ctr"/>
            <a:r>
              <a:rPr lang="bn-IN" sz="4800" dirty="0" smtClean="0">
                <a:solidFill>
                  <a:srgbClr val="FFFF00"/>
                </a:solidFill>
                <a:latin typeface="NikoshBAN" panose="02000000000000000000" pitchFamily="2" charset="0"/>
                <a:cs typeface="NikoshBAN" panose="02000000000000000000" pitchFamily="2" charset="0"/>
              </a:rPr>
              <a:t>বিষয়ঃ গণিত</a:t>
            </a:r>
          </a:p>
          <a:p>
            <a:pPr algn="ctr"/>
            <a:r>
              <a:rPr lang="bn-IN" sz="4800" dirty="0" smtClean="0">
                <a:solidFill>
                  <a:srgbClr val="FFFF00"/>
                </a:solidFill>
                <a:latin typeface="NikoshBAN" panose="02000000000000000000" pitchFamily="2" charset="0"/>
                <a:cs typeface="NikoshBAN" panose="02000000000000000000" pitchFamily="2" charset="0"/>
              </a:rPr>
              <a:t>অধ্যায়ঃ ১৭</a:t>
            </a:r>
          </a:p>
          <a:p>
            <a:pPr algn="ctr"/>
            <a:r>
              <a:rPr lang="bn-IN" sz="4800" dirty="0" smtClean="0">
                <a:solidFill>
                  <a:srgbClr val="FFFF00"/>
                </a:solidFill>
                <a:latin typeface="NikoshBAN" panose="02000000000000000000" pitchFamily="2" charset="0"/>
                <a:cs typeface="NikoshBAN" panose="02000000000000000000" pitchFamily="2" charset="0"/>
              </a:rPr>
              <a:t>সময়ঃ ৫০মিনিট</a:t>
            </a:r>
          </a:p>
          <a:p>
            <a:pPr algn="ctr"/>
            <a:r>
              <a:rPr lang="bn-IN" sz="4800" dirty="0" smtClean="0">
                <a:solidFill>
                  <a:srgbClr val="FFFF00"/>
                </a:solidFill>
                <a:latin typeface="NikoshBAN" panose="02000000000000000000" pitchFamily="2" charset="0"/>
                <a:cs typeface="NikoshBAN" panose="02000000000000000000" pitchFamily="2" charset="0"/>
              </a:rPr>
              <a:t>তারিখঃ ০২-০৭-২০২১খ্রিঃ</a:t>
            </a:r>
            <a:endParaRPr lang="en-US" sz="48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982410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nodeType="clickEffect">
                                  <p:stCondLst>
                                    <p:cond delay="0"/>
                                  </p:stCondLst>
                                  <p:iterate type="lt">
                                    <p:tmPct val="10000"/>
                                  </p:iterate>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p:cTn id="18"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20"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7">
                                            <p:txEl>
                                              <p:pRg st="0" end="0"/>
                                            </p:txEl>
                                          </p:spTgt>
                                        </p:tgtEl>
                                      </p:cBhvr>
                                    </p:animEffect>
                                  </p:childTnLst>
                                </p:cTn>
                              </p:par>
                              <p:par>
                                <p:cTn id="23" presetID="41" presetClass="entr" presetSubtype="0" fill="hold" nodeType="withEffect">
                                  <p:stCondLst>
                                    <p:cond delay="0"/>
                                  </p:stCondLst>
                                  <p:iterate type="lt">
                                    <p:tmPct val="10000"/>
                                  </p:iterate>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p:cTn id="25" dur="500" fill="hold"/>
                                        <p:tgtEl>
                                          <p:spTgt spid="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7">
                                            <p:txEl>
                                              <p:pRg st="1" end="1"/>
                                            </p:txEl>
                                          </p:spTgt>
                                        </p:tgtEl>
                                        <p:attrNameLst>
                                          <p:attrName>ppt_y</p:attrName>
                                        </p:attrNameLst>
                                      </p:cBhvr>
                                      <p:tavLst>
                                        <p:tav tm="0">
                                          <p:val>
                                            <p:strVal val="#ppt_y"/>
                                          </p:val>
                                        </p:tav>
                                        <p:tav tm="100000">
                                          <p:val>
                                            <p:strVal val="#ppt_y"/>
                                          </p:val>
                                        </p:tav>
                                      </p:tavLst>
                                    </p:anim>
                                    <p:anim calcmode="lin" valueType="num">
                                      <p:cBhvr>
                                        <p:cTn id="27" dur="500" fill="hold"/>
                                        <p:tgtEl>
                                          <p:spTgt spid="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7">
                                            <p:txEl>
                                              <p:pRg st="1" end="1"/>
                                            </p:txEl>
                                          </p:spTgt>
                                        </p:tgtEl>
                                      </p:cBhvr>
                                    </p:animEffect>
                                  </p:childTnLst>
                                </p:cTn>
                              </p:par>
                              <p:par>
                                <p:cTn id="30" presetID="41" presetClass="entr" presetSubtype="0" fill="hold" nodeType="withEffect">
                                  <p:stCondLst>
                                    <p:cond delay="0"/>
                                  </p:stCondLst>
                                  <p:iterate type="lt">
                                    <p:tmPct val="10000"/>
                                  </p:iterate>
                                  <p:childTnLst>
                                    <p:set>
                                      <p:cBhvr>
                                        <p:cTn id="31" dur="1" fill="hold">
                                          <p:stCondLst>
                                            <p:cond delay="0"/>
                                          </p:stCondLst>
                                        </p:cTn>
                                        <p:tgtEl>
                                          <p:spTgt spid="7">
                                            <p:txEl>
                                              <p:pRg st="2" end="2"/>
                                            </p:txEl>
                                          </p:spTgt>
                                        </p:tgtEl>
                                        <p:attrNameLst>
                                          <p:attrName>style.visibility</p:attrName>
                                        </p:attrNameLst>
                                      </p:cBhvr>
                                      <p:to>
                                        <p:strVal val="visible"/>
                                      </p:to>
                                    </p:set>
                                    <p:anim calcmode="lin" valueType="num">
                                      <p:cBhvr>
                                        <p:cTn id="32" dur="500" fill="hold"/>
                                        <p:tgtEl>
                                          <p:spTgt spid="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7">
                                            <p:txEl>
                                              <p:pRg st="2" end="2"/>
                                            </p:txEl>
                                          </p:spTgt>
                                        </p:tgtEl>
                                        <p:attrNameLst>
                                          <p:attrName>ppt_y</p:attrName>
                                        </p:attrNameLst>
                                      </p:cBhvr>
                                      <p:tavLst>
                                        <p:tav tm="0">
                                          <p:val>
                                            <p:strVal val="#ppt_y"/>
                                          </p:val>
                                        </p:tav>
                                        <p:tav tm="100000">
                                          <p:val>
                                            <p:strVal val="#ppt_y"/>
                                          </p:val>
                                        </p:tav>
                                      </p:tavLst>
                                    </p:anim>
                                    <p:anim calcmode="lin" valueType="num">
                                      <p:cBhvr>
                                        <p:cTn id="34" dur="500" fill="hold"/>
                                        <p:tgtEl>
                                          <p:spTgt spid="7">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7">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7">
                                            <p:txEl>
                                              <p:pRg st="2" end="2"/>
                                            </p:txEl>
                                          </p:spTgt>
                                        </p:tgtEl>
                                      </p:cBhvr>
                                    </p:animEffect>
                                  </p:childTnLst>
                                </p:cTn>
                              </p:par>
                              <p:par>
                                <p:cTn id="37" presetID="41" presetClass="entr" presetSubtype="0" fill="hold" nodeType="withEffect">
                                  <p:stCondLst>
                                    <p:cond delay="0"/>
                                  </p:stCondLst>
                                  <p:iterate type="lt">
                                    <p:tmPct val="10000"/>
                                  </p:iterate>
                                  <p:childTnLst>
                                    <p:set>
                                      <p:cBhvr>
                                        <p:cTn id="38" dur="1" fill="hold">
                                          <p:stCondLst>
                                            <p:cond delay="0"/>
                                          </p:stCondLst>
                                        </p:cTn>
                                        <p:tgtEl>
                                          <p:spTgt spid="7">
                                            <p:txEl>
                                              <p:pRg st="3" end="3"/>
                                            </p:txEl>
                                          </p:spTgt>
                                        </p:tgtEl>
                                        <p:attrNameLst>
                                          <p:attrName>style.visibility</p:attrName>
                                        </p:attrNameLst>
                                      </p:cBhvr>
                                      <p:to>
                                        <p:strVal val="visible"/>
                                      </p:to>
                                    </p:set>
                                    <p:anim calcmode="lin" valueType="num">
                                      <p:cBhvr>
                                        <p:cTn id="39" dur="500" fill="hold"/>
                                        <p:tgtEl>
                                          <p:spTgt spid="7">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7">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7">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7">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7">
                                            <p:txEl>
                                              <p:pRg st="3" end="3"/>
                                            </p:txEl>
                                          </p:spTgt>
                                        </p:tgtEl>
                                      </p:cBhvr>
                                    </p:animEffect>
                                  </p:childTnLst>
                                </p:cTn>
                              </p:par>
                              <p:par>
                                <p:cTn id="44" presetID="41" presetClass="entr" presetSubtype="0" fill="hold" nodeType="withEffect">
                                  <p:stCondLst>
                                    <p:cond delay="0"/>
                                  </p:stCondLst>
                                  <p:iterate type="lt">
                                    <p:tmPct val="10000"/>
                                  </p:iterate>
                                  <p:childTnLst>
                                    <p:set>
                                      <p:cBhvr>
                                        <p:cTn id="45" dur="1" fill="hold">
                                          <p:stCondLst>
                                            <p:cond delay="0"/>
                                          </p:stCondLst>
                                        </p:cTn>
                                        <p:tgtEl>
                                          <p:spTgt spid="7">
                                            <p:txEl>
                                              <p:pRg st="4" end="4"/>
                                            </p:txEl>
                                          </p:spTgt>
                                        </p:tgtEl>
                                        <p:attrNameLst>
                                          <p:attrName>style.visibility</p:attrName>
                                        </p:attrNameLst>
                                      </p:cBhvr>
                                      <p:to>
                                        <p:strVal val="visible"/>
                                      </p:to>
                                    </p:set>
                                    <p:anim calcmode="lin" valueType="num">
                                      <p:cBhvr>
                                        <p:cTn id="46" dur="500" fill="hold"/>
                                        <p:tgtEl>
                                          <p:spTgt spid="7">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7">
                                            <p:txEl>
                                              <p:pRg st="4" end="4"/>
                                            </p:txEl>
                                          </p:spTgt>
                                        </p:tgtEl>
                                        <p:attrNameLst>
                                          <p:attrName>ppt_y</p:attrName>
                                        </p:attrNameLst>
                                      </p:cBhvr>
                                      <p:tavLst>
                                        <p:tav tm="0">
                                          <p:val>
                                            <p:strVal val="#ppt_y"/>
                                          </p:val>
                                        </p:tav>
                                        <p:tav tm="100000">
                                          <p:val>
                                            <p:strVal val="#ppt_y"/>
                                          </p:val>
                                        </p:tav>
                                      </p:tavLst>
                                    </p:anim>
                                    <p:anim calcmode="lin" valueType="num">
                                      <p:cBhvr>
                                        <p:cTn id="48" dur="500" fill="hold"/>
                                        <p:tgtEl>
                                          <p:spTgt spid="7">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7">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9923" y="3508817"/>
            <a:ext cx="4104555" cy="268726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2864" y="3025247"/>
            <a:ext cx="4080679" cy="3275461"/>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19773"/>
          <a:stretch/>
        </p:blipFill>
        <p:spPr>
          <a:xfrm>
            <a:off x="7372987" y="646614"/>
            <a:ext cx="3956179" cy="2200287"/>
          </a:xfrm>
          <a:prstGeom prst="rect">
            <a:avLst/>
          </a:prstGeom>
        </p:spPr>
      </p:pic>
      <p:sp>
        <p:nvSpPr>
          <p:cNvPr id="5" name="TextBox 4"/>
          <p:cNvSpPr txBox="1"/>
          <p:nvPr/>
        </p:nvSpPr>
        <p:spPr>
          <a:xfrm>
            <a:off x="577517" y="560946"/>
            <a:ext cx="6412830" cy="2246769"/>
          </a:xfrm>
          <a:prstGeom prst="rect">
            <a:avLst/>
          </a:prstGeom>
          <a:noFill/>
        </p:spPr>
        <p:txBody>
          <a:bodyPr wrap="square" rtlCol="0">
            <a:spAutoFit/>
          </a:bodyPr>
          <a:lstStyle/>
          <a:p>
            <a:pPr algn="ctr"/>
            <a:r>
              <a:rPr lang="bn-IN" sz="2800" b="1" dirty="0">
                <a:solidFill>
                  <a:srgbClr val="7030A0"/>
                </a:solidFill>
                <a:latin typeface="NikoshBAN" panose="02000000000000000000" pitchFamily="2" charset="0"/>
                <a:cs typeface="NikoshBAN" panose="02000000000000000000" pitchFamily="2" charset="0"/>
              </a:rPr>
              <a:t>ত্রিশ জন শিক্ষার্থীর গণিতে প্রাপ্ত নম্বরঃ</a:t>
            </a:r>
          </a:p>
          <a:p>
            <a:pPr algn="ctr"/>
            <a:r>
              <a:rPr lang="en-US" sz="2800" b="1" dirty="0">
                <a:solidFill>
                  <a:srgbClr val="7030A0"/>
                </a:solidFill>
                <a:latin typeface="Times New Roman" panose="02020603050405020304" pitchFamily="18" charset="0"/>
                <a:cs typeface="Times New Roman" panose="02020603050405020304" pitchFamily="18" charset="0"/>
              </a:rPr>
              <a:t>30, 40</a:t>
            </a:r>
            <a:r>
              <a:rPr lang="bn-BD" sz="2800" b="1" dirty="0">
                <a:solidFill>
                  <a:srgbClr val="7030A0"/>
                </a:solidFill>
                <a:latin typeface="Times New Roman" panose="02020603050405020304" pitchFamily="18" charset="0"/>
                <a:cs typeface="NikoshBAN" panose="02000000000000000000" pitchFamily="2" charset="0"/>
              </a:rPr>
              <a:t>,</a:t>
            </a:r>
            <a:r>
              <a:rPr lang="en-US" sz="2800" b="1" dirty="0">
                <a:solidFill>
                  <a:srgbClr val="7030A0"/>
                </a:solidFill>
                <a:latin typeface="Times New Roman" panose="02020603050405020304" pitchFamily="18" charset="0"/>
                <a:cs typeface="Times New Roman" panose="02020603050405020304" pitchFamily="18" charset="0"/>
              </a:rPr>
              <a:t> 60, 69, 63, 86, 39, 38, 90, 49, 52, 58, 59, 63, 60, 72, 70, 83, 89, 86, 97, 90, 74, 44, 63, 69, 70, 59, 47, 58 .</a:t>
            </a:r>
          </a:p>
          <a:p>
            <a:pPr algn="ctr"/>
            <a:endParaRPr lang="en-US" sz="2800" dirty="0">
              <a:solidFill>
                <a:srgbClr val="7030A0"/>
              </a:solidFill>
            </a:endParaRPr>
          </a:p>
        </p:txBody>
      </p:sp>
      <p:sp>
        <p:nvSpPr>
          <p:cNvPr id="7" name="Frame 6"/>
          <p:cNvSpPr/>
          <p:nvPr/>
        </p:nvSpPr>
        <p:spPr>
          <a:xfrm>
            <a:off x="0" y="0"/>
            <a:ext cx="12192000" cy="6858000"/>
          </a:xfrm>
          <a:prstGeom prst="frame">
            <a:avLst>
              <a:gd name="adj1" fmla="val 3088"/>
            </a:avLst>
          </a:prstGeom>
          <a:ln/>
        </p:spPr>
        <p:style>
          <a:lnRef idx="1">
            <a:schemeClr val="accent2"/>
          </a:lnRef>
          <a:fillRef idx="3">
            <a:schemeClr val="accent2"/>
          </a:fillRef>
          <a:effectRef idx="2">
            <a:schemeClr val="accent2"/>
          </a:effectRef>
          <a:fontRef idx="minor">
            <a:schemeClr val="lt1"/>
          </a:fontRef>
        </p:style>
        <p:txBody>
          <a:bodyPr lIns="91428" tIns="45714" rIns="91428" bIns="45714" rtlCol="0" anchor="ctr"/>
          <a:lstStyle/>
          <a:p>
            <a:pPr algn="ctr"/>
            <a:endParaRPr lang="en-US">
              <a:solidFill>
                <a:schemeClr val="tx1"/>
              </a:solidFill>
            </a:endParaRPr>
          </a:p>
        </p:txBody>
      </p:sp>
    </p:spTree>
    <p:extLst>
      <p:ext uri="{BB962C8B-B14F-4D97-AF65-F5344CB8AC3E}">
        <p14:creationId xmlns:p14="http://schemas.microsoft.com/office/powerpoint/2010/main" val="35118488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down)">
                                      <p:cBhvr>
                                        <p:cTn id="43" dur="580">
                                          <p:stCondLst>
                                            <p:cond delay="0"/>
                                          </p:stCondLst>
                                        </p:cTn>
                                        <p:tgtEl>
                                          <p:spTgt spid="3"/>
                                        </p:tgtEl>
                                      </p:cBhvr>
                                    </p:animEffect>
                                    <p:anim calcmode="lin" valueType="num">
                                      <p:cBhvr>
                                        <p:cTn id="4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gtEl>
                                      </p:cBhvr>
                                      <p:to x="100000" y="60000"/>
                                    </p:animScale>
                                    <p:animScale>
                                      <p:cBhvr>
                                        <p:cTn id="50" dur="166" decel="50000">
                                          <p:stCondLst>
                                            <p:cond delay="676"/>
                                          </p:stCondLst>
                                        </p:cTn>
                                        <p:tgtEl>
                                          <p:spTgt spid="3"/>
                                        </p:tgtEl>
                                      </p:cBhvr>
                                      <p:to x="100000" y="100000"/>
                                    </p:animScale>
                                    <p:animScale>
                                      <p:cBhvr>
                                        <p:cTn id="51" dur="26">
                                          <p:stCondLst>
                                            <p:cond delay="1312"/>
                                          </p:stCondLst>
                                        </p:cTn>
                                        <p:tgtEl>
                                          <p:spTgt spid="3"/>
                                        </p:tgtEl>
                                      </p:cBhvr>
                                      <p:to x="100000" y="80000"/>
                                    </p:animScale>
                                    <p:animScale>
                                      <p:cBhvr>
                                        <p:cTn id="52" dur="166" decel="50000">
                                          <p:stCondLst>
                                            <p:cond delay="1338"/>
                                          </p:stCondLst>
                                        </p:cTn>
                                        <p:tgtEl>
                                          <p:spTgt spid="3"/>
                                        </p:tgtEl>
                                      </p:cBhvr>
                                      <p:to x="100000" y="100000"/>
                                    </p:animScale>
                                    <p:animScale>
                                      <p:cBhvr>
                                        <p:cTn id="53" dur="26">
                                          <p:stCondLst>
                                            <p:cond delay="1642"/>
                                          </p:stCondLst>
                                        </p:cTn>
                                        <p:tgtEl>
                                          <p:spTgt spid="3"/>
                                        </p:tgtEl>
                                      </p:cBhvr>
                                      <p:to x="100000" y="90000"/>
                                    </p:animScale>
                                    <p:animScale>
                                      <p:cBhvr>
                                        <p:cTn id="54" dur="166" decel="50000">
                                          <p:stCondLst>
                                            <p:cond delay="1668"/>
                                          </p:stCondLst>
                                        </p:cTn>
                                        <p:tgtEl>
                                          <p:spTgt spid="3"/>
                                        </p:tgtEl>
                                      </p:cBhvr>
                                      <p:to x="100000" y="100000"/>
                                    </p:animScale>
                                    <p:animScale>
                                      <p:cBhvr>
                                        <p:cTn id="55" dur="26">
                                          <p:stCondLst>
                                            <p:cond delay="1808"/>
                                          </p:stCondLst>
                                        </p:cTn>
                                        <p:tgtEl>
                                          <p:spTgt spid="3"/>
                                        </p:tgtEl>
                                      </p:cBhvr>
                                      <p:to x="100000" y="95000"/>
                                    </p:animScale>
                                    <p:animScale>
                                      <p:cBhvr>
                                        <p:cTn id="56" dur="166" decel="50000">
                                          <p:stCondLst>
                                            <p:cond delay="1834"/>
                                          </p:stCondLst>
                                        </p:cTn>
                                        <p:tgtEl>
                                          <p:spTgt spid="3"/>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wipe(down)">
                                      <p:cBhvr>
                                        <p:cTn id="61" dur="580">
                                          <p:stCondLst>
                                            <p:cond delay="0"/>
                                          </p:stCondLst>
                                        </p:cTn>
                                        <p:tgtEl>
                                          <p:spTgt spid="2"/>
                                        </p:tgtEl>
                                      </p:cBhvr>
                                    </p:animEffect>
                                    <p:anim calcmode="lin" valueType="num">
                                      <p:cBhvr>
                                        <p:cTn id="6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67" dur="26">
                                          <p:stCondLst>
                                            <p:cond delay="650"/>
                                          </p:stCondLst>
                                        </p:cTn>
                                        <p:tgtEl>
                                          <p:spTgt spid="2"/>
                                        </p:tgtEl>
                                      </p:cBhvr>
                                      <p:to x="100000" y="60000"/>
                                    </p:animScale>
                                    <p:animScale>
                                      <p:cBhvr>
                                        <p:cTn id="68" dur="166" decel="50000">
                                          <p:stCondLst>
                                            <p:cond delay="676"/>
                                          </p:stCondLst>
                                        </p:cTn>
                                        <p:tgtEl>
                                          <p:spTgt spid="2"/>
                                        </p:tgtEl>
                                      </p:cBhvr>
                                      <p:to x="100000" y="100000"/>
                                    </p:animScale>
                                    <p:animScale>
                                      <p:cBhvr>
                                        <p:cTn id="69" dur="26">
                                          <p:stCondLst>
                                            <p:cond delay="1312"/>
                                          </p:stCondLst>
                                        </p:cTn>
                                        <p:tgtEl>
                                          <p:spTgt spid="2"/>
                                        </p:tgtEl>
                                      </p:cBhvr>
                                      <p:to x="100000" y="80000"/>
                                    </p:animScale>
                                    <p:animScale>
                                      <p:cBhvr>
                                        <p:cTn id="70" dur="166" decel="50000">
                                          <p:stCondLst>
                                            <p:cond delay="1338"/>
                                          </p:stCondLst>
                                        </p:cTn>
                                        <p:tgtEl>
                                          <p:spTgt spid="2"/>
                                        </p:tgtEl>
                                      </p:cBhvr>
                                      <p:to x="100000" y="100000"/>
                                    </p:animScale>
                                    <p:animScale>
                                      <p:cBhvr>
                                        <p:cTn id="71" dur="26">
                                          <p:stCondLst>
                                            <p:cond delay="1642"/>
                                          </p:stCondLst>
                                        </p:cTn>
                                        <p:tgtEl>
                                          <p:spTgt spid="2"/>
                                        </p:tgtEl>
                                      </p:cBhvr>
                                      <p:to x="100000" y="90000"/>
                                    </p:animScale>
                                    <p:animScale>
                                      <p:cBhvr>
                                        <p:cTn id="72" dur="166" decel="50000">
                                          <p:stCondLst>
                                            <p:cond delay="1668"/>
                                          </p:stCondLst>
                                        </p:cTn>
                                        <p:tgtEl>
                                          <p:spTgt spid="2"/>
                                        </p:tgtEl>
                                      </p:cBhvr>
                                      <p:to x="100000" y="100000"/>
                                    </p:animScale>
                                    <p:animScale>
                                      <p:cBhvr>
                                        <p:cTn id="73" dur="26">
                                          <p:stCondLst>
                                            <p:cond delay="1808"/>
                                          </p:stCondLst>
                                        </p:cTn>
                                        <p:tgtEl>
                                          <p:spTgt spid="2"/>
                                        </p:tgtEl>
                                      </p:cBhvr>
                                      <p:to x="100000" y="95000"/>
                                    </p:animScale>
                                    <p:animScale>
                                      <p:cBhvr>
                                        <p:cTn id="74"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12192000" cy="6858000"/>
          </a:xfrm>
          <a:prstGeom prst="frame">
            <a:avLst>
              <a:gd name="adj1" fmla="val 3088"/>
            </a:avLst>
          </a:prstGeom>
          <a:ln/>
        </p:spPr>
        <p:style>
          <a:lnRef idx="1">
            <a:schemeClr val="accent2"/>
          </a:lnRef>
          <a:fillRef idx="3">
            <a:schemeClr val="accent2"/>
          </a:fillRef>
          <a:effectRef idx="2">
            <a:schemeClr val="accent2"/>
          </a:effectRef>
          <a:fontRef idx="minor">
            <a:schemeClr val="lt1"/>
          </a:fontRef>
        </p:style>
        <p:txBody>
          <a:bodyPr lIns="91428" tIns="45714" rIns="91428" bIns="45714" rtlCol="0" anchor="ctr"/>
          <a:lstStyle/>
          <a:p>
            <a:pPr algn="ctr"/>
            <a:endParaRPr lang="en-US">
              <a:solidFill>
                <a:schemeClr val="tx1"/>
              </a:solidFill>
            </a:endParaRPr>
          </a:p>
        </p:txBody>
      </p:sp>
      <p:sp>
        <p:nvSpPr>
          <p:cNvPr id="3" name="Up Ribbon 2"/>
          <p:cNvSpPr/>
          <p:nvPr/>
        </p:nvSpPr>
        <p:spPr>
          <a:xfrm>
            <a:off x="2899611" y="613611"/>
            <a:ext cx="6427966" cy="1046747"/>
          </a:xfrm>
          <a:prstGeom prst="ribbon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solidFill>
                  <a:srgbClr val="002060"/>
                </a:solidFill>
                <a:latin typeface="NikoshBAN" panose="02000000000000000000" pitchFamily="2" charset="0"/>
                <a:cs typeface="NikoshBAN" panose="02000000000000000000" pitchFamily="2" charset="0"/>
              </a:rPr>
              <a:t>আজকের পাঠ</a:t>
            </a:r>
            <a:endParaRPr lang="en-US" sz="5400" dirty="0">
              <a:solidFill>
                <a:srgbClr val="002060"/>
              </a:solidFill>
              <a:latin typeface="NikoshBAN" panose="02000000000000000000" pitchFamily="2" charset="0"/>
              <a:cs typeface="NikoshBAN" panose="02000000000000000000" pitchFamily="2" charset="0"/>
            </a:endParaRPr>
          </a:p>
        </p:txBody>
      </p:sp>
      <p:sp>
        <p:nvSpPr>
          <p:cNvPr id="5" name="Oval 4"/>
          <p:cNvSpPr/>
          <p:nvPr/>
        </p:nvSpPr>
        <p:spPr>
          <a:xfrm>
            <a:off x="3260558" y="2141621"/>
            <a:ext cx="5883442" cy="3212432"/>
          </a:xfrm>
          <a:prstGeom prst="ellips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আয়তলেখ ও বহুভুজ</a:t>
            </a:r>
            <a:endParaRPr lang="en-US" sz="48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115126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8)">
                                      <p:cBhvr>
                                        <p:cTn id="13" dur="3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nodeType="clickEffect">
                                  <p:stCondLst>
                                    <p:cond delay="0"/>
                                  </p:stCondLst>
                                  <p:iterate type="lt">
                                    <p:tmPct val="10000"/>
                                  </p:iterate>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p:cTn id="18"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20"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6542" y="1794821"/>
            <a:ext cx="11778916" cy="4832092"/>
          </a:xfrm>
          <a:prstGeom prst="rect">
            <a:avLst/>
          </a:prstGeom>
          <a:solidFill>
            <a:srgbClr val="E1FFFF"/>
          </a:solidFill>
          <a:ln w="19050">
            <a:solidFill>
              <a:schemeClr val="tx1"/>
            </a:solidFill>
          </a:ln>
        </p:spPr>
        <p:txBody>
          <a:bodyPr wrap="square" rtlCol="0">
            <a:spAutoFit/>
          </a:bodyPr>
          <a:lstStyle/>
          <a:p>
            <a:pPr algn="ctr"/>
            <a:endParaRPr lang="bn-IN" sz="4400" dirty="0">
              <a:latin typeface="NikoshBAN" pitchFamily="2" charset="0"/>
              <a:cs typeface="NikoshBAN" pitchFamily="2" charset="0"/>
            </a:endParaRPr>
          </a:p>
          <a:p>
            <a:pPr algn="ctr"/>
            <a:r>
              <a:rPr lang="bn-IN" sz="4400" dirty="0">
                <a:latin typeface="NikoshBAN" pitchFamily="2" charset="0"/>
                <a:cs typeface="NikoshBAN" pitchFamily="2" charset="0"/>
              </a:rPr>
              <a:t>এই পাঠ থেকে শিক্ষার্থীরা----</a:t>
            </a:r>
          </a:p>
          <a:p>
            <a:pPr algn="ctr"/>
            <a:r>
              <a:rPr lang="bn-IN" sz="4400" dirty="0">
                <a:latin typeface="NikoshBAN" pitchFamily="2" charset="0"/>
                <a:cs typeface="NikoshBAN" pitchFamily="2" charset="0"/>
              </a:rPr>
              <a:t>১। অবিন্যস্</a:t>
            </a:r>
            <a:r>
              <a:rPr lang="en-US" sz="4400" dirty="0">
                <a:latin typeface="NikoshBAN" pitchFamily="2" charset="0"/>
                <a:cs typeface="NikoshBAN" pitchFamily="2" charset="0"/>
              </a:rPr>
              <a:t>ত</a:t>
            </a:r>
            <a:r>
              <a:rPr lang="bn-IN" sz="4400" dirty="0">
                <a:latin typeface="NikoshBAN" pitchFamily="2" charset="0"/>
                <a:cs typeface="NikoshBAN" pitchFamily="2" charset="0"/>
              </a:rPr>
              <a:t> উপাত্তকে বিন্যস্</a:t>
            </a:r>
            <a:r>
              <a:rPr lang="en-US" sz="4400" dirty="0">
                <a:latin typeface="NikoshBAN" pitchFamily="2" charset="0"/>
                <a:cs typeface="NikoshBAN" pitchFamily="2" charset="0"/>
              </a:rPr>
              <a:t>ত</a:t>
            </a:r>
            <a:r>
              <a:rPr lang="bn-IN" sz="4400" dirty="0">
                <a:latin typeface="NikoshBAN" pitchFamily="2" charset="0"/>
                <a:cs typeface="NikoshBAN" pitchFamily="2" charset="0"/>
              </a:rPr>
              <a:t> </a:t>
            </a:r>
            <a:r>
              <a:rPr lang="bn-BD" sz="4400" dirty="0">
                <a:latin typeface="NikoshBAN" pitchFamily="2" charset="0"/>
                <a:cs typeface="NikoshBAN" pitchFamily="2" charset="0"/>
              </a:rPr>
              <a:t>করতে</a:t>
            </a:r>
            <a:r>
              <a:rPr lang="bn-IN" sz="4400" dirty="0">
                <a:latin typeface="NikoshBAN" pitchFamily="2" charset="0"/>
                <a:cs typeface="NikoshBAN" pitchFamily="2" charset="0"/>
              </a:rPr>
              <a:t> পারবে;</a:t>
            </a:r>
          </a:p>
          <a:p>
            <a:pPr algn="ctr"/>
            <a:r>
              <a:rPr lang="bn-IN" sz="4400" dirty="0">
                <a:latin typeface="NikoshBAN" pitchFamily="2" charset="0"/>
                <a:cs typeface="NikoshBAN" pitchFamily="2" charset="0"/>
              </a:rPr>
              <a:t>২। আয়তলেখ অঙ্কন করতে পারবে;</a:t>
            </a:r>
          </a:p>
          <a:p>
            <a:pPr algn="ctr"/>
            <a:r>
              <a:rPr lang="bn-IN" sz="4400" dirty="0">
                <a:latin typeface="NikoshBAN" pitchFamily="2" charset="0"/>
                <a:cs typeface="NikoshBAN" pitchFamily="2" charset="0"/>
              </a:rPr>
              <a:t>৩। আয়তলেখের সাহায্যে গণসংখ্যা বহুভুজ অঙ্কন করতে পারবে।</a:t>
            </a:r>
          </a:p>
          <a:p>
            <a:endParaRPr lang="bn-IN" sz="4400" dirty="0">
              <a:latin typeface="NikoshBAN" pitchFamily="2" charset="0"/>
              <a:cs typeface="NikoshBAN" pitchFamily="2" charset="0"/>
            </a:endParaRPr>
          </a:p>
          <a:p>
            <a:endParaRPr lang="en-US" sz="4400" dirty="0">
              <a:latin typeface="NikoshBAN" pitchFamily="2" charset="0"/>
              <a:cs typeface="NikoshBAN" pitchFamily="2" charset="0"/>
            </a:endParaRPr>
          </a:p>
        </p:txBody>
      </p:sp>
      <p:sp>
        <p:nvSpPr>
          <p:cNvPr id="4" name="Frame 3"/>
          <p:cNvSpPr/>
          <p:nvPr/>
        </p:nvSpPr>
        <p:spPr>
          <a:xfrm>
            <a:off x="0" y="0"/>
            <a:ext cx="12192000" cy="6858000"/>
          </a:xfrm>
          <a:prstGeom prst="frame">
            <a:avLst>
              <a:gd name="adj1" fmla="val 3088"/>
            </a:avLst>
          </a:prstGeom>
          <a:ln/>
        </p:spPr>
        <p:style>
          <a:lnRef idx="1">
            <a:schemeClr val="accent2"/>
          </a:lnRef>
          <a:fillRef idx="3">
            <a:schemeClr val="accent2"/>
          </a:fillRef>
          <a:effectRef idx="2">
            <a:schemeClr val="accent2"/>
          </a:effectRef>
          <a:fontRef idx="minor">
            <a:schemeClr val="lt1"/>
          </a:fontRef>
        </p:style>
        <p:txBody>
          <a:bodyPr lIns="91428" tIns="45714" rIns="91428" bIns="45714" rtlCol="0" anchor="ctr"/>
          <a:lstStyle/>
          <a:p>
            <a:pPr algn="ctr"/>
            <a:endParaRPr lang="en-US">
              <a:solidFill>
                <a:schemeClr val="tx1"/>
              </a:solidFill>
            </a:endParaRPr>
          </a:p>
        </p:txBody>
      </p:sp>
      <p:sp>
        <p:nvSpPr>
          <p:cNvPr id="2" name="Up Ribbon 1"/>
          <p:cNvSpPr/>
          <p:nvPr/>
        </p:nvSpPr>
        <p:spPr>
          <a:xfrm>
            <a:off x="4220120" y="412611"/>
            <a:ext cx="4751602" cy="969600"/>
          </a:xfrm>
          <a:prstGeom prst="ribbon2">
            <a:avLst>
              <a:gd name="adj1" fmla="val 0"/>
              <a:gd name="adj2" fmla="val 5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smtClean="0">
                <a:solidFill>
                  <a:srgbClr val="FFFF00"/>
                </a:solidFill>
                <a:latin typeface="NikoshBAN" panose="02000000000000000000" pitchFamily="2" charset="0"/>
                <a:cs typeface="NikoshBAN" panose="02000000000000000000" pitchFamily="2" charset="0"/>
              </a:rPr>
              <a:t>শিখনফল</a:t>
            </a:r>
            <a:endParaRPr lang="en-US" sz="60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709266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3000" fill="hold"/>
                                        <p:tgtEl>
                                          <p:spTgt spid="7"/>
                                        </p:tgtEl>
                                        <p:attrNameLst>
                                          <p:attrName>ppt_w</p:attrName>
                                        </p:attrNameLst>
                                      </p:cBhvr>
                                      <p:tavLst>
                                        <p:tav tm="0">
                                          <p:val>
                                            <p:fltVal val="0"/>
                                          </p:val>
                                        </p:tav>
                                        <p:tav tm="100000">
                                          <p:val>
                                            <p:strVal val="#ppt_w"/>
                                          </p:val>
                                        </p:tav>
                                      </p:tavLst>
                                    </p:anim>
                                    <p:anim calcmode="lin" valueType="num">
                                      <p:cBhvr>
                                        <p:cTn id="14" dur="3000" fill="hold"/>
                                        <p:tgtEl>
                                          <p:spTgt spid="7"/>
                                        </p:tgtEl>
                                        <p:attrNameLst>
                                          <p:attrName>ppt_h</p:attrName>
                                        </p:attrNameLst>
                                      </p:cBhvr>
                                      <p:tavLst>
                                        <p:tav tm="0">
                                          <p:val>
                                            <p:fltVal val="0"/>
                                          </p:val>
                                        </p:tav>
                                        <p:tav tm="100000">
                                          <p:val>
                                            <p:strVal val="#ppt_h"/>
                                          </p:val>
                                        </p:tav>
                                      </p:tavLst>
                                    </p:anim>
                                    <p:animEffect transition="in" filter="fade">
                                      <p:cBhvr>
                                        <p:cTn id="15" dur="3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nodeType="clickEffect">
                                  <p:stCondLst>
                                    <p:cond delay="0"/>
                                  </p:stCondLst>
                                  <p:iterate type="lt">
                                    <p:tmPct val="10000"/>
                                  </p:iterate>
                                  <p:childTnLst>
                                    <p:set>
                                      <p:cBhvr>
                                        <p:cTn id="19" dur="1" fill="hold">
                                          <p:stCondLst>
                                            <p:cond delay="0"/>
                                          </p:stCondLst>
                                        </p:cTn>
                                        <p:tgtEl>
                                          <p:spTgt spid="7">
                                            <p:txEl>
                                              <p:pRg st="1" end="1"/>
                                            </p:txEl>
                                          </p:spTgt>
                                        </p:tgtEl>
                                        <p:attrNameLst>
                                          <p:attrName>style.visibility</p:attrName>
                                        </p:attrNameLst>
                                      </p:cBhvr>
                                      <p:to>
                                        <p:strVal val="visible"/>
                                      </p:to>
                                    </p:set>
                                    <p:anim calcmode="lin" valueType="num">
                                      <p:cBhvr>
                                        <p:cTn id="20" dur="500" fill="hold"/>
                                        <p:tgtEl>
                                          <p:spTgt spid="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7">
                                            <p:txEl>
                                              <p:pRg st="1" end="1"/>
                                            </p:txEl>
                                          </p:spTgt>
                                        </p:tgtEl>
                                        <p:attrNameLst>
                                          <p:attrName>ppt_y</p:attrName>
                                        </p:attrNameLst>
                                      </p:cBhvr>
                                      <p:tavLst>
                                        <p:tav tm="0">
                                          <p:val>
                                            <p:strVal val="#ppt_y"/>
                                          </p:val>
                                        </p:tav>
                                        <p:tav tm="100000">
                                          <p:val>
                                            <p:strVal val="#ppt_y"/>
                                          </p:val>
                                        </p:tav>
                                      </p:tavLst>
                                    </p:anim>
                                    <p:anim calcmode="lin" valueType="num">
                                      <p:cBhvr>
                                        <p:cTn id="22" dur="500" fill="hold"/>
                                        <p:tgtEl>
                                          <p:spTgt spid="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7">
                                            <p:txEl>
                                              <p:pRg st="1" end="1"/>
                                            </p:txEl>
                                          </p:spTgt>
                                        </p:tgtEl>
                                      </p:cBhvr>
                                    </p:animEffect>
                                  </p:childTnLst>
                                </p:cTn>
                              </p:par>
                              <p:par>
                                <p:cTn id="25" presetID="41" presetClass="entr" presetSubtype="0" fill="hold" nodeType="withEffect">
                                  <p:stCondLst>
                                    <p:cond delay="0"/>
                                  </p:stCondLst>
                                  <p:iterate type="lt">
                                    <p:tmPct val="10000"/>
                                  </p:iterate>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p:cTn id="27" dur="500" fill="hold"/>
                                        <p:tgtEl>
                                          <p:spTgt spid="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7">
                                            <p:txEl>
                                              <p:pRg st="2" end="2"/>
                                            </p:txEl>
                                          </p:spTgt>
                                        </p:tgtEl>
                                        <p:attrNameLst>
                                          <p:attrName>ppt_y</p:attrName>
                                        </p:attrNameLst>
                                      </p:cBhvr>
                                      <p:tavLst>
                                        <p:tav tm="0">
                                          <p:val>
                                            <p:strVal val="#ppt_y"/>
                                          </p:val>
                                        </p:tav>
                                        <p:tav tm="100000">
                                          <p:val>
                                            <p:strVal val="#ppt_y"/>
                                          </p:val>
                                        </p:tav>
                                      </p:tavLst>
                                    </p:anim>
                                    <p:anim calcmode="lin" valueType="num">
                                      <p:cBhvr>
                                        <p:cTn id="29" dur="500" fill="hold"/>
                                        <p:tgtEl>
                                          <p:spTgt spid="7">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7">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7">
                                            <p:txEl>
                                              <p:pRg st="2" end="2"/>
                                            </p:txEl>
                                          </p:spTgt>
                                        </p:tgtEl>
                                      </p:cBhvr>
                                    </p:animEffect>
                                  </p:childTnLst>
                                </p:cTn>
                              </p:par>
                              <p:par>
                                <p:cTn id="32" presetID="41" presetClass="entr" presetSubtype="0" fill="hold" nodeType="withEffect">
                                  <p:stCondLst>
                                    <p:cond delay="0"/>
                                  </p:stCondLst>
                                  <p:iterate type="lt">
                                    <p:tmPct val="10000"/>
                                  </p:iterate>
                                  <p:childTnLst>
                                    <p:set>
                                      <p:cBhvr>
                                        <p:cTn id="33" dur="1" fill="hold">
                                          <p:stCondLst>
                                            <p:cond delay="0"/>
                                          </p:stCondLst>
                                        </p:cTn>
                                        <p:tgtEl>
                                          <p:spTgt spid="7">
                                            <p:txEl>
                                              <p:pRg st="3" end="3"/>
                                            </p:txEl>
                                          </p:spTgt>
                                        </p:tgtEl>
                                        <p:attrNameLst>
                                          <p:attrName>style.visibility</p:attrName>
                                        </p:attrNameLst>
                                      </p:cBhvr>
                                      <p:to>
                                        <p:strVal val="visible"/>
                                      </p:to>
                                    </p:set>
                                    <p:anim calcmode="lin" valueType="num">
                                      <p:cBhvr>
                                        <p:cTn id="34" dur="500" fill="hold"/>
                                        <p:tgtEl>
                                          <p:spTgt spid="7">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7">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7">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7">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7">
                                            <p:txEl>
                                              <p:pRg st="3" end="3"/>
                                            </p:txEl>
                                          </p:spTgt>
                                        </p:tgtEl>
                                      </p:cBhvr>
                                    </p:animEffect>
                                  </p:childTnLst>
                                </p:cTn>
                              </p:par>
                              <p:par>
                                <p:cTn id="39" presetID="41" presetClass="entr" presetSubtype="0" fill="hold" nodeType="withEffect">
                                  <p:stCondLst>
                                    <p:cond delay="0"/>
                                  </p:stCondLst>
                                  <p:iterate type="lt">
                                    <p:tmPct val="10000"/>
                                  </p:iterate>
                                  <p:childTnLst>
                                    <p:set>
                                      <p:cBhvr>
                                        <p:cTn id="40" dur="1" fill="hold">
                                          <p:stCondLst>
                                            <p:cond delay="0"/>
                                          </p:stCondLst>
                                        </p:cTn>
                                        <p:tgtEl>
                                          <p:spTgt spid="7">
                                            <p:txEl>
                                              <p:pRg st="4" end="4"/>
                                            </p:txEl>
                                          </p:spTgt>
                                        </p:tgtEl>
                                        <p:attrNameLst>
                                          <p:attrName>style.visibility</p:attrName>
                                        </p:attrNameLst>
                                      </p:cBhvr>
                                      <p:to>
                                        <p:strVal val="visible"/>
                                      </p:to>
                                    </p:set>
                                    <p:anim calcmode="lin" valueType="num">
                                      <p:cBhvr>
                                        <p:cTn id="41" dur="500" fill="hold"/>
                                        <p:tgtEl>
                                          <p:spTgt spid="7">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7">
                                            <p:txEl>
                                              <p:pRg st="4" end="4"/>
                                            </p:txEl>
                                          </p:spTgt>
                                        </p:tgtEl>
                                        <p:attrNameLst>
                                          <p:attrName>ppt_y</p:attrName>
                                        </p:attrNameLst>
                                      </p:cBhvr>
                                      <p:tavLst>
                                        <p:tav tm="0">
                                          <p:val>
                                            <p:strVal val="#ppt_y"/>
                                          </p:val>
                                        </p:tav>
                                        <p:tav tm="100000">
                                          <p:val>
                                            <p:strVal val="#ppt_y"/>
                                          </p:val>
                                        </p:tav>
                                      </p:tavLst>
                                    </p:anim>
                                    <p:anim calcmode="lin" valueType="num">
                                      <p:cBhvr>
                                        <p:cTn id="43" dur="500" fill="hold"/>
                                        <p:tgtEl>
                                          <p:spTgt spid="7">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7">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A34B03-99D7-471F-97C6-3F3E0D8CC5AC}"/>
              </a:ext>
            </a:extLst>
          </p:cNvPr>
          <p:cNvSpPr/>
          <p:nvPr/>
        </p:nvSpPr>
        <p:spPr>
          <a:xfrm>
            <a:off x="3982453" y="324962"/>
            <a:ext cx="4644189" cy="1200329"/>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bn-BD" sz="7200" b="1" dirty="0">
                <a:solidFill>
                  <a:srgbClr val="FF0000"/>
                </a:solidFill>
                <a:latin typeface="NikoshBAN" panose="02000000000000000000" pitchFamily="2" charset="0"/>
                <a:cs typeface="NikoshBAN" panose="02000000000000000000" pitchFamily="2" charset="0"/>
              </a:rPr>
              <a:t>সমস্যা</a:t>
            </a:r>
            <a:r>
              <a:rPr lang="bn-BD" sz="6600" b="1" dirty="0">
                <a:solidFill>
                  <a:srgbClr val="FF0000"/>
                </a:solidFill>
                <a:latin typeface="NikoshBAN" panose="02000000000000000000" pitchFamily="2" charset="0"/>
                <a:cs typeface="NikoshBAN" panose="02000000000000000000" pitchFamily="2" charset="0"/>
              </a:rPr>
              <a:t> </a:t>
            </a:r>
            <a:endParaRPr lang="en-US" sz="6600" dirty="0">
              <a:solidFill>
                <a:srgbClr val="FF0000"/>
              </a:solidFill>
            </a:endParaRPr>
          </a:p>
        </p:txBody>
      </p:sp>
      <p:sp>
        <p:nvSpPr>
          <p:cNvPr id="7" name="Rectangle 6"/>
          <p:cNvSpPr/>
          <p:nvPr/>
        </p:nvSpPr>
        <p:spPr>
          <a:xfrm>
            <a:off x="622081" y="4995840"/>
            <a:ext cx="11057021" cy="1323439"/>
          </a:xfrm>
          <a:prstGeom prst="rect">
            <a:avLst/>
          </a:prstGeom>
        </p:spPr>
        <p:txBody>
          <a:bodyPr wrap="square">
            <a:spAutoFit/>
          </a:bodyPr>
          <a:lstStyle/>
          <a:p>
            <a:pPr algn="ctr"/>
            <a:r>
              <a:rPr lang="bn-BD" sz="4000" b="1" dirty="0">
                <a:latin typeface="NikoshBAN" panose="02000000000000000000" pitchFamily="2" charset="0"/>
                <a:cs typeface="NikoshBAN" panose="02000000000000000000" pitchFamily="2" charset="0"/>
              </a:rPr>
              <a:t>উপাত্ত</a:t>
            </a:r>
            <a:r>
              <a:rPr lang="en-US" sz="4000" b="1" dirty="0">
                <a:solidFill>
                  <a:srgbClr val="0070C0"/>
                </a:solidFill>
                <a:latin typeface="Times New Roman" panose="02020603050405020304" pitchFamily="18" charset="0"/>
                <a:cs typeface="Times New Roman" panose="02020603050405020304" pitchFamily="18" charset="0"/>
              </a:rPr>
              <a:t> 30</a:t>
            </a:r>
            <a:r>
              <a:rPr lang="bn-BD" sz="4000" b="1" dirty="0">
                <a:latin typeface="NikoshBAN" panose="02000000000000000000" pitchFamily="2" charset="0"/>
                <a:cs typeface="NikoshBAN" panose="02000000000000000000" pitchFamily="2" charset="0"/>
              </a:rPr>
              <a:t> থেকে শুরু করে শ্রেণি ব্যবধান </a:t>
            </a:r>
            <a:r>
              <a:rPr lang="en-US" sz="4000" b="1" dirty="0">
                <a:latin typeface="Times New Roman" panose="02020603050405020304" pitchFamily="18" charset="0"/>
                <a:cs typeface="Times New Roman" panose="02020603050405020304" pitchFamily="18" charset="0"/>
              </a:rPr>
              <a:t>10</a:t>
            </a:r>
            <a:r>
              <a:rPr lang="bn-BD" sz="4000" b="1" dirty="0">
                <a:latin typeface="NikoshBAN" panose="02000000000000000000" pitchFamily="2" charset="0"/>
                <a:cs typeface="NikoshBAN" panose="02000000000000000000" pitchFamily="2" charset="0"/>
              </a:rPr>
              <a:t> ধরে উপাত্ত গুলোর শ্রেণিভুক্ত কর।</a:t>
            </a:r>
            <a:endParaRPr lang="bn-BD" sz="4000" dirty="0">
              <a:latin typeface="NikoshBAN" panose="02000000000000000000" pitchFamily="2" charset="0"/>
              <a:cs typeface="NikoshBAN" panose="02000000000000000000" pitchFamily="2" charset="0"/>
            </a:endParaRPr>
          </a:p>
        </p:txBody>
      </p:sp>
      <p:sp>
        <p:nvSpPr>
          <p:cNvPr id="5" name="Rectangle 4"/>
          <p:cNvSpPr/>
          <p:nvPr/>
        </p:nvSpPr>
        <p:spPr>
          <a:xfrm>
            <a:off x="622081" y="1717907"/>
            <a:ext cx="11057021" cy="3170099"/>
          </a:xfrm>
          <a:prstGeom prst="rect">
            <a:avLst/>
          </a:prstGeom>
        </p:spPr>
        <p:txBody>
          <a:bodyPr wrap="square">
            <a:spAutoFit/>
          </a:bodyPr>
          <a:lstStyle/>
          <a:p>
            <a:r>
              <a:rPr lang="bn-BD" sz="4000" b="1" dirty="0">
                <a:solidFill>
                  <a:srgbClr val="0070C0"/>
                </a:solidFill>
                <a:latin typeface="NikoshBAN" panose="02000000000000000000" pitchFamily="2" charset="0"/>
                <a:cs typeface="NikoshBAN" panose="02000000000000000000" pitchFamily="2" charset="0"/>
              </a:rPr>
              <a:t>একটি বিদ্যালয়ের অর্ধ বার্ষিকী পরীক্ষায় </a:t>
            </a:r>
            <a:r>
              <a:rPr lang="en-US" sz="4000" b="1" dirty="0">
                <a:solidFill>
                  <a:srgbClr val="0070C0"/>
                </a:solidFill>
                <a:latin typeface="NikoshBAN" panose="02000000000000000000" pitchFamily="2" charset="0"/>
                <a:cs typeface="NikoshBAN" panose="02000000000000000000" pitchFamily="2" charset="0"/>
              </a:rPr>
              <a:t> </a:t>
            </a:r>
            <a:r>
              <a:rPr lang="en-US" sz="4000" b="1" dirty="0">
                <a:solidFill>
                  <a:srgbClr val="0070C0"/>
                </a:solidFill>
                <a:latin typeface="Times New Roman" panose="02020603050405020304" pitchFamily="18" charset="0"/>
                <a:cs typeface="Times New Roman" panose="02020603050405020304" pitchFamily="18" charset="0"/>
              </a:rPr>
              <a:t>30 </a:t>
            </a:r>
            <a:r>
              <a:rPr lang="en-US" sz="4000" b="1" dirty="0">
                <a:solidFill>
                  <a:srgbClr val="0070C0"/>
                </a:solidFill>
                <a:latin typeface="NikoshBAN" panose="02000000000000000000" pitchFamily="2" charset="0"/>
                <a:cs typeface="NikoshBAN" panose="02000000000000000000" pitchFamily="2" charset="0"/>
              </a:rPr>
              <a:t> </a:t>
            </a:r>
            <a:r>
              <a:rPr lang="bn-BD" sz="4000" b="1" dirty="0">
                <a:solidFill>
                  <a:srgbClr val="0070C0"/>
                </a:solidFill>
                <a:latin typeface="NikoshBAN" panose="02000000000000000000" pitchFamily="2" charset="0"/>
                <a:cs typeface="NikoshBAN" panose="02000000000000000000" pitchFamily="2" charset="0"/>
              </a:rPr>
              <a:t> জন ছাত্রের গণিতে প্রাপ্ত নম্বর নিম্নরুপ – </a:t>
            </a:r>
            <a:br>
              <a:rPr lang="bn-BD" sz="4000" b="1" dirty="0">
                <a:solidFill>
                  <a:srgbClr val="0070C0"/>
                </a:solidFill>
                <a:latin typeface="NikoshBAN" panose="02000000000000000000" pitchFamily="2" charset="0"/>
                <a:cs typeface="NikoshBAN" panose="02000000000000000000" pitchFamily="2" charset="0"/>
              </a:rPr>
            </a:br>
            <a:r>
              <a:rPr lang="en-US" sz="4000" b="1" dirty="0">
                <a:solidFill>
                  <a:schemeClr val="tx1">
                    <a:lumMod val="85000"/>
                    <a:lumOff val="15000"/>
                  </a:schemeClr>
                </a:solidFill>
                <a:latin typeface="Times New Roman" panose="02020603050405020304" pitchFamily="18" charset="0"/>
                <a:cs typeface="Times New Roman" panose="02020603050405020304" pitchFamily="18" charset="0"/>
              </a:rPr>
              <a:t>30, 40</a:t>
            </a:r>
            <a:r>
              <a:rPr lang="bn-BD" sz="4000" b="1" dirty="0">
                <a:solidFill>
                  <a:schemeClr val="tx1">
                    <a:lumMod val="85000"/>
                    <a:lumOff val="15000"/>
                  </a:schemeClr>
                </a:solidFill>
                <a:latin typeface="Times New Roman" panose="02020603050405020304" pitchFamily="18" charset="0"/>
                <a:cs typeface="NikoshBAN" panose="02000000000000000000" pitchFamily="2" charset="0"/>
              </a:rPr>
              <a:t>,</a:t>
            </a:r>
            <a:r>
              <a:rPr lang="en-US" sz="4000" b="1" dirty="0">
                <a:solidFill>
                  <a:schemeClr val="tx1">
                    <a:lumMod val="85000"/>
                    <a:lumOff val="15000"/>
                  </a:schemeClr>
                </a:solidFill>
                <a:latin typeface="Times New Roman" panose="02020603050405020304" pitchFamily="18" charset="0"/>
                <a:cs typeface="Times New Roman" panose="02020603050405020304" pitchFamily="18" charset="0"/>
              </a:rPr>
              <a:t> 60, 69, 63, 86, 39, 38, 90, 49, 52, 58, 59, 63, 60, 72, 70, 83, 89, 86, 97, 90, 74, 44, 63, 69, 70, 59, 47, 58</a:t>
            </a:r>
            <a:endParaRPr lang="en-US" sz="4000" dirty="0"/>
          </a:p>
        </p:txBody>
      </p:sp>
      <p:sp>
        <p:nvSpPr>
          <p:cNvPr id="8" name="Frame 7"/>
          <p:cNvSpPr/>
          <p:nvPr/>
        </p:nvSpPr>
        <p:spPr>
          <a:xfrm>
            <a:off x="0" y="0"/>
            <a:ext cx="12192000" cy="6858000"/>
          </a:xfrm>
          <a:prstGeom prst="frame">
            <a:avLst>
              <a:gd name="adj1" fmla="val 3088"/>
            </a:avLst>
          </a:prstGeom>
          <a:ln/>
        </p:spPr>
        <p:style>
          <a:lnRef idx="0">
            <a:schemeClr val="accent2"/>
          </a:lnRef>
          <a:fillRef idx="3">
            <a:schemeClr val="accent2"/>
          </a:fillRef>
          <a:effectRef idx="3">
            <a:schemeClr val="accent2"/>
          </a:effectRef>
          <a:fontRef idx="minor">
            <a:schemeClr val="lt1"/>
          </a:fontRef>
        </p:style>
        <p:txBody>
          <a:bodyPr lIns="91428" tIns="45714" rIns="91428" bIns="45714" rtlCol="0" anchor="ctr"/>
          <a:lstStyle/>
          <a:p>
            <a:pPr algn="ctr"/>
            <a:endParaRPr lang="en-US">
              <a:solidFill>
                <a:schemeClr val="tx1"/>
              </a:solidFill>
            </a:endParaRPr>
          </a:p>
        </p:txBody>
      </p:sp>
    </p:spTree>
    <p:extLst>
      <p:ext uri="{BB962C8B-B14F-4D97-AF65-F5344CB8AC3E}">
        <p14:creationId xmlns:p14="http://schemas.microsoft.com/office/powerpoint/2010/main" val="29501052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1322" y="333116"/>
            <a:ext cx="2734062" cy="859808"/>
          </a:xfr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ctr"/>
            <a:r>
              <a:rPr lang="bn-BD" sz="4800" b="1" dirty="0">
                <a:solidFill>
                  <a:srgbClr val="002060"/>
                </a:solidFill>
                <a:latin typeface="NikoshBAN" panose="02000000000000000000" pitchFamily="2" charset="0"/>
                <a:cs typeface="NikoshBAN" panose="02000000000000000000" pitchFamily="2" charset="0"/>
              </a:rPr>
              <a:t>সমাধান </a:t>
            </a:r>
            <a:endParaRPr lang="en-US" sz="4800" b="1" dirty="0">
              <a:solidFill>
                <a:srgbClr val="002060"/>
              </a:solidFill>
              <a:latin typeface="NikoshBAN" panose="02000000000000000000" pitchFamily="2" charset="0"/>
              <a:cs typeface="NikoshBAN" panose="02000000000000000000" pitchFamily="2" charset="0"/>
            </a:endParaRPr>
          </a:p>
        </p:txBody>
      </p:sp>
      <p:sp>
        <p:nvSpPr>
          <p:cNvPr id="7" name="Slide Number Placeholder 6"/>
          <p:cNvSpPr>
            <a:spLocks noGrp="1"/>
          </p:cNvSpPr>
          <p:nvPr>
            <p:ph type="sldNum" sz="quarter" idx="12"/>
          </p:nvPr>
        </p:nvSpPr>
        <p:spPr/>
        <p:txBody>
          <a:bodyPr/>
          <a:lstStyle/>
          <a:p>
            <a:fld id="{BDBEA130-D42B-49D7-93B8-03B236E496C8}" type="slidenum">
              <a:rPr lang="en-US" b="1" smtClean="0"/>
              <a:pPr/>
              <a:t>8</a:t>
            </a:fld>
            <a:endParaRPr lang="en-US" b="1"/>
          </a:p>
        </p:txBody>
      </p:sp>
      <p:sp>
        <p:nvSpPr>
          <p:cNvPr id="9" name="Rectangle 8"/>
          <p:cNvSpPr/>
          <p:nvPr/>
        </p:nvSpPr>
        <p:spPr>
          <a:xfrm>
            <a:off x="204537" y="1354212"/>
            <a:ext cx="5290961" cy="467403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70000"/>
              </a:lnSpc>
            </a:pPr>
            <a:r>
              <a:rPr lang="en-US" sz="3600" b="1" dirty="0">
                <a:solidFill>
                  <a:schemeClr val="tx1">
                    <a:lumMod val="85000"/>
                    <a:lumOff val="15000"/>
                  </a:schemeClr>
                </a:solidFill>
                <a:latin typeface="Times New Roman" panose="02020603050405020304" pitchFamily="18" charset="0"/>
                <a:cs typeface="Times New Roman" panose="02020603050405020304" pitchFamily="18" charset="0"/>
              </a:rPr>
              <a:t>30, 40</a:t>
            </a:r>
            <a:r>
              <a:rPr lang="bn-BD" sz="3600" b="1" dirty="0">
                <a:solidFill>
                  <a:schemeClr val="tx1">
                    <a:lumMod val="85000"/>
                    <a:lumOff val="15000"/>
                  </a:schemeClr>
                </a:solidFill>
                <a:latin typeface="Times New Roman" panose="02020603050405020304" pitchFamily="18" charset="0"/>
                <a:cs typeface="NikoshBAN" panose="02000000000000000000" pitchFamily="2" charset="0"/>
              </a:rPr>
              <a:t>,</a:t>
            </a:r>
            <a:r>
              <a:rPr lang="en-US" sz="3600" b="1" dirty="0">
                <a:solidFill>
                  <a:schemeClr val="tx1">
                    <a:lumMod val="85000"/>
                    <a:lumOff val="15000"/>
                  </a:schemeClr>
                </a:solidFill>
                <a:latin typeface="Times New Roman" panose="02020603050405020304" pitchFamily="18" charset="0"/>
                <a:cs typeface="Times New Roman" panose="02020603050405020304" pitchFamily="18" charset="0"/>
              </a:rPr>
              <a:t> 60, 69, 63, 86, 39, 38, 90, 49, 52, 58, 59, 63, 60, 72, 70, 83, 89, 86, 97, 90, 74, 44, 63, 69, 70, 59, 47, 58</a:t>
            </a:r>
            <a:endParaRPr lang="en-US" sz="36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5814455" y="654631"/>
            <a:ext cx="5976491" cy="526297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bn-BD" sz="2800" b="1" dirty="0">
                <a:latin typeface="NikoshBAN" panose="02000000000000000000" pitchFamily="2" charset="0"/>
                <a:cs typeface="NikoshBAN" panose="02000000000000000000" pitchFamily="2" charset="0"/>
              </a:rPr>
              <a:t>এখানে , সর্বনিম্ন উপাত্ত</a:t>
            </a:r>
            <a:r>
              <a:rPr lang="bn-BD" sz="2800" b="1" dirty="0">
                <a:solidFill>
                  <a:schemeClr val="tx2"/>
                </a:solidFill>
                <a:latin typeface="NikoshBAN" panose="02000000000000000000" pitchFamily="2" charset="0"/>
                <a:cs typeface="NikoshBAN" panose="02000000000000000000" pitchFamily="2" charset="0"/>
              </a:rPr>
              <a:t> </a:t>
            </a:r>
            <a:r>
              <a:rPr lang="en-US" sz="2800" dirty="0">
                <a:solidFill>
                  <a:srgbClr val="FF0000"/>
                </a:solidFill>
                <a:latin typeface="Times New Roman" panose="02020603050405020304" pitchFamily="18" charset="0"/>
                <a:cs typeface="Times New Roman" panose="02020603050405020304" pitchFamily="18" charset="0"/>
              </a:rPr>
              <a:t>30</a:t>
            </a:r>
            <a:r>
              <a:rPr lang="bn-BD" sz="2800" dirty="0">
                <a:solidFill>
                  <a:srgbClr val="FF0000"/>
                </a:solidFill>
                <a:latin typeface="NikoshBAN" panose="02000000000000000000" pitchFamily="2" charset="0"/>
                <a:cs typeface="NikoshBAN" panose="02000000000000000000" pitchFamily="2" charset="0"/>
              </a:rPr>
              <a:t> </a:t>
            </a:r>
          </a:p>
          <a:p>
            <a:r>
              <a:rPr lang="bn-BD" sz="2800" b="1" dirty="0">
                <a:latin typeface="NikoshBAN" panose="02000000000000000000" pitchFamily="2" charset="0"/>
                <a:cs typeface="NikoshBAN" panose="02000000000000000000" pitchFamily="2" charset="0"/>
              </a:rPr>
              <a:t>         সর্বোচ্চ উপাত্ত </a:t>
            </a:r>
            <a:r>
              <a:rPr lang="en-US" sz="2800" b="1" dirty="0">
                <a:solidFill>
                  <a:srgbClr val="C00000"/>
                </a:solidFill>
                <a:latin typeface="Times New Roman" panose="02020603050405020304" pitchFamily="18" charset="0"/>
                <a:cs typeface="Times New Roman" panose="02020603050405020304" pitchFamily="18" charset="0"/>
              </a:rPr>
              <a:t>97</a:t>
            </a:r>
            <a:r>
              <a:rPr lang="en-US" sz="2800" b="1" dirty="0">
                <a:solidFill>
                  <a:srgbClr val="C00000"/>
                </a:solidFill>
                <a:latin typeface="NikoshBAN" panose="02000000000000000000" pitchFamily="2" charset="0"/>
                <a:cs typeface="NikoshBAN" panose="02000000000000000000" pitchFamily="2" charset="0"/>
              </a:rPr>
              <a:t> </a:t>
            </a:r>
            <a:r>
              <a:rPr lang="bn-BD" sz="2800" b="1" dirty="0">
                <a:latin typeface="NikoshBAN" panose="02000000000000000000" pitchFamily="2" charset="0"/>
                <a:cs typeface="NikoshBAN" panose="02000000000000000000" pitchFamily="2" charset="0"/>
              </a:rPr>
              <a:t> </a:t>
            </a:r>
            <a:endParaRPr lang="en-US" sz="2800" b="1" dirty="0">
              <a:latin typeface="NikoshBAN" panose="02000000000000000000" pitchFamily="2" charset="0"/>
              <a:cs typeface="NikoshBAN" panose="02000000000000000000" pitchFamily="2" charset="0"/>
            </a:endParaRPr>
          </a:p>
          <a:p>
            <a:r>
              <a:rPr lang="bn-BD" sz="2800" b="1" dirty="0">
                <a:latin typeface="NikoshBAN" panose="02000000000000000000" pitchFamily="2" charset="0"/>
                <a:cs typeface="NikoshBAN" panose="02000000000000000000" pitchFamily="2" charset="0"/>
              </a:rPr>
              <a:t>       শ্রেণি ব্যবধান </a:t>
            </a:r>
            <a:r>
              <a:rPr lang="bn-BD" sz="2800" b="1" dirty="0">
                <a:solidFill>
                  <a:schemeClr val="tx1"/>
                </a:solidFill>
                <a:latin typeface="NikoshBAN" panose="02000000000000000000" pitchFamily="2" charset="0"/>
                <a:cs typeface="NikoshBAN" panose="02000000000000000000" pitchFamily="2" charset="0"/>
              </a:rPr>
              <a:t>= </a:t>
            </a:r>
            <a:r>
              <a:rPr lang="en-US" sz="2800" b="1" dirty="0">
                <a:solidFill>
                  <a:schemeClr val="tx1"/>
                </a:solidFill>
                <a:latin typeface="Times New Roman" panose="02020603050405020304" pitchFamily="18" charset="0"/>
                <a:cs typeface="Times New Roman" panose="02020603050405020304" pitchFamily="18" charset="0"/>
              </a:rPr>
              <a:t>10</a:t>
            </a:r>
          </a:p>
          <a:p>
            <a:r>
              <a:rPr lang="en-US" sz="2800" b="1" dirty="0">
                <a:latin typeface="NikoshBAN" panose="02000000000000000000" pitchFamily="2" charset="0"/>
                <a:cs typeface="NikoshBAN" panose="02000000000000000000" pitchFamily="2" charset="0"/>
              </a:rPr>
              <a:t>∴</a:t>
            </a:r>
            <a:r>
              <a:rPr lang="bn-BD" sz="2800" b="1" dirty="0">
                <a:latin typeface="NikoshBAN" panose="02000000000000000000" pitchFamily="2" charset="0"/>
                <a:cs typeface="NikoshBAN" panose="02000000000000000000" pitchFamily="2" charset="0"/>
              </a:rPr>
              <a:t> পরিসর = (সর্বোচ্চ উপাত্ত-সর্বনিম্ন উপাত্ত)+</a:t>
            </a:r>
            <a:r>
              <a:rPr lang="en-US" sz="2800" b="1" dirty="0">
                <a:latin typeface="Times New Roman" panose="02020603050405020304" pitchFamily="18" charset="0"/>
                <a:cs typeface="Times New Roman" panose="02020603050405020304" pitchFamily="18" charset="0"/>
              </a:rPr>
              <a:t>1</a:t>
            </a:r>
            <a:r>
              <a:rPr lang="bn-BD" sz="2800" b="1" dirty="0">
                <a:latin typeface="Times New Roman" panose="02020603050405020304" pitchFamily="18" charset="0"/>
                <a:cs typeface="NikoshBAN" panose="02000000000000000000" pitchFamily="2" charset="0"/>
              </a:rPr>
              <a:t> </a:t>
            </a:r>
          </a:p>
          <a:p>
            <a:r>
              <a:rPr lang="en-US" sz="2800" b="1" dirty="0">
                <a:latin typeface="Times New Roman" panose="02020603050405020304" pitchFamily="18" charset="0"/>
                <a:cs typeface="Times New Roman" panose="02020603050405020304" pitchFamily="18" charset="0"/>
              </a:rPr>
              <a:t>           = ( 97-30 ) +1</a:t>
            </a:r>
            <a:endParaRPr lang="bn-BD" sz="2800" b="1" dirty="0">
              <a:latin typeface="Times New Roman" panose="02020603050405020304" pitchFamily="18" charset="0"/>
              <a:cs typeface="NikoshBAN" panose="02000000000000000000" pitchFamily="2" charset="0"/>
            </a:endParaRPr>
          </a:p>
          <a:p>
            <a:r>
              <a:rPr lang="bn-BD" sz="2800" b="1" dirty="0">
                <a:latin typeface="Times New Roman" panose="02020603050405020304" pitchFamily="18" charset="0"/>
                <a:cs typeface="NikoshBAN" panose="02000000000000000000" pitchFamily="2" charset="0"/>
              </a:rPr>
              <a:t>           </a:t>
            </a:r>
            <a:r>
              <a:rPr lang="en-US" sz="2800" b="1" dirty="0">
                <a:latin typeface="Times New Roman" panose="02020603050405020304" pitchFamily="18" charset="0"/>
                <a:cs typeface="Times New Roman" panose="02020603050405020304" pitchFamily="18" charset="0"/>
              </a:rPr>
              <a:t>=67</a:t>
            </a:r>
            <a:r>
              <a:rPr lang="bn-BD" sz="2800" b="1" dirty="0">
                <a:latin typeface="Times New Roman" panose="02020603050405020304" pitchFamily="18" charset="0"/>
                <a:cs typeface="NikoshBAN" panose="02000000000000000000" pitchFamily="2" charset="0"/>
              </a:rPr>
              <a:t> </a:t>
            </a:r>
            <a:r>
              <a:rPr lang="en-US" sz="2800" b="1" dirty="0">
                <a:latin typeface="Times New Roman" panose="02020603050405020304" pitchFamily="18" charset="0"/>
                <a:cs typeface="Times New Roman" panose="02020603050405020304" pitchFamily="18" charset="0"/>
              </a:rPr>
              <a:t>+1</a:t>
            </a:r>
          </a:p>
          <a:p>
            <a:r>
              <a:rPr lang="en-US" sz="2800" b="1" dirty="0">
                <a:latin typeface="Times New Roman" panose="02020603050405020304" pitchFamily="18" charset="0"/>
                <a:cs typeface="Times New Roman" panose="02020603050405020304" pitchFamily="18" charset="0"/>
              </a:rPr>
              <a:t>         </a:t>
            </a:r>
            <a:r>
              <a:rPr lang="bn-BD" sz="2800" b="1" dirty="0">
                <a:latin typeface="Times New Roman" panose="02020603050405020304" pitchFamily="18" charset="0"/>
                <a:cs typeface="NikoshBAN" panose="02000000000000000000" pitchFamily="2" charset="0"/>
              </a:rPr>
              <a:t> </a:t>
            </a:r>
            <a:r>
              <a:rPr lang="en-US" sz="2800" b="1" dirty="0">
                <a:latin typeface="Times New Roman" panose="02020603050405020304" pitchFamily="18" charset="0"/>
                <a:cs typeface="Times New Roman" panose="02020603050405020304" pitchFamily="18" charset="0"/>
              </a:rPr>
              <a:t> = 68</a:t>
            </a:r>
          </a:p>
          <a:p>
            <a:r>
              <a:rPr lang="bn-BD" sz="2800" b="1" dirty="0">
                <a:latin typeface="NikoshBAN" panose="02000000000000000000" pitchFamily="2" charset="0"/>
                <a:cs typeface="NikoshBAN" panose="02000000000000000000" pitchFamily="2" charset="0"/>
              </a:rPr>
              <a:t> শ্রেণি সংখ্যা = পরিসর / শ্রেণি ব্যবধান</a:t>
            </a:r>
          </a:p>
          <a:p>
            <a:r>
              <a:rPr lang="en-US" sz="2800" b="1" dirty="0">
                <a:latin typeface="NikoshBAN" panose="02000000000000000000" pitchFamily="2" charset="0"/>
                <a:cs typeface="NikoshBAN" panose="02000000000000000000" pitchFamily="2" charset="0"/>
              </a:rPr>
              <a:t>           </a:t>
            </a:r>
            <a:r>
              <a:rPr lang="bn-BD" sz="2800" b="1" dirty="0">
                <a:latin typeface="NikoshBAN" panose="02000000000000000000" pitchFamily="2" charset="0"/>
                <a:cs typeface="NikoshBAN" panose="02000000000000000000" pitchFamily="2" charset="0"/>
              </a:rPr>
              <a:t> </a:t>
            </a:r>
            <a:r>
              <a:rPr lang="bn-BD" sz="2800" b="1" dirty="0">
                <a:latin typeface="Times New Roman" panose="02020603050405020304" pitchFamily="18" charset="0"/>
                <a:cs typeface="NikoshBAN" panose="02000000000000000000" pitchFamily="2" charset="0"/>
              </a:rPr>
              <a:t>= </a:t>
            </a:r>
            <a:r>
              <a:rPr lang="en-US" sz="2800" b="1" dirty="0">
                <a:latin typeface="Times New Roman" panose="02020603050405020304" pitchFamily="18" charset="0"/>
                <a:cs typeface="Times New Roman" panose="02020603050405020304" pitchFamily="18" charset="0"/>
              </a:rPr>
              <a:t>68 /10</a:t>
            </a:r>
          </a:p>
          <a:p>
            <a:r>
              <a:rPr lang="en-US" sz="2800" b="1" dirty="0">
                <a:latin typeface="Times New Roman" panose="02020603050405020304" pitchFamily="18" charset="0"/>
                <a:cs typeface="Times New Roman" panose="02020603050405020304" pitchFamily="18" charset="0"/>
              </a:rPr>
              <a:t>            =6.8</a:t>
            </a:r>
          </a:p>
          <a:p>
            <a:r>
              <a:rPr lang="en-US" sz="2800" b="1" dirty="0">
                <a:latin typeface="NikoshBAN" panose="02000000000000000000" pitchFamily="2" charset="0"/>
                <a:cs typeface="NikoshBAN" panose="02000000000000000000" pitchFamily="2" charset="0"/>
              </a:rPr>
              <a:t> </a:t>
            </a:r>
            <a:r>
              <a:rPr lang="bn-BD" sz="2800" b="1" dirty="0">
                <a:latin typeface="NikoshBAN" panose="02000000000000000000" pitchFamily="2" charset="0"/>
                <a:cs typeface="NikoshBAN" panose="02000000000000000000" pitchFamily="2" charset="0"/>
              </a:rPr>
              <a:t>যেহেতু শ্রেণি সংখ্যা সর্বদাই পূর্ণ সংখ্যা তাই শ্রেণি সংখ্যা </a:t>
            </a:r>
            <a:r>
              <a:rPr lang="en-US" sz="2800" b="1" dirty="0">
                <a:latin typeface="Times New Roman" panose="02020603050405020304" pitchFamily="18" charset="0"/>
                <a:cs typeface="Times New Roman" panose="02020603050405020304" pitchFamily="18" charset="0"/>
              </a:rPr>
              <a:t>7</a:t>
            </a:r>
            <a:r>
              <a:rPr lang="en-US" sz="2800" b="1" dirty="0">
                <a:latin typeface="NikoshBAN" panose="02000000000000000000" pitchFamily="2" charset="0"/>
                <a:cs typeface="NikoshBAN" panose="02000000000000000000" pitchFamily="2" charset="0"/>
              </a:rPr>
              <a:t> </a:t>
            </a:r>
            <a:r>
              <a:rPr lang="bn-BD" sz="2800" b="1" dirty="0">
                <a:latin typeface="NikoshBAN" panose="02000000000000000000" pitchFamily="2" charset="0"/>
                <a:cs typeface="NikoshBAN" panose="02000000000000000000" pitchFamily="2" charset="0"/>
              </a:rPr>
              <a:t>ধরি। </a:t>
            </a:r>
            <a:endParaRPr lang="en-US" sz="2800" b="1" dirty="0">
              <a:latin typeface="NikoshBAN" panose="02000000000000000000" pitchFamily="2" charset="0"/>
              <a:cs typeface="NikoshBAN" panose="02000000000000000000" pitchFamily="2" charset="0"/>
            </a:endParaRPr>
          </a:p>
        </p:txBody>
      </p:sp>
      <p:sp>
        <p:nvSpPr>
          <p:cNvPr id="8" name="Frame 7"/>
          <p:cNvSpPr/>
          <p:nvPr/>
        </p:nvSpPr>
        <p:spPr>
          <a:xfrm>
            <a:off x="0" y="0"/>
            <a:ext cx="12192000" cy="6858000"/>
          </a:xfrm>
          <a:prstGeom prst="frame">
            <a:avLst>
              <a:gd name="adj1" fmla="val 3088"/>
            </a:avLst>
          </a:prstGeom>
          <a:ln/>
        </p:spPr>
        <p:style>
          <a:lnRef idx="0">
            <a:schemeClr val="accent2"/>
          </a:lnRef>
          <a:fillRef idx="3">
            <a:schemeClr val="accent2"/>
          </a:fillRef>
          <a:effectRef idx="3">
            <a:schemeClr val="accent2"/>
          </a:effectRef>
          <a:fontRef idx="minor">
            <a:schemeClr val="lt1"/>
          </a:fontRef>
        </p:style>
        <p:txBody>
          <a:bodyPr lIns="91428" tIns="45714" rIns="91428" bIns="45714" rtlCol="0" anchor="ctr"/>
          <a:lstStyle/>
          <a:p>
            <a:pPr algn="ctr"/>
            <a:endParaRPr lang="en-US">
              <a:solidFill>
                <a:schemeClr val="tx1"/>
              </a:solidFill>
            </a:endParaRPr>
          </a:p>
        </p:txBody>
      </p:sp>
    </p:spTree>
    <p:extLst>
      <p:ext uri="{BB962C8B-B14F-4D97-AF65-F5344CB8AC3E}">
        <p14:creationId xmlns:p14="http://schemas.microsoft.com/office/powerpoint/2010/main" val="12878653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80">
                                          <p:stCondLst>
                                            <p:cond delay="0"/>
                                          </p:stCondLst>
                                        </p:cTn>
                                        <p:tgtEl>
                                          <p:spTgt spid="11"/>
                                        </p:tgtEl>
                                      </p:cBhvr>
                                    </p:animEffect>
                                    <p:anim calcmode="lin" valueType="num">
                                      <p:cBhvr>
                                        <p:cTn id="4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9" dur="26">
                                          <p:stCondLst>
                                            <p:cond delay="650"/>
                                          </p:stCondLst>
                                        </p:cTn>
                                        <p:tgtEl>
                                          <p:spTgt spid="11"/>
                                        </p:tgtEl>
                                      </p:cBhvr>
                                      <p:to x="100000" y="60000"/>
                                    </p:animScale>
                                    <p:animScale>
                                      <p:cBhvr>
                                        <p:cTn id="50" dur="166" decel="50000">
                                          <p:stCondLst>
                                            <p:cond delay="676"/>
                                          </p:stCondLst>
                                        </p:cTn>
                                        <p:tgtEl>
                                          <p:spTgt spid="11"/>
                                        </p:tgtEl>
                                      </p:cBhvr>
                                      <p:to x="100000" y="100000"/>
                                    </p:animScale>
                                    <p:animScale>
                                      <p:cBhvr>
                                        <p:cTn id="51" dur="26">
                                          <p:stCondLst>
                                            <p:cond delay="1312"/>
                                          </p:stCondLst>
                                        </p:cTn>
                                        <p:tgtEl>
                                          <p:spTgt spid="11"/>
                                        </p:tgtEl>
                                      </p:cBhvr>
                                      <p:to x="100000" y="80000"/>
                                    </p:animScale>
                                    <p:animScale>
                                      <p:cBhvr>
                                        <p:cTn id="52" dur="166" decel="50000">
                                          <p:stCondLst>
                                            <p:cond delay="1338"/>
                                          </p:stCondLst>
                                        </p:cTn>
                                        <p:tgtEl>
                                          <p:spTgt spid="11"/>
                                        </p:tgtEl>
                                      </p:cBhvr>
                                      <p:to x="100000" y="100000"/>
                                    </p:animScale>
                                    <p:animScale>
                                      <p:cBhvr>
                                        <p:cTn id="53" dur="26">
                                          <p:stCondLst>
                                            <p:cond delay="1642"/>
                                          </p:stCondLst>
                                        </p:cTn>
                                        <p:tgtEl>
                                          <p:spTgt spid="11"/>
                                        </p:tgtEl>
                                      </p:cBhvr>
                                      <p:to x="100000" y="90000"/>
                                    </p:animScale>
                                    <p:animScale>
                                      <p:cBhvr>
                                        <p:cTn id="54" dur="166" decel="50000">
                                          <p:stCondLst>
                                            <p:cond delay="1668"/>
                                          </p:stCondLst>
                                        </p:cTn>
                                        <p:tgtEl>
                                          <p:spTgt spid="11"/>
                                        </p:tgtEl>
                                      </p:cBhvr>
                                      <p:to x="100000" y="100000"/>
                                    </p:animScale>
                                    <p:animScale>
                                      <p:cBhvr>
                                        <p:cTn id="55" dur="26">
                                          <p:stCondLst>
                                            <p:cond delay="1808"/>
                                          </p:stCondLst>
                                        </p:cTn>
                                        <p:tgtEl>
                                          <p:spTgt spid="11"/>
                                        </p:tgtEl>
                                      </p:cBhvr>
                                      <p:to x="100000" y="95000"/>
                                    </p:animScale>
                                    <p:animScale>
                                      <p:cBhvr>
                                        <p:cTn id="56"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789" y="268598"/>
            <a:ext cx="11490158" cy="1297781"/>
          </a:xfrm>
          <a:solidFill>
            <a:schemeClr val="accent4">
              <a:lumMod val="60000"/>
              <a:lumOff val="40000"/>
            </a:schemeClr>
          </a:solidFill>
        </p:spPr>
        <p:txBody>
          <a:bodyPr>
            <a:noAutofit/>
          </a:bodyPr>
          <a:lstStyle/>
          <a:p>
            <a:r>
              <a:rPr lang="en-US" sz="4800" b="1" dirty="0">
                <a:latin typeface="Times New Roman" panose="02020603050405020304" pitchFamily="18" charset="0"/>
                <a:cs typeface="Times New Roman" panose="02020603050405020304" pitchFamily="18" charset="0"/>
              </a:rPr>
              <a:t>30</a:t>
            </a:r>
            <a:r>
              <a:rPr lang="bn-BD" sz="4800" b="1" dirty="0">
                <a:latin typeface="Times New Roman" panose="02020603050405020304" pitchFamily="18" charset="0"/>
                <a:cs typeface="NikoshBAN" panose="02000000000000000000" pitchFamily="2" charset="0"/>
              </a:rPr>
              <a:t> </a:t>
            </a:r>
            <a:r>
              <a:rPr lang="bn-BD" sz="4800" b="1" dirty="0">
                <a:latin typeface="NikoshBAN" panose="02000000000000000000" pitchFamily="2" charset="0"/>
                <a:cs typeface="NikoshBAN" panose="02000000000000000000" pitchFamily="2" charset="0"/>
              </a:rPr>
              <a:t>থেকে শুরু করে শ্রেণিব্যাপ্তি </a:t>
            </a:r>
            <a:r>
              <a:rPr lang="en-US" sz="4800" b="1" dirty="0">
                <a:latin typeface="Times New Roman" panose="02020603050405020304" pitchFamily="18" charset="0"/>
                <a:cs typeface="Times New Roman" panose="02020603050405020304" pitchFamily="18" charset="0"/>
              </a:rPr>
              <a:t>10</a:t>
            </a:r>
            <a:r>
              <a:rPr lang="en-US" sz="4800" b="1" dirty="0">
                <a:latin typeface="NikoshBAN" panose="02000000000000000000" pitchFamily="2" charset="0"/>
                <a:cs typeface="NikoshBAN" panose="02000000000000000000" pitchFamily="2" charset="0"/>
              </a:rPr>
              <a:t> </a:t>
            </a:r>
            <a:r>
              <a:rPr lang="bn-BD" sz="4800" b="1" dirty="0">
                <a:latin typeface="NikoshBAN" panose="02000000000000000000" pitchFamily="2" charset="0"/>
                <a:cs typeface="NikoshBAN" panose="02000000000000000000" pitchFamily="2" charset="0"/>
              </a:rPr>
              <a:t> ধরে শ্রেণি গঠন করি এবং ট্যালি চিহ্ন দ্বারা নম্বরগুলোকে শ্রেণিভুক্ত করি</a:t>
            </a:r>
            <a:endParaRPr lang="en-US" sz="4800" b="1" dirty="0">
              <a:latin typeface="NikoshBAN" panose="02000000000000000000" pitchFamily="2" charset="0"/>
              <a:cs typeface="NikoshBAN" panose="02000000000000000000" pitchFamily="2" charset="0"/>
            </a:endParaRPr>
          </a:p>
        </p:txBody>
      </p:sp>
      <p:sp>
        <p:nvSpPr>
          <p:cNvPr id="10" name="Content Placeholder 2">
            <a:extLst>
              <a:ext uri="{FF2B5EF4-FFF2-40B4-BE49-F238E27FC236}">
                <a16:creationId xmlns:a16="http://schemas.microsoft.com/office/drawing/2014/main" id="{B5ED08FF-1178-49EE-962B-53E578E400DE}"/>
              </a:ext>
            </a:extLst>
          </p:cNvPr>
          <p:cNvSpPr>
            <a:spLocks noGrp="1"/>
          </p:cNvSpPr>
          <p:nvPr>
            <p:ph sz="half" idx="1"/>
          </p:nvPr>
        </p:nvSpPr>
        <p:spPr>
          <a:xfrm>
            <a:off x="300789" y="1566379"/>
            <a:ext cx="4452186" cy="4789972"/>
          </a:xfrm>
        </p:spPr>
        <p:style>
          <a:lnRef idx="2">
            <a:schemeClr val="accent2"/>
          </a:lnRef>
          <a:fillRef idx="1">
            <a:schemeClr val="lt1"/>
          </a:fillRef>
          <a:effectRef idx="0">
            <a:schemeClr val="accent2"/>
          </a:effectRef>
          <a:fontRef idx="minor">
            <a:schemeClr val="dk1"/>
          </a:fontRef>
        </p:style>
        <p:txBody>
          <a:bodyPr>
            <a:noAutofit/>
          </a:bodyPr>
          <a:lstStyle/>
          <a:p>
            <a:pPr marL="0" indent="0" algn="just">
              <a:lnSpc>
                <a:spcPct val="170000"/>
              </a:lnSpc>
              <a:buNone/>
            </a:pPr>
            <a:r>
              <a:rPr lang="en-US" sz="2400" b="1" dirty="0">
                <a:solidFill>
                  <a:schemeClr val="tx1">
                    <a:lumMod val="85000"/>
                    <a:lumOff val="15000"/>
                  </a:schemeClr>
                </a:solidFill>
                <a:latin typeface="Times New Roman" panose="02020603050405020304" pitchFamily="18" charset="0"/>
                <a:cs typeface="Times New Roman" panose="02020603050405020304" pitchFamily="18" charset="0"/>
              </a:rPr>
              <a:t>30, 40</a:t>
            </a:r>
            <a:r>
              <a:rPr lang="bn-BD" sz="2400" b="1" dirty="0">
                <a:solidFill>
                  <a:schemeClr val="tx1">
                    <a:lumMod val="85000"/>
                    <a:lumOff val="15000"/>
                  </a:schemeClr>
                </a:solidFill>
                <a:latin typeface="Times New Roman" panose="02020603050405020304" pitchFamily="18" charset="0"/>
                <a:cs typeface="NikoshBAN" panose="02000000000000000000" pitchFamily="2" charset="0"/>
              </a:rPr>
              <a:t>,</a:t>
            </a:r>
            <a:r>
              <a:rPr lang="en-US" sz="2400" b="1" dirty="0">
                <a:solidFill>
                  <a:schemeClr val="tx1">
                    <a:lumMod val="85000"/>
                    <a:lumOff val="15000"/>
                  </a:schemeClr>
                </a:solidFill>
                <a:latin typeface="Times New Roman" panose="02020603050405020304" pitchFamily="18" charset="0"/>
                <a:cs typeface="Times New Roman" panose="02020603050405020304" pitchFamily="18" charset="0"/>
              </a:rPr>
              <a:t> 60, 69, 63, 86, 39, 38, 90, 49, 52, 58, 59, 63, 60, 72, 70, 83, 89, 86, 97, 90, 74, 44, 63, 69, 70, 59, 47, 58</a:t>
            </a:r>
            <a:endParaRPr lang="en-US" sz="2400" b="1" dirty="0">
              <a:latin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2254414351"/>
              </p:ext>
            </p:extLst>
          </p:nvPr>
        </p:nvGraphicFramePr>
        <p:xfrm>
          <a:off x="4877865" y="1884098"/>
          <a:ext cx="7009336" cy="4322081"/>
        </p:xfrm>
        <a:graphic>
          <a:graphicData uri="http://schemas.openxmlformats.org/drawingml/2006/table">
            <a:tbl>
              <a:tblPr firstRow="1" bandRow="1">
                <a:tableStyleId>{5C22544A-7EE6-4342-B048-85BDC9FD1C3A}</a:tableStyleId>
              </a:tblPr>
              <a:tblGrid>
                <a:gridCol w="2222662">
                  <a:extLst>
                    <a:ext uri="{9D8B030D-6E8A-4147-A177-3AD203B41FA5}">
                      <a16:colId xmlns:a16="http://schemas.microsoft.com/office/drawing/2014/main" val="20000"/>
                    </a:ext>
                  </a:extLst>
                </a:gridCol>
                <a:gridCol w="2450229">
                  <a:extLst>
                    <a:ext uri="{9D8B030D-6E8A-4147-A177-3AD203B41FA5}">
                      <a16:colId xmlns:a16="http://schemas.microsoft.com/office/drawing/2014/main" val="20001"/>
                    </a:ext>
                  </a:extLst>
                </a:gridCol>
                <a:gridCol w="2336445">
                  <a:extLst>
                    <a:ext uri="{9D8B030D-6E8A-4147-A177-3AD203B41FA5}">
                      <a16:colId xmlns:a16="http://schemas.microsoft.com/office/drawing/2014/main" val="20002"/>
                    </a:ext>
                  </a:extLst>
                </a:gridCol>
              </a:tblGrid>
              <a:tr h="633492">
                <a:tc>
                  <a:txBody>
                    <a:bodyPr/>
                    <a:lstStyle/>
                    <a:p>
                      <a:pPr algn="ctr"/>
                      <a:r>
                        <a:rPr lang="bn-BD" sz="3200" b="1" dirty="0">
                          <a:solidFill>
                            <a:srgbClr val="002060"/>
                          </a:solidFill>
                          <a:latin typeface="NikoshBAN" panose="02000000000000000000" pitchFamily="2" charset="0"/>
                          <a:cs typeface="NikoshBAN" panose="02000000000000000000" pitchFamily="2" charset="0"/>
                        </a:rPr>
                        <a:t>শ্রেণি</a:t>
                      </a:r>
                      <a:endParaRPr lang="en-US" sz="3200" b="1" dirty="0">
                        <a:solidFill>
                          <a:srgbClr val="002060"/>
                        </a:solidFill>
                        <a:latin typeface="NikoshBAN" panose="02000000000000000000" pitchFamily="2" charset="0"/>
                        <a:cs typeface="NikoshBAN" panose="02000000000000000000" pitchFamily="2" charset="0"/>
                      </a:endParaRPr>
                    </a:p>
                  </a:txBody>
                  <a:tcPr marL="68580" marR="68580" marT="28396" marB="28396">
                    <a:solidFill>
                      <a:srgbClr val="00B0F0"/>
                    </a:solidFill>
                  </a:tcPr>
                </a:tc>
                <a:tc>
                  <a:txBody>
                    <a:bodyPr/>
                    <a:lstStyle/>
                    <a:p>
                      <a:pPr algn="ctr"/>
                      <a:r>
                        <a:rPr lang="bn-BD" sz="3200" b="1" dirty="0">
                          <a:solidFill>
                            <a:srgbClr val="002060"/>
                          </a:solidFill>
                          <a:latin typeface="NikoshBAN" panose="02000000000000000000" pitchFamily="2" charset="0"/>
                          <a:cs typeface="NikoshBAN" panose="02000000000000000000" pitchFamily="2" charset="0"/>
                        </a:rPr>
                        <a:t>ট্যালি</a:t>
                      </a:r>
                      <a:endParaRPr lang="en-US" sz="3200" b="1" dirty="0">
                        <a:solidFill>
                          <a:srgbClr val="002060"/>
                        </a:solidFill>
                        <a:latin typeface="NikoshBAN" panose="02000000000000000000" pitchFamily="2" charset="0"/>
                        <a:cs typeface="NikoshBAN" panose="02000000000000000000" pitchFamily="2" charset="0"/>
                      </a:endParaRPr>
                    </a:p>
                  </a:txBody>
                  <a:tcPr marL="68580" marR="68580" marT="28396" marB="28396">
                    <a:solidFill>
                      <a:srgbClr val="00B0F0"/>
                    </a:solidFill>
                  </a:tcPr>
                </a:tc>
                <a:tc>
                  <a:txBody>
                    <a:bodyPr/>
                    <a:lstStyle/>
                    <a:p>
                      <a:pPr algn="ctr"/>
                      <a:r>
                        <a:rPr lang="bn-BD" sz="3200" b="1" dirty="0">
                          <a:solidFill>
                            <a:srgbClr val="002060"/>
                          </a:solidFill>
                          <a:latin typeface="NikoshBAN" panose="02000000000000000000" pitchFamily="2" charset="0"/>
                          <a:cs typeface="NikoshBAN" panose="02000000000000000000" pitchFamily="2" charset="0"/>
                        </a:rPr>
                        <a:t>ঘটন</a:t>
                      </a:r>
                      <a:r>
                        <a:rPr lang="bn-BD" sz="3200" b="1" baseline="0" dirty="0">
                          <a:solidFill>
                            <a:srgbClr val="002060"/>
                          </a:solidFill>
                          <a:latin typeface="NikoshBAN" panose="02000000000000000000" pitchFamily="2" charset="0"/>
                          <a:cs typeface="NikoshBAN" panose="02000000000000000000" pitchFamily="2" charset="0"/>
                        </a:rPr>
                        <a:t> সংখ্যা</a:t>
                      </a:r>
                      <a:endParaRPr lang="en-US" sz="3200" b="1" dirty="0">
                        <a:solidFill>
                          <a:srgbClr val="002060"/>
                        </a:solidFill>
                        <a:latin typeface="NikoshBAN" panose="02000000000000000000" pitchFamily="2" charset="0"/>
                        <a:cs typeface="NikoshBAN" panose="02000000000000000000" pitchFamily="2" charset="0"/>
                      </a:endParaRPr>
                    </a:p>
                  </a:txBody>
                  <a:tcPr marL="68580" marR="68580" marT="28396" marB="28396">
                    <a:solidFill>
                      <a:srgbClr val="00B0F0"/>
                    </a:solidFill>
                  </a:tcPr>
                </a:tc>
                <a:extLst>
                  <a:ext uri="{0D108BD9-81ED-4DB2-BD59-A6C34878D82A}">
                    <a16:rowId xmlns:a16="http://schemas.microsoft.com/office/drawing/2014/main" val="10000"/>
                  </a:ext>
                </a:extLst>
              </a:tr>
              <a:tr h="420711">
                <a:tc>
                  <a:txBody>
                    <a:bodyPr/>
                    <a:lstStyle/>
                    <a:p>
                      <a:pPr algn="ctr"/>
                      <a:r>
                        <a:rPr lang="en-US" sz="2000" b="0" i="0" dirty="0" smtClean="0">
                          <a:solidFill>
                            <a:srgbClr val="002060"/>
                          </a:solidFill>
                          <a:latin typeface="Times New Roman" panose="02020603050405020304" pitchFamily="18" charset="0"/>
                          <a:cs typeface="Times New Roman" panose="02020603050405020304" pitchFamily="18" charset="0"/>
                        </a:rPr>
                        <a:t>30-39</a:t>
                      </a:r>
                      <a:endParaRPr lang="en-US" sz="2000" b="0" i="0" dirty="0">
                        <a:solidFill>
                          <a:srgbClr val="002060"/>
                        </a:solidFill>
                        <a:latin typeface="Times New Roman" panose="02020603050405020304" pitchFamily="18" charset="0"/>
                        <a:cs typeface="Times New Roman" panose="02020603050405020304" pitchFamily="18" charset="0"/>
                      </a:endParaRPr>
                    </a:p>
                  </a:txBody>
                  <a:tcPr marL="68580" marR="68580" marT="28396" marB="28396">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a:t>
                      </a:r>
                    </a:p>
                  </a:txBody>
                  <a:tcPr marL="68580" marR="68580" marT="28396" marB="28396">
                    <a:solidFill>
                      <a:srgbClr val="00B0F0"/>
                    </a:solidFill>
                  </a:tcPr>
                </a:tc>
                <a:tc>
                  <a:txBody>
                    <a:bodyPr/>
                    <a:lstStyle/>
                    <a:p>
                      <a:pPr algn="ctr"/>
                      <a:r>
                        <a:rPr lang="en-US" sz="2000" b="1" dirty="0" smtClean="0">
                          <a:solidFill>
                            <a:srgbClr val="002060"/>
                          </a:solidFill>
                          <a:latin typeface="Times New Roman" panose="02020603050405020304" pitchFamily="18" charset="0"/>
                          <a:cs typeface="Times New Roman" panose="02020603050405020304" pitchFamily="18" charset="0"/>
                        </a:rPr>
                        <a:t>3</a:t>
                      </a:r>
                      <a:endParaRPr lang="en-US" sz="2000" b="1" dirty="0">
                        <a:solidFill>
                          <a:srgbClr val="002060"/>
                        </a:solidFill>
                        <a:latin typeface="Times New Roman" panose="02020603050405020304" pitchFamily="18" charset="0"/>
                        <a:cs typeface="Times New Roman" panose="02020603050405020304" pitchFamily="18" charset="0"/>
                      </a:endParaRPr>
                    </a:p>
                  </a:txBody>
                  <a:tcPr marL="68580" marR="68580" marT="28396" marB="28396">
                    <a:solidFill>
                      <a:srgbClr val="00B0F0"/>
                    </a:solidFill>
                  </a:tcPr>
                </a:tc>
                <a:extLst>
                  <a:ext uri="{0D108BD9-81ED-4DB2-BD59-A6C34878D82A}">
                    <a16:rowId xmlns:a16="http://schemas.microsoft.com/office/drawing/2014/main" val="10002"/>
                  </a:ext>
                </a:extLst>
              </a:tr>
              <a:tr h="420711">
                <a:tc>
                  <a:txBody>
                    <a:bodyPr/>
                    <a:lstStyle/>
                    <a:p>
                      <a:pPr algn="ctr"/>
                      <a:r>
                        <a:rPr lang="en-US" sz="2000" b="0" i="0" dirty="0">
                          <a:solidFill>
                            <a:srgbClr val="002060"/>
                          </a:solidFill>
                          <a:latin typeface="Times New Roman" panose="02020603050405020304" pitchFamily="18" charset="0"/>
                          <a:cs typeface="Times New Roman" panose="02020603050405020304" pitchFamily="18" charset="0"/>
                        </a:rPr>
                        <a:t>40-49</a:t>
                      </a:r>
                    </a:p>
                  </a:txBody>
                  <a:tcPr marL="68580" marR="68580" marT="28396" marB="28396">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a:t>
                      </a:r>
                      <a:endParaRPr kumimoji="0" 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txBody>
                  <a:tcPr marL="68580" marR="68580" marT="28396" marB="28396">
                    <a:solidFill>
                      <a:srgbClr val="00B0F0"/>
                    </a:solidFill>
                  </a:tcPr>
                </a:tc>
                <a:tc>
                  <a:txBody>
                    <a:bodyPr/>
                    <a:lstStyle/>
                    <a:p>
                      <a:pPr algn="ctr"/>
                      <a:r>
                        <a:rPr lang="en-US" sz="2000" b="1" dirty="0" smtClean="0">
                          <a:solidFill>
                            <a:srgbClr val="002060"/>
                          </a:solidFill>
                          <a:latin typeface="Times New Roman" panose="02020603050405020304" pitchFamily="18" charset="0"/>
                          <a:cs typeface="Times New Roman" panose="02020603050405020304" pitchFamily="18" charset="0"/>
                        </a:rPr>
                        <a:t>4</a:t>
                      </a:r>
                      <a:endParaRPr lang="en-US" sz="2000" b="1" dirty="0">
                        <a:solidFill>
                          <a:srgbClr val="002060"/>
                        </a:solidFill>
                        <a:latin typeface="Times New Roman" panose="02020603050405020304" pitchFamily="18" charset="0"/>
                        <a:cs typeface="Times New Roman" panose="02020603050405020304" pitchFamily="18" charset="0"/>
                      </a:endParaRPr>
                    </a:p>
                  </a:txBody>
                  <a:tcPr marL="68580" marR="68580" marT="28396" marB="28396">
                    <a:solidFill>
                      <a:srgbClr val="00B0F0"/>
                    </a:solidFill>
                  </a:tcPr>
                </a:tc>
                <a:extLst>
                  <a:ext uri="{0D108BD9-81ED-4DB2-BD59-A6C34878D82A}">
                    <a16:rowId xmlns:a16="http://schemas.microsoft.com/office/drawing/2014/main" val="10003"/>
                  </a:ext>
                </a:extLst>
              </a:tr>
              <a:tr h="420711">
                <a:tc>
                  <a:txBody>
                    <a:bodyPr/>
                    <a:lstStyle/>
                    <a:p>
                      <a:pPr algn="ctr"/>
                      <a:r>
                        <a:rPr lang="en-US" sz="2000" b="0" i="0" dirty="0">
                          <a:solidFill>
                            <a:srgbClr val="002060"/>
                          </a:solidFill>
                          <a:latin typeface="Times New Roman" panose="02020603050405020304" pitchFamily="18" charset="0"/>
                          <a:cs typeface="Times New Roman" panose="02020603050405020304" pitchFamily="18" charset="0"/>
                        </a:rPr>
                        <a:t>50-59</a:t>
                      </a:r>
                    </a:p>
                  </a:txBody>
                  <a:tcPr marL="68580" marR="68580" marT="28396" marB="28396">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p>
                  </a:txBody>
                  <a:tcPr marL="68580" marR="68580" marT="28396" marB="28396">
                    <a:solidFill>
                      <a:srgbClr val="00B0F0"/>
                    </a:solidFill>
                  </a:tcPr>
                </a:tc>
                <a:tc>
                  <a:txBody>
                    <a:bodyPr/>
                    <a:lstStyle/>
                    <a:p>
                      <a:pPr algn="ctr"/>
                      <a:r>
                        <a:rPr lang="en-US" sz="2000" b="1" dirty="0" smtClean="0">
                          <a:solidFill>
                            <a:srgbClr val="002060"/>
                          </a:solidFill>
                          <a:latin typeface="Times New Roman" panose="02020603050405020304" pitchFamily="18" charset="0"/>
                          <a:cs typeface="Times New Roman" panose="02020603050405020304" pitchFamily="18" charset="0"/>
                        </a:rPr>
                        <a:t>5</a:t>
                      </a:r>
                      <a:endParaRPr lang="en-US" sz="2000" b="1" dirty="0">
                        <a:solidFill>
                          <a:srgbClr val="002060"/>
                        </a:solidFill>
                        <a:latin typeface="Times New Roman" panose="02020603050405020304" pitchFamily="18" charset="0"/>
                        <a:cs typeface="Times New Roman" panose="02020603050405020304" pitchFamily="18" charset="0"/>
                      </a:endParaRPr>
                    </a:p>
                  </a:txBody>
                  <a:tcPr marL="68580" marR="68580" marT="28396" marB="28396">
                    <a:solidFill>
                      <a:srgbClr val="00B0F0"/>
                    </a:solidFill>
                  </a:tcPr>
                </a:tc>
                <a:extLst>
                  <a:ext uri="{0D108BD9-81ED-4DB2-BD59-A6C34878D82A}">
                    <a16:rowId xmlns:a16="http://schemas.microsoft.com/office/drawing/2014/main" val="10004"/>
                  </a:ext>
                </a:extLst>
              </a:tr>
              <a:tr h="439535">
                <a:tc>
                  <a:txBody>
                    <a:bodyPr/>
                    <a:lstStyle/>
                    <a:p>
                      <a:pPr algn="ctr"/>
                      <a:r>
                        <a:rPr lang="en-US" sz="2000" b="0" i="0" dirty="0">
                          <a:solidFill>
                            <a:srgbClr val="002060"/>
                          </a:solidFill>
                          <a:latin typeface="Times New Roman" panose="02020603050405020304" pitchFamily="18" charset="0"/>
                          <a:cs typeface="Times New Roman" panose="02020603050405020304" pitchFamily="18" charset="0"/>
                        </a:rPr>
                        <a:t> 60-69</a:t>
                      </a:r>
                    </a:p>
                  </a:txBody>
                  <a:tcPr marL="68580" marR="68580" marT="28396" marB="28396">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a:t>
                      </a:r>
                      <a:r>
                        <a:rPr kumimoji="0" lang="bn-IN" sz="20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a:t>
                      </a:r>
                    </a:p>
                  </a:txBody>
                  <a:tcPr marL="68580" marR="68580" marT="28396" marB="28396">
                    <a:solidFill>
                      <a:srgbClr val="00B0F0"/>
                    </a:solidFill>
                  </a:tcPr>
                </a:tc>
                <a:tc>
                  <a:txBody>
                    <a:bodyPr/>
                    <a:lstStyle/>
                    <a:p>
                      <a:pPr algn="ctr"/>
                      <a:r>
                        <a:rPr lang="en-US" sz="2000" b="1" dirty="0" smtClean="0">
                          <a:solidFill>
                            <a:srgbClr val="002060"/>
                          </a:solidFill>
                          <a:latin typeface="Times New Roman" panose="02020603050405020304" pitchFamily="18" charset="0"/>
                          <a:cs typeface="Times New Roman" panose="02020603050405020304" pitchFamily="18" charset="0"/>
                        </a:rPr>
                        <a:t>7</a:t>
                      </a:r>
                      <a:endParaRPr lang="en-US" sz="2000" b="1" dirty="0">
                        <a:solidFill>
                          <a:srgbClr val="002060"/>
                        </a:solidFill>
                        <a:latin typeface="Times New Roman" panose="02020603050405020304" pitchFamily="18" charset="0"/>
                        <a:cs typeface="Times New Roman" panose="02020603050405020304" pitchFamily="18" charset="0"/>
                      </a:endParaRPr>
                    </a:p>
                  </a:txBody>
                  <a:tcPr marL="68580" marR="68580" marT="28396" marB="28396">
                    <a:solidFill>
                      <a:srgbClr val="00B0F0"/>
                    </a:solidFill>
                  </a:tcPr>
                </a:tc>
                <a:extLst>
                  <a:ext uri="{0D108BD9-81ED-4DB2-BD59-A6C34878D82A}">
                    <a16:rowId xmlns:a16="http://schemas.microsoft.com/office/drawing/2014/main" val="10005"/>
                  </a:ext>
                </a:extLst>
              </a:tr>
              <a:tr h="420711">
                <a:tc>
                  <a:txBody>
                    <a:bodyPr/>
                    <a:lstStyle/>
                    <a:p>
                      <a:pPr algn="ctr"/>
                      <a:r>
                        <a:rPr lang="en-US" sz="2000" b="0" i="0" dirty="0">
                          <a:solidFill>
                            <a:srgbClr val="002060"/>
                          </a:solidFill>
                          <a:latin typeface="Times New Roman" panose="02020603050405020304" pitchFamily="18" charset="0"/>
                          <a:cs typeface="Times New Roman" panose="02020603050405020304" pitchFamily="18" charset="0"/>
                        </a:rPr>
                        <a:t>70-79</a:t>
                      </a:r>
                    </a:p>
                  </a:txBody>
                  <a:tcPr marL="68580" marR="68580" marT="28396" marB="28396">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a:t>
                      </a:r>
                      <a:r>
                        <a:rPr kumimoji="0" lang="bn-BD" sz="20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NikoshBAN" panose="02000000000000000000" pitchFamily="2" charset="0"/>
                        </a:rPr>
                        <a:t> </a:t>
                      </a:r>
                      <a:endParaRPr kumimoji="0" 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txBody>
                  <a:tcPr marL="68580" marR="68580" marT="28396" marB="28396">
                    <a:solidFill>
                      <a:srgbClr val="00B0F0"/>
                    </a:solidFill>
                  </a:tcPr>
                </a:tc>
                <a:tc>
                  <a:txBody>
                    <a:bodyPr/>
                    <a:lstStyle/>
                    <a:p>
                      <a:pPr algn="ct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smtClean="0">
                          <a:solidFill>
                            <a:srgbClr val="002060"/>
                          </a:solidFill>
                          <a:latin typeface="Times New Roman" panose="02020603050405020304" pitchFamily="18" charset="0"/>
                          <a:cs typeface="Times New Roman" panose="02020603050405020304" pitchFamily="18" charset="0"/>
                        </a:rPr>
                        <a:t>4</a:t>
                      </a:r>
                      <a:endParaRPr lang="en-US" sz="2000" b="1" dirty="0">
                        <a:solidFill>
                          <a:srgbClr val="002060"/>
                        </a:solidFill>
                        <a:latin typeface="Times New Roman" panose="02020603050405020304" pitchFamily="18" charset="0"/>
                        <a:cs typeface="Times New Roman" panose="02020603050405020304" pitchFamily="18" charset="0"/>
                      </a:endParaRPr>
                    </a:p>
                  </a:txBody>
                  <a:tcPr marL="68580" marR="68580" marT="28396" marB="28396">
                    <a:solidFill>
                      <a:srgbClr val="00B0F0"/>
                    </a:solidFill>
                  </a:tcPr>
                </a:tc>
                <a:extLst>
                  <a:ext uri="{0D108BD9-81ED-4DB2-BD59-A6C34878D82A}">
                    <a16:rowId xmlns:a16="http://schemas.microsoft.com/office/drawing/2014/main" val="10006"/>
                  </a:ext>
                </a:extLst>
              </a:tr>
              <a:tr h="420711">
                <a:tc>
                  <a:txBody>
                    <a:bodyPr/>
                    <a:lstStyle/>
                    <a:p>
                      <a:pPr algn="ctr"/>
                      <a:r>
                        <a:rPr lang="en-US" sz="2000" b="0" i="0" dirty="0">
                          <a:solidFill>
                            <a:srgbClr val="002060"/>
                          </a:solidFill>
                          <a:latin typeface="Times New Roman" panose="02020603050405020304" pitchFamily="18" charset="0"/>
                          <a:cs typeface="Times New Roman" panose="02020603050405020304" pitchFamily="18" charset="0"/>
                        </a:rPr>
                        <a:t>80-89</a:t>
                      </a:r>
                    </a:p>
                  </a:txBody>
                  <a:tcPr marL="68580" marR="68580" marT="28396" marB="28396">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a:t>
                      </a:r>
                      <a:endParaRPr kumimoji="0" 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txBody>
                  <a:tcPr marL="68580" marR="68580" marT="28396" marB="28396">
                    <a:solidFill>
                      <a:srgbClr val="00B0F0"/>
                    </a:solidFill>
                  </a:tcPr>
                </a:tc>
                <a:tc>
                  <a:txBody>
                    <a:bodyPr/>
                    <a:lstStyle/>
                    <a:p>
                      <a:pPr algn="ctr"/>
                      <a:r>
                        <a:rPr lang="en-US" sz="2000" b="1" dirty="0" smtClean="0">
                          <a:solidFill>
                            <a:srgbClr val="002060"/>
                          </a:solidFill>
                          <a:latin typeface="Times New Roman" panose="02020603050405020304" pitchFamily="18" charset="0"/>
                          <a:cs typeface="Times New Roman" panose="02020603050405020304" pitchFamily="18" charset="0"/>
                        </a:rPr>
                        <a:t>4</a:t>
                      </a:r>
                      <a:endParaRPr lang="en-US" sz="2000" b="1" dirty="0">
                        <a:solidFill>
                          <a:srgbClr val="002060"/>
                        </a:solidFill>
                        <a:latin typeface="Times New Roman" panose="02020603050405020304" pitchFamily="18" charset="0"/>
                        <a:cs typeface="Times New Roman" panose="02020603050405020304" pitchFamily="18" charset="0"/>
                      </a:endParaRPr>
                    </a:p>
                  </a:txBody>
                  <a:tcPr marL="68580" marR="68580" marT="28396" marB="28396">
                    <a:solidFill>
                      <a:srgbClr val="00B0F0"/>
                    </a:solidFill>
                  </a:tcPr>
                </a:tc>
                <a:extLst>
                  <a:ext uri="{0D108BD9-81ED-4DB2-BD59-A6C34878D82A}">
                    <a16:rowId xmlns:a16="http://schemas.microsoft.com/office/drawing/2014/main" val="10007"/>
                  </a:ext>
                </a:extLst>
              </a:tr>
              <a:tr h="420711">
                <a:tc>
                  <a:txBody>
                    <a:bodyPr/>
                    <a:lstStyle/>
                    <a:p>
                      <a:pPr algn="ctr"/>
                      <a:r>
                        <a:rPr lang="en-US" sz="2000" b="0" i="0" dirty="0">
                          <a:solidFill>
                            <a:srgbClr val="002060"/>
                          </a:solidFill>
                          <a:latin typeface="Times New Roman" panose="02020603050405020304" pitchFamily="18" charset="0"/>
                          <a:cs typeface="Times New Roman" panose="02020603050405020304" pitchFamily="18" charset="0"/>
                        </a:rPr>
                        <a:t>90-99</a:t>
                      </a:r>
                    </a:p>
                  </a:txBody>
                  <a:tcPr marL="68580" marR="68580" marT="28396" marB="28396">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p>
                  </a:txBody>
                  <a:tcPr marL="68580" marR="68580" marT="28396" marB="28396">
                    <a:solidFill>
                      <a:srgbClr val="00B0F0"/>
                    </a:solidFill>
                  </a:tcPr>
                </a:tc>
                <a:tc>
                  <a:txBody>
                    <a:bodyPr/>
                    <a:lstStyle/>
                    <a:p>
                      <a:pPr algn="ctr"/>
                      <a:r>
                        <a:rPr lang="en-US" sz="2000" b="1" dirty="0">
                          <a:solidFill>
                            <a:srgbClr val="002060"/>
                          </a:solidFill>
                          <a:latin typeface="Times New Roman" panose="02020603050405020304" pitchFamily="18" charset="0"/>
                          <a:cs typeface="Times New Roman" panose="02020603050405020304" pitchFamily="18" charset="0"/>
                        </a:rPr>
                        <a:t>3</a:t>
                      </a:r>
                    </a:p>
                  </a:txBody>
                  <a:tcPr marL="68580" marR="68580" marT="28396" marB="28396">
                    <a:solidFill>
                      <a:srgbClr val="00B0F0"/>
                    </a:solidFill>
                  </a:tcPr>
                </a:tc>
                <a:extLst>
                  <a:ext uri="{0D108BD9-81ED-4DB2-BD59-A6C34878D82A}">
                    <a16:rowId xmlns:a16="http://schemas.microsoft.com/office/drawing/2014/main" val="10008"/>
                  </a:ext>
                </a:extLst>
              </a:tr>
              <a:tr h="724788">
                <a:tc>
                  <a:txBody>
                    <a:bodyPr/>
                    <a:lstStyle/>
                    <a:p>
                      <a:pPr algn="ctr"/>
                      <a:r>
                        <a:rPr lang="bn-BD" sz="2000" b="1" dirty="0">
                          <a:solidFill>
                            <a:srgbClr val="002060"/>
                          </a:solidFill>
                          <a:latin typeface="Times New Roman" panose="02020603050405020304" pitchFamily="18" charset="0"/>
                          <a:cs typeface="NikoshBAN" panose="02000000000000000000" pitchFamily="2" charset="0"/>
                        </a:rPr>
                        <a:t>মোট</a:t>
                      </a:r>
                      <a:endParaRPr lang="en-US" sz="2000" b="1" dirty="0">
                        <a:solidFill>
                          <a:srgbClr val="002060"/>
                        </a:solidFill>
                        <a:latin typeface="Times New Roman" panose="02020603050405020304" pitchFamily="18" charset="0"/>
                        <a:cs typeface="Times New Roman" panose="02020603050405020304" pitchFamily="18" charset="0"/>
                      </a:endParaRPr>
                    </a:p>
                  </a:txBody>
                  <a:tcPr marL="68580" marR="68580" marT="28396" marB="28396">
                    <a:solidFill>
                      <a:srgbClr val="00B0F0"/>
                    </a:solidFill>
                  </a:tcPr>
                </a:tc>
                <a:tc>
                  <a:txBody>
                    <a:bodyPr/>
                    <a:lstStyle/>
                    <a:p>
                      <a:endParaRPr lang="en-US" sz="2000" dirty="0">
                        <a:solidFill>
                          <a:srgbClr val="002060"/>
                        </a:solidFill>
                        <a:latin typeface="Times New Roman" panose="02020603050405020304" pitchFamily="18" charset="0"/>
                        <a:cs typeface="Times New Roman" panose="02020603050405020304" pitchFamily="18" charset="0"/>
                      </a:endParaRPr>
                    </a:p>
                  </a:txBody>
                  <a:tcPr marL="68580" marR="68580" marT="28396" marB="28396">
                    <a:solidFill>
                      <a:srgbClr val="00B0F0"/>
                    </a:solidFill>
                  </a:tcPr>
                </a:tc>
                <a:tc>
                  <a:txBody>
                    <a:bodyPr/>
                    <a:lstStyle/>
                    <a:p>
                      <a:pPr algn="ctr"/>
                      <a:r>
                        <a:rPr lang="en-US" sz="2000" b="1" dirty="0">
                          <a:solidFill>
                            <a:srgbClr val="002060"/>
                          </a:solidFill>
                          <a:latin typeface="Times New Roman" panose="02020603050405020304" pitchFamily="18" charset="0"/>
                          <a:cs typeface="Times New Roman" panose="02020603050405020304" pitchFamily="18" charset="0"/>
                        </a:rPr>
                        <a:t>30</a:t>
                      </a:r>
                    </a:p>
                  </a:txBody>
                  <a:tcPr marL="68580" marR="68580" marT="28396" marB="28396">
                    <a:solidFill>
                      <a:srgbClr val="00B0F0"/>
                    </a:solidFill>
                  </a:tcPr>
                </a:tc>
                <a:extLst>
                  <a:ext uri="{0D108BD9-81ED-4DB2-BD59-A6C34878D82A}">
                    <a16:rowId xmlns:a16="http://schemas.microsoft.com/office/drawing/2014/main" val="10009"/>
                  </a:ext>
                </a:extLst>
              </a:tr>
            </a:tbl>
          </a:graphicData>
        </a:graphic>
      </p:graphicFrame>
      <p:sp>
        <p:nvSpPr>
          <p:cNvPr id="7" name="Slide Number Placeholder 6"/>
          <p:cNvSpPr>
            <a:spLocks noGrp="1"/>
          </p:cNvSpPr>
          <p:nvPr>
            <p:ph type="sldNum" sz="quarter" idx="12"/>
          </p:nvPr>
        </p:nvSpPr>
        <p:spPr/>
        <p:txBody>
          <a:bodyPr/>
          <a:lstStyle/>
          <a:p>
            <a:fld id="{BDBEA130-D42B-49D7-93B8-03B236E496C8}" type="slidenum">
              <a:rPr lang="en-US" b="1" smtClean="0">
                <a:latin typeface="NikoshBAN" panose="02000000000000000000" pitchFamily="2" charset="0"/>
                <a:cs typeface="NikoshBAN" panose="02000000000000000000" pitchFamily="2" charset="0"/>
              </a:rPr>
              <a:pPr/>
              <a:t>9</a:t>
            </a:fld>
            <a:endParaRPr lang="en-US" b="1">
              <a:latin typeface="NikoshBAN" panose="02000000000000000000" pitchFamily="2" charset="0"/>
              <a:cs typeface="NikoshBAN" panose="02000000000000000000" pitchFamily="2" charset="0"/>
            </a:endParaRPr>
          </a:p>
        </p:txBody>
      </p:sp>
      <p:cxnSp>
        <p:nvCxnSpPr>
          <p:cNvPr id="4" name="Straight Connector 3"/>
          <p:cNvCxnSpPr/>
          <p:nvPr/>
        </p:nvCxnSpPr>
        <p:spPr>
          <a:xfrm>
            <a:off x="8193505" y="3450477"/>
            <a:ext cx="189028" cy="21915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081521" y="3930499"/>
            <a:ext cx="223967" cy="113703"/>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Frame 8"/>
          <p:cNvSpPr/>
          <p:nvPr/>
        </p:nvSpPr>
        <p:spPr>
          <a:xfrm>
            <a:off x="0" y="0"/>
            <a:ext cx="12192000" cy="6858000"/>
          </a:xfrm>
          <a:prstGeom prst="frame">
            <a:avLst>
              <a:gd name="adj1" fmla="val 3088"/>
            </a:avLst>
          </a:prstGeom>
          <a:ln/>
        </p:spPr>
        <p:style>
          <a:lnRef idx="1">
            <a:schemeClr val="accent2"/>
          </a:lnRef>
          <a:fillRef idx="3">
            <a:schemeClr val="accent2"/>
          </a:fillRef>
          <a:effectRef idx="2">
            <a:schemeClr val="accent2"/>
          </a:effectRef>
          <a:fontRef idx="minor">
            <a:schemeClr val="lt1"/>
          </a:fontRef>
        </p:style>
        <p:txBody>
          <a:bodyPr lIns="91428" tIns="45714" rIns="91428" bIns="45714" rtlCol="0" anchor="ctr"/>
          <a:lstStyle/>
          <a:p>
            <a:pPr algn="ctr"/>
            <a:endParaRPr lang="en-US">
              <a:solidFill>
                <a:schemeClr val="tx1"/>
              </a:solidFill>
            </a:endParaRPr>
          </a:p>
        </p:txBody>
      </p:sp>
    </p:spTree>
    <p:extLst>
      <p:ext uri="{BB962C8B-B14F-4D97-AF65-F5344CB8AC3E}">
        <p14:creationId xmlns:p14="http://schemas.microsoft.com/office/powerpoint/2010/main" val="28866557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975</TotalTime>
  <Words>869</Words>
  <Application>Microsoft Office PowerPoint</Application>
  <PresentationFormat>Widescreen</PresentationFormat>
  <Paragraphs>277</Paragraphs>
  <Slides>21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Cambria Math</vt:lpstr>
      <vt:lpstr>NikoshBAN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সমাধান </vt:lpstr>
      <vt:lpstr>30 থেকে শুরু করে শ্রেণিব্যাপ্তি 10  ধরে শ্রেণি গঠন করি এবং ট্যালি চিহ্ন দ্বারা নম্বরগুলোকে শ্রেণিভুক্ত করি</vt:lpstr>
      <vt:lpstr>আয়তলেখ অঙ্কনের জন্য ছক</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একটি বিদ্যালয়ের অর্ধ বার্ষিকী পরীক্ষায়  30   জন ছাত্রের গণিতে প্রাপ্ত নম্বর নিম্নরুপ –  30, 40, 60, 69, 63, 86, 39, 38, 90, 49, 52, 58, 59, 63, 60, 72, 70, 83, 89, 86, 97, 90, 74, 44, 63, 69, 70, 59, 47, 58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Personal</dc:creator>
  <cp:lastModifiedBy>new</cp:lastModifiedBy>
  <cp:revision>403</cp:revision>
  <dcterms:created xsi:type="dcterms:W3CDTF">2018-10-31T06:01:28Z</dcterms:created>
  <dcterms:modified xsi:type="dcterms:W3CDTF">2021-07-26T05:12:06Z</dcterms:modified>
</cp:coreProperties>
</file>