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9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3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1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44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9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09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36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0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3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eg" /><Relationship Id="rId4" Type="http://schemas.openxmlformats.org/officeDocument/2006/relationships/image" Target="../media/image23.png" 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8.jpeg" /><Relationship Id="rId5" Type="http://schemas.openxmlformats.org/officeDocument/2006/relationships/image" Target="../media/image27.jpeg" /><Relationship Id="rId4" Type="http://schemas.openxmlformats.org/officeDocument/2006/relationships/image" Target="../media/image2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Relationship Id="rId4" Type="http://schemas.microsoft.com/office/2007/relationships/hdphoto" Target="../media/hdphoto4.wdp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92859103-B76A-422E-9B58-5A6E9F809ABA}"/>
              </a:ext>
            </a:extLst>
          </p:cNvPr>
          <p:cNvSpPr/>
          <p:nvPr/>
        </p:nvSpPr>
        <p:spPr>
          <a:xfrm rot="10800000">
            <a:off x="2743200" y="-3"/>
            <a:ext cx="9441366" cy="527538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99D1F-1483-4E60-853B-420B844D741A}"/>
              </a:ext>
            </a:extLst>
          </p:cNvPr>
          <p:cNvSpPr txBox="1"/>
          <p:nvPr/>
        </p:nvSpPr>
        <p:spPr>
          <a:xfrm>
            <a:off x="2026223" y="-275422"/>
            <a:ext cx="8398414" cy="2307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65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3600" b="1">
                <a:ln w="22225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79655">
                      <a:srgbClr val="FFFF00"/>
                    </a:gs>
                    <a:gs pos="58395">
                      <a:schemeClr val="tx2">
                        <a:lumMod val="75000"/>
                      </a:schemeClr>
                    </a:gs>
                    <a:gs pos="34480">
                      <a:srgbClr val="BB1827"/>
                    </a:gs>
                    <a:gs pos="10000">
                      <a:srgbClr val="FFFF00"/>
                    </a:gs>
                    <a:gs pos="100000">
                      <a:srgbClr val="0070C0"/>
                    </a:gs>
                  </a:gsLst>
                  <a:lin ang="8100000" scaled="1"/>
                  <a:tileRect/>
                </a:gradFill>
                <a:latin typeface="Kalpurush" panose="02000600000000000000" pitchFamily="2" charset="0"/>
                <a:cs typeface="Kalpurush" panose="02000600000000000000" pitchFamily="2" charset="0"/>
              </a:rPr>
              <a:t>অন লাইন ক্লাসে স্বাগতম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gradFill flip="none" rotWithShape="1">
                <a:gsLst>
                  <a:gs pos="79655">
                    <a:srgbClr val="FFFF00"/>
                  </a:gs>
                  <a:gs pos="58395">
                    <a:schemeClr val="tx2">
                      <a:lumMod val="75000"/>
                    </a:schemeClr>
                  </a:gs>
                  <a:gs pos="34480">
                    <a:srgbClr val="BB1827"/>
                  </a:gs>
                  <a:gs pos="10000">
                    <a:srgbClr val="FFFF00"/>
                  </a:gs>
                  <a:gs pos="100000">
                    <a:srgbClr val="0070C0"/>
                  </a:gs>
                </a:gsLst>
                <a:lin ang="8100000" scaled="1"/>
                <a:tileRect/>
              </a:gra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979EE2-0C0D-8240-9CCB-D8C21851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59" y="2307095"/>
            <a:ext cx="9801054" cy="428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47C84C-8259-41CC-9768-983F93A42555}"/>
              </a:ext>
            </a:extLst>
          </p:cNvPr>
          <p:cNvSpPr txBox="1"/>
          <p:nvPr/>
        </p:nvSpPr>
        <p:spPr>
          <a:xfrm>
            <a:off x="719528" y="839449"/>
            <a:ext cx="286312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5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3600" b="1" dirty="0">
              <a:ln/>
              <a:solidFill>
                <a:schemeClr val="accent5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32E7F-12AF-4E4E-BBB1-A6A626B20791}"/>
              </a:ext>
            </a:extLst>
          </p:cNvPr>
          <p:cNvSpPr txBox="1"/>
          <p:nvPr/>
        </p:nvSpPr>
        <p:spPr>
          <a:xfrm>
            <a:off x="2960608" y="4964477"/>
            <a:ext cx="6565692" cy="103432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8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</a:t>
            </a:r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গার্ল গাইডিং</a:t>
            </a:r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 ও কেন করি?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4DD062-CACA-5742-916E-2F77405AA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55" y="1376362"/>
            <a:ext cx="6676957" cy="32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8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E55E1C-4235-46C5-B141-9530385C67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81677"/>
            <a:ext cx="3756999" cy="28177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2999E-481A-45DE-9C6D-D05BEA7387CB}"/>
              </a:ext>
            </a:extLst>
          </p:cNvPr>
          <p:cNvSpPr txBox="1"/>
          <p:nvPr/>
        </p:nvSpPr>
        <p:spPr>
          <a:xfrm>
            <a:off x="2841675" y="483230"/>
            <a:ext cx="6724356" cy="6893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 </a:t>
            </a:r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গাইড ও 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স্কাউটের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শ্লোগান কি?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EDF3CC-A321-4A7D-9FF3-B966CC7B3AE1}"/>
              </a:ext>
            </a:extLst>
          </p:cNvPr>
          <p:cNvSpPr txBox="1"/>
          <p:nvPr/>
        </p:nvSpPr>
        <p:spPr>
          <a:xfrm>
            <a:off x="2228310" y="4681360"/>
            <a:ext cx="7624689" cy="6893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“প্রতিদিন কারো না কারো উপকার করা।”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FA725A8-B438-5A41-9FF2-400901FB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25" y="1339780"/>
            <a:ext cx="4324350" cy="30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3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A510A2-EE48-4DC1-B85B-F459CB28B9B8}"/>
              </a:ext>
            </a:extLst>
          </p:cNvPr>
          <p:cNvSpPr txBox="1"/>
          <p:nvPr/>
        </p:nvSpPr>
        <p:spPr>
          <a:xfrm>
            <a:off x="1702192" y="520504"/>
            <a:ext cx="8370276" cy="12379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ও গার্ল গাইডগণ কি কি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জনসেবামূলক  কার্যক্রম সম্পাদন করতে পারে?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9FF19-1CCF-488F-B70F-A09BB20890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487" y="1988043"/>
            <a:ext cx="4853353" cy="311149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2B293-068B-41A3-8A36-765AEA003B08}"/>
              </a:ext>
            </a:extLst>
          </p:cNvPr>
          <p:cNvSpPr txBox="1"/>
          <p:nvPr/>
        </p:nvSpPr>
        <p:spPr>
          <a:xfrm>
            <a:off x="1153551" y="5472332"/>
            <a:ext cx="935501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১।বন্যাদূর্গত লোকদের সহায়তা করা।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E9302D-B44B-4D10-83BD-94FEFA944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233" y="1855259"/>
            <a:ext cx="4337692" cy="3293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0FC5A-936E-443C-9B6D-FE0166F4C5F3}"/>
              </a:ext>
            </a:extLst>
          </p:cNvPr>
          <p:cNvSpPr txBox="1"/>
          <p:nvPr/>
        </p:nvSpPr>
        <p:spPr>
          <a:xfrm>
            <a:off x="1702192" y="5422706"/>
            <a:ext cx="822960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২।অন্ধ ও শিশুকে রাস্তা পার হতে সাহায্য করা।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B0AD32-2B64-447D-ADF4-FBC298C04A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853" y="1918817"/>
            <a:ext cx="4962619" cy="3293907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FB4DC4-C86B-43CE-9158-E03E73825DE4}"/>
              </a:ext>
            </a:extLst>
          </p:cNvPr>
          <p:cNvSpPr txBox="1"/>
          <p:nvPr/>
        </p:nvSpPr>
        <p:spPr>
          <a:xfrm>
            <a:off x="1716258" y="5557528"/>
            <a:ext cx="8229600" cy="4759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৩।করোনায় ত্রাণকাজে সাহায়্য করা।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8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3DDE8C-12B5-4B56-9734-A503F768DFC3}"/>
              </a:ext>
            </a:extLst>
          </p:cNvPr>
          <p:cNvSpPr txBox="1"/>
          <p:nvPr/>
        </p:nvSpPr>
        <p:spPr>
          <a:xfrm>
            <a:off x="1657221" y="535494"/>
            <a:ext cx="8370276" cy="12379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ও গার্ল গাইডগণ কি কি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জনসেবামূলক  কার্যক্রম সম্পাদন করতে পারে?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AAF85-5064-46B5-ABDA-E375FA6F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720" y="1961924"/>
            <a:ext cx="4653797" cy="2969935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3B987-DEA7-4DC3-ABCB-3431FA9A81FA}"/>
              </a:ext>
            </a:extLst>
          </p:cNvPr>
          <p:cNvSpPr txBox="1"/>
          <p:nvPr/>
        </p:nvSpPr>
        <p:spPr>
          <a:xfrm>
            <a:off x="1586882" y="5120332"/>
            <a:ext cx="8510953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৪।রাস্তার কোনো ছোট গর্ত ভরাট করে দিয়ে লোক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চলাচলের সাহায়্য করা।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8A1F7-44F8-4C51-B503-11ECFA3018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721" y="1866312"/>
            <a:ext cx="4653796" cy="3065547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75B9C6-D756-458C-BB5C-C6FF08A3F55D}"/>
              </a:ext>
            </a:extLst>
          </p:cNvPr>
          <p:cNvSpPr txBox="1"/>
          <p:nvPr/>
        </p:nvSpPr>
        <p:spPr>
          <a:xfrm>
            <a:off x="1506396" y="5071614"/>
            <a:ext cx="8263234" cy="655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৫।বিদ্যালয়ের পানি টেপ ব্যবহার করে বন্ধ করা।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6C18A7-0609-4D21-8765-71ADE95C82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115" y="1865400"/>
            <a:ext cx="4653795" cy="306554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56B9A5-ADDC-4C29-AFD1-C709DBD50966}"/>
              </a:ext>
            </a:extLst>
          </p:cNvPr>
          <p:cNvSpPr txBox="1"/>
          <p:nvPr/>
        </p:nvSpPr>
        <p:spPr>
          <a:xfrm>
            <a:off x="1667368" y="5078850"/>
            <a:ext cx="8510953" cy="8394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৬।বিদ্যালয় ছুটির পর লাইট,ফ্যান বন্ধ করে যাওয়া</a:t>
            </a:r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dirty="0">
              <a:ln/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255643-697F-4C14-88B0-2A813F31FA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114" y="1865400"/>
            <a:ext cx="4653795" cy="3096448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6B9000-23D1-42E3-AE99-A811E091FAC7}"/>
              </a:ext>
            </a:extLst>
          </p:cNvPr>
          <p:cNvSpPr txBox="1"/>
          <p:nvPr/>
        </p:nvSpPr>
        <p:spPr>
          <a:xfrm>
            <a:off x="1697464" y="5051955"/>
            <a:ext cx="8112409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৭।বিদ্যালয়ের আঙ্গিনা পরিস্কারে সাহায্য করা।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8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9" grpId="0"/>
      <p:bldP spid="9" grpId="1"/>
      <p:bldP spid="12" grpId="0"/>
      <p:bldP spid="12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3803F2-C326-4E3D-B60C-97676CC4D61D}"/>
              </a:ext>
            </a:extLst>
          </p:cNvPr>
          <p:cNvSpPr txBox="1"/>
          <p:nvPr/>
        </p:nvSpPr>
        <p:spPr>
          <a:xfrm>
            <a:off x="1657221" y="475533"/>
            <a:ext cx="8370276" cy="12379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 ও গার্ল গাইডগণ কি কি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জনসেবামূলক  কার্যক্রম সম্পাদন করতে পারে?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8E1D6-6FE5-48DF-870D-43023CA348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511" y="1891845"/>
            <a:ext cx="3987696" cy="280521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AEB7B-4DDF-4F63-B04D-182D07F93303}"/>
              </a:ext>
            </a:extLst>
          </p:cNvPr>
          <p:cNvSpPr txBox="1"/>
          <p:nvPr/>
        </p:nvSpPr>
        <p:spPr>
          <a:xfrm>
            <a:off x="1797897" y="4875411"/>
            <a:ext cx="8229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৮।আহত ব্যক্তিকে দ্রুত চিকিৎসা সেবা দেওয়ার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জন্য হাসপাতালে নেওয়া।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D7179-7F3E-4198-893C-9F33CF62BB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510" y="1891845"/>
            <a:ext cx="3987695" cy="280521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B9A10-4300-434F-9DD0-B9B3D13F76D1}"/>
              </a:ext>
            </a:extLst>
          </p:cNvPr>
          <p:cNvSpPr txBox="1"/>
          <p:nvPr/>
        </p:nvSpPr>
        <p:spPr>
          <a:xfrm>
            <a:off x="1337872" y="4729814"/>
            <a:ext cx="9516256" cy="7457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৯।রাস্তা থেকে ইট,পাথর,কাটাঁ,কলার খোসা তুলে ফেলা।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68A62-DDBD-41D3-B69B-30DE7DF6AF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507" y="1859087"/>
            <a:ext cx="3987695" cy="29227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B6F11D-AC33-491B-8FFF-A810001A9439}"/>
              </a:ext>
            </a:extLst>
          </p:cNvPr>
          <p:cNvSpPr txBox="1"/>
          <p:nvPr/>
        </p:nvSpPr>
        <p:spPr>
          <a:xfrm>
            <a:off x="1910862" y="4842653"/>
            <a:ext cx="8370276" cy="7457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১০। কারো জিনিস পড়ে গেলে তা তুলে দেওয়া।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4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7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D4971-8B2C-4363-9FF7-581127128DF0}"/>
              </a:ext>
            </a:extLst>
          </p:cNvPr>
          <p:cNvSpPr txBox="1"/>
          <p:nvPr/>
        </p:nvSpPr>
        <p:spPr>
          <a:xfrm>
            <a:off x="1041009" y="675249"/>
            <a:ext cx="2982351" cy="8299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B05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3600" b="1" dirty="0">
              <a:ln/>
              <a:solidFill>
                <a:srgbClr val="00B05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591D0-05B9-4903-8DDF-BDCB7F250C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054" y="675249"/>
            <a:ext cx="3707379" cy="322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378FDB-9354-48EF-9026-74DBE74C7626}"/>
              </a:ext>
            </a:extLst>
          </p:cNvPr>
          <p:cNvSpPr txBox="1"/>
          <p:nvPr/>
        </p:nvSpPr>
        <p:spPr>
          <a:xfrm>
            <a:off x="1828799" y="4267256"/>
            <a:ext cx="9369084" cy="13879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ও গার্ল গাইড কর্মসূচি জীবনে কেন প্রয়োজন?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আলোচনা করে লিখ।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37C9F-EBA6-4938-84E4-BFB754C1ADBB}"/>
              </a:ext>
            </a:extLst>
          </p:cNvPr>
          <p:cNvSpPr txBox="1"/>
          <p:nvPr/>
        </p:nvSpPr>
        <p:spPr>
          <a:xfrm>
            <a:off x="968326" y="379828"/>
            <a:ext cx="102553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স্কাউটের মূলনীতি কয়টি ও কি কি 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B6E15-D134-4AC9-B86B-B522AC0628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26" y="1722895"/>
            <a:ext cx="4714215" cy="26009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336F0-B53B-472D-8ED7-1A7AB5E5F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230" y="1720181"/>
            <a:ext cx="3920117" cy="26036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16F68-581D-4A98-B092-29C3A5F9C305}"/>
              </a:ext>
            </a:extLst>
          </p:cNvPr>
          <p:cNvSpPr txBox="1"/>
          <p:nvPr/>
        </p:nvSpPr>
        <p:spPr>
          <a:xfrm>
            <a:off x="2520846" y="379828"/>
            <a:ext cx="7150308" cy="8394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স্কাউটের মূলনীতি তিনটি যথা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968C93-77E8-401B-9277-B206EBDE4A24}"/>
              </a:ext>
            </a:extLst>
          </p:cNvPr>
          <p:cNvSpPr txBox="1"/>
          <p:nvPr/>
        </p:nvSpPr>
        <p:spPr>
          <a:xfrm>
            <a:off x="968326" y="4501579"/>
            <a:ext cx="1025534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স্রষ্টার প্রতি কর্তব্য পালন।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DUTY TO 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6AD53-076F-4AE0-A769-0F16F2E0B9B6}"/>
              </a:ext>
            </a:extLst>
          </p:cNvPr>
          <p:cNvSpPr txBox="1"/>
          <p:nvPr/>
        </p:nvSpPr>
        <p:spPr>
          <a:xfrm>
            <a:off x="1904481" y="361727"/>
            <a:ext cx="855042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কারা স্কাউট হতে পারে?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98414-58D7-4124-9C24-8CAB64DF4F07}"/>
              </a:ext>
            </a:extLst>
          </p:cNvPr>
          <p:cNvSpPr txBox="1"/>
          <p:nvPr/>
        </p:nvSpPr>
        <p:spPr>
          <a:xfrm>
            <a:off x="498423" y="4456603"/>
            <a:ext cx="11195154" cy="175432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কেবলমাত্র আস্তিকের জন্য অর্থাৎ যারা কোন না কোন ধর্মের অনুসারী।যারা আল্লাহ বা সৃষ্টিকর্তাকে বিশ্বাস করে তারাই শুধু স্কাউট 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হতে পারে।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6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10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1180D-F70A-400E-B795-FAED2C713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187" y="1789328"/>
            <a:ext cx="4384432" cy="292295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18DE1-7A77-4906-B4FA-16CDB5BD5E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84" y="1744789"/>
            <a:ext cx="4260167" cy="292295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11358-C253-4826-982D-138AB5DE820D}"/>
              </a:ext>
            </a:extLst>
          </p:cNvPr>
          <p:cNvSpPr txBox="1"/>
          <p:nvPr/>
        </p:nvSpPr>
        <p:spPr>
          <a:xfrm>
            <a:off x="1087901" y="478302"/>
            <a:ext cx="9580099" cy="801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২।অপরের প্রতি কর্তব্য পালন।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DUTY TO 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3D2BF-A854-427C-B054-50C78C2B5DDB}"/>
              </a:ext>
            </a:extLst>
          </p:cNvPr>
          <p:cNvSpPr txBox="1"/>
          <p:nvPr/>
        </p:nvSpPr>
        <p:spPr>
          <a:xfrm>
            <a:off x="1209822" y="478302"/>
            <a:ext cx="9059594" cy="801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কেন এই মূলনীতি পালন করব?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4AFD6-701A-442F-9D6B-44C0A5938B5F}"/>
              </a:ext>
            </a:extLst>
          </p:cNvPr>
          <p:cNvSpPr txBox="1"/>
          <p:nvPr/>
        </p:nvSpPr>
        <p:spPr>
          <a:xfrm>
            <a:off x="283199" y="4972619"/>
            <a:ext cx="10912839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 দৈনিক একটি ভলো কাজ </a:t>
            </a:r>
            <a:r>
              <a:rPr lang="en-US" sz="3600" b="1" dirty="0" err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GOOdTurn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অপরের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জন্য ভাবা এবং কাজ করার অভ্যাস গড়ে তোলা। 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3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BC19E0-26D4-4DB5-97EB-695677D5A155}"/>
              </a:ext>
            </a:extLst>
          </p:cNvPr>
          <p:cNvSpPr txBox="1"/>
          <p:nvPr/>
        </p:nvSpPr>
        <p:spPr>
          <a:xfrm>
            <a:off x="1252025" y="337625"/>
            <a:ext cx="9256542" cy="6752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নিজের প্রতি কর্তব্য পালন। </a:t>
            </a:r>
            <a:r>
              <a:rPr lang="en-US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DUTY TO 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984F1-3E67-4222-A7B4-AA569F9854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650" y="1448970"/>
            <a:ext cx="4051495" cy="30386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2F66D2-17DA-4658-9FA9-09E7D2763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48970"/>
            <a:ext cx="4399350" cy="30386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17CAE4-6E13-4539-B4EC-DA27AFA81C82}"/>
              </a:ext>
            </a:extLst>
          </p:cNvPr>
          <p:cNvSpPr txBox="1"/>
          <p:nvPr/>
        </p:nvSpPr>
        <p:spPr>
          <a:xfrm>
            <a:off x="858129" y="4811152"/>
            <a:ext cx="10803988" cy="11957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 স্কাউট দৈহিক,মানসিক,বুদ্ধিবৃত্তিক,উন্নয়ন ঘটিয়ে চরিত্রবান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দক্ষ ও আত্ননির্ভরশীল আর্দশ নাগরিক রুপে গড়ে ওঠা।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3A404-6BF8-4C00-9D0B-7FE021091032}"/>
              </a:ext>
            </a:extLst>
          </p:cNvPr>
          <p:cNvSpPr txBox="1"/>
          <p:nvPr/>
        </p:nvSpPr>
        <p:spPr>
          <a:xfrm>
            <a:off x="1004341" y="450160"/>
            <a:ext cx="10183318" cy="6752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এই মূলনীতি কেন আমরা পালন করব?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92A07-D807-684F-A53F-37798AE535F6}"/>
              </a:ext>
            </a:extLst>
          </p:cNvPr>
          <p:cNvSpPr txBox="1"/>
          <p:nvPr/>
        </p:nvSpPr>
        <p:spPr>
          <a:xfrm>
            <a:off x="1657221" y="475533"/>
            <a:ext cx="8370276" cy="12379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গার্ল গাইড</a:t>
            </a:r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ের প্রতিজ্ঞা</a:t>
            </a:r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GB" sz="3600" b="1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8F9DF-7794-7D46-AEFF-04C6E8A180DB}"/>
              </a:ext>
            </a:extLst>
          </p:cNvPr>
          <p:cNvSpPr txBox="1"/>
          <p:nvPr/>
        </p:nvSpPr>
        <p:spPr>
          <a:xfrm>
            <a:off x="996184" y="1860051"/>
            <a:ext cx="7951635" cy="402541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49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গার্ল গাইড</a:t>
            </a:r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ের প্রতিজ্ঞা</a:t>
            </a:r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GB" sz="3600" b="1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bn-IN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আমি আমার আত্বসন্মানের উপর নির্ভর করে প্রতিজ্ঞা করতেছি যে,</a:t>
            </a:r>
          </a:p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১।স্রষ্ট্রা ও দেশের প্রতি আমি যথাসাধ্য আমার কর্তব্য পালন করিব।</a:t>
            </a:r>
          </a:p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২।সর্বদা পরের উপকার করিব</a:t>
            </a:r>
          </a:p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৩।গাইডের নিয়মাবলী মানিয়া চলিব।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EFD7A-1FF2-4ADC-A832-BA4CC5251A4A}"/>
              </a:ext>
            </a:extLst>
          </p:cNvPr>
          <p:cNvSpPr txBox="1"/>
          <p:nvPr/>
        </p:nvSpPr>
        <p:spPr>
          <a:xfrm>
            <a:off x="173812" y="2403231"/>
            <a:ext cx="6358596" cy="22151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তন্দ্রা চাকমা</a:t>
            </a:r>
            <a:endParaRPr lang="bn-IN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িনিয়র শিক্ষক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রাণী দয়াময়ী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উচ্চ বিদ্যালয়।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রাঙ্গামাটি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0AA94F-3B00-49AA-9F55-D08CF7F20E09}"/>
              </a:ext>
            </a:extLst>
          </p:cNvPr>
          <p:cNvCxnSpPr>
            <a:cxnSpLocks/>
          </p:cNvCxnSpPr>
          <p:nvPr/>
        </p:nvCxnSpPr>
        <p:spPr>
          <a:xfrm>
            <a:off x="6758353" y="2250831"/>
            <a:ext cx="196947" cy="3938953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5A9393-D8D3-4483-AFB7-277EEB7DB061}"/>
              </a:ext>
            </a:extLst>
          </p:cNvPr>
          <p:cNvCxnSpPr>
            <a:cxnSpLocks/>
          </p:cNvCxnSpPr>
          <p:nvPr/>
        </p:nvCxnSpPr>
        <p:spPr>
          <a:xfrm>
            <a:off x="6992229" y="2403231"/>
            <a:ext cx="196947" cy="393895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8DC3BC-F36D-49D1-A04F-5C69D914FE44}"/>
              </a:ext>
            </a:extLst>
          </p:cNvPr>
          <p:cNvCxnSpPr>
            <a:cxnSpLocks/>
          </p:cNvCxnSpPr>
          <p:nvPr/>
        </p:nvCxnSpPr>
        <p:spPr>
          <a:xfrm>
            <a:off x="7226105" y="2555631"/>
            <a:ext cx="196947" cy="3938953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25BCA1F-A8B3-4DCA-BBD5-446EB297648A}"/>
              </a:ext>
            </a:extLst>
          </p:cNvPr>
          <p:cNvSpPr txBox="1"/>
          <p:nvPr/>
        </p:nvSpPr>
        <p:spPr>
          <a:xfrm>
            <a:off x="4959644" y="363416"/>
            <a:ext cx="3221501" cy="129934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77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rtDeco"/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 </a:t>
            </a:r>
            <a:endParaRPr lang="en-US" sz="3600" b="1" dirty="0">
              <a:ln/>
              <a:solidFill>
                <a:schemeClr val="accent4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D09601B-7F88-B74D-9FC4-BD3F8FFA6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62" y="1474763"/>
            <a:ext cx="4127002" cy="51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5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35C3C-342A-47A9-ADEB-F0178C21E75E}"/>
              </a:ext>
            </a:extLst>
          </p:cNvPr>
          <p:cNvSpPr txBox="1"/>
          <p:nvPr/>
        </p:nvSpPr>
        <p:spPr>
          <a:xfrm>
            <a:off x="2646408" y="769850"/>
            <a:ext cx="6803828" cy="13474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>
                <a:gd name="adj" fmla="val 4693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গার্ল গাইডের নিয়মাবলী</a:t>
            </a:r>
            <a:endParaRPr lang="en-US" sz="3600" b="1" dirty="0">
              <a:ln/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CFA04-9110-4B3D-93E0-311606526C93}"/>
              </a:ext>
            </a:extLst>
          </p:cNvPr>
          <p:cNvSpPr txBox="1"/>
          <p:nvPr/>
        </p:nvSpPr>
        <p:spPr>
          <a:xfrm>
            <a:off x="865806" y="2924377"/>
            <a:ext cx="11227633" cy="14465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গার্ল গাইডের জন্য ১০টি নিয়ম </a:t>
            </a:r>
            <a:endParaRPr lang="bn-IN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02D29B-2E7A-6741-BD0D-EB455D033F24}"/>
              </a:ext>
            </a:extLst>
          </p:cNvPr>
          <p:cNvSpPr txBox="1"/>
          <p:nvPr/>
        </p:nvSpPr>
        <p:spPr>
          <a:xfrm>
            <a:off x="1579026" y="598116"/>
            <a:ext cx="7476453" cy="174649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79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 ও গার্ল গাইডের মটো বা মূলমন্ত্রঃ </a:t>
            </a:r>
          </a:p>
          <a:p>
            <a:pPr algn="l"/>
            <a:endParaRPr lang="en-GB" sz="3600" b="1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GB" sz="3600" b="1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সদা প্রস্তুত ‘ Be Prepared’</a:t>
            </a:r>
            <a:endParaRPr lang="bn-IN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3D02C-ECDC-4909-A23A-7D1C1FBD5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89" y="658879"/>
            <a:ext cx="2746792" cy="2412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456D5A-D616-43BE-B6BB-6FBA3077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172" y="1955268"/>
            <a:ext cx="1888493" cy="2706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3D05D-D0AD-4E03-AEE1-75834EAC03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15" y="506035"/>
            <a:ext cx="3609120" cy="270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60D3D-FB2C-468E-ADA8-4E7F0BFDBFBA}"/>
              </a:ext>
            </a:extLst>
          </p:cNvPr>
          <p:cNvSpPr txBox="1"/>
          <p:nvPr/>
        </p:nvSpPr>
        <p:spPr>
          <a:xfrm>
            <a:off x="4167000" y="321741"/>
            <a:ext cx="3183628" cy="858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 পর্ব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BF6D-23E2-4CF8-8D0D-A8131801B84F}"/>
              </a:ext>
            </a:extLst>
          </p:cNvPr>
          <p:cNvSpPr txBox="1"/>
          <p:nvPr/>
        </p:nvSpPr>
        <p:spPr>
          <a:xfrm>
            <a:off x="1813810" y="5081666"/>
            <a:ext cx="918897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কোন প্রশ্ন থাকলে বলতে পার 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268409-962B-40D2-9401-457CBCA955D2}"/>
              </a:ext>
            </a:extLst>
          </p:cNvPr>
          <p:cNvSpPr txBox="1"/>
          <p:nvPr/>
        </p:nvSpPr>
        <p:spPr>
          <a:xfrm>
            <a:off x="4092314" y="1034322"/>
            <a:ext cx="3327817" cy="8394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 কাজ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accent3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F4DD29-CE8A-48B2-A64B-550D2C7FF9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94" y="441377"/>
            <a:ext cx="2009515" cy="2009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33AE27-10E3-481D-BCE6-D5C7E4FB44BC}"/>
              </a:ext>
            </a:extLst>
          </p:cNvPr>
          <p:cNvSpPr txBox="1"/>
          <p:nvPr/>
        </p:nvSpPr>
        <p:spPr>
          <a:xfrm>
            <a:off x="1019331" y="3028013"/>
            <a:ext cx="10223291" cy="16039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সেবামূলক কাজ কি কি তা আমাদের জীবনে কী প্রভাব পড়ে  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চিন্তা করে লিখে নিয়ে আসবে?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06920-1044-4F79-8528-FF1DE717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901" y="1807535"/>
            <a:ext cx="5966085" cy="446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B8624-69DF-448E-A342-158D127CC3EB}"/>
              </a:ext>
            </a:extLst>
          </p:cNvPr>
          <p:cNvSpPr txBox="1"/>
          <p:nvPr/>
        </p:nvSpPr>
        <p:spPr>
          <a:xfrm>
            <a:off x="1254643" y="340242"/>
            <a:ext cx="10377376" cy="11057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rtDeco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সবাই </a:t>
            </a:r>
            <a:r>
              <a:rPr lang="bn-IN" sz="3600" b="1">
                <a:ln/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কে </a:t>
            </a:r>
            <a:r>
              <a:rPr lang="en-GB" sz="3600" b="1">
                <a:ln/>
                <a:blipFill>
                  <a:blip r:embed="rId3"/>
                  <a:tile tx="0" ty="0" sx="100000" sy="100000" flip="none" algn="tl"/>
                </a:blip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3600" b="1" dirty="0">
              <a:ln/>
              <a:blipFill>
                <a:blip r:embed="rId3"/>
                <a:tile tx="0" ty="0" sx="100000" sy="100000" flip="none" algn="tl"/>
              </a:blip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D6A0C9-26FA-2640-BF28-0ED7DC72E5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445" y="2023403"/>
            <a:ext cx="2865118" cy="3934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C010B6-6DC0-7C42-BC0A-A203EAED3288}"/>
              </a:ext>
            </a:extLst>
          </p:cNvPr>
          <p:cNvSpPr txBox="1"/>
          <p:nvPr/>
        </p:nvSpPr>
        <p:spPr>
          <a:xfrm>
            <a:off x="173812" y="2403231"/>
            <a:ext cx="6358596" cy="22151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শ্রেণি-৬ষ্ঠ</a:t>
            </a:r>
            <a:endParaRPr lang="en-GB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বিষয়-শারীরিক শিক্ষা ও স্বাস্থ্য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অধ্যায়-দ্বিতীয়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পাঠ-১,২</a:t>
            </a:r>
            <a:endParaRPr lang="bn-IN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EA40BA-F3F7-F24F-AE7F-B742ED6EC9E1}"/>
              </a:ext>
            </a:extLst>
          </p:cNvPr>
          <p:cNvSpPr txBox="1"/>
          <p:nvPr/>
        </p:nvSpPr>
        <p:spPr>
          <a:xfrm rot="10988964" flipH="1" flipV="1">
            <a:off x="1966411" y="891950"/>
            <a:ext cx="6766326" cy="106760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45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পরিচিতি</a:t>
            </a:r>
            <a:endParaRPr lang="en-GB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337848-8B76-4B57-B4E0-AA3A4EE05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0334" y="464234"/>
            <a:ext cx="2606992" cy="35050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1AA37-A744-49F7-85FD-F1B4799150F4}"/>
              </a:ext>
            </a:extLst>
          </p:cNvPr>
          <p:cNvSpPr txBox="1"/>
          <p:nvPr/>
        </p:nvSpPr>
        <p:spPr>
          <a:xfrm>
            <a:off x="1055076" y="1237957"/>
            <a:ext cx="7005711" cy="8018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</a:t>
            </a:r>
            <a:r>
              <a:rPr lang="en-US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ছবিটি</a:t>
            </a:r>
            <a:r>
              <a:rPr lang="en-US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</a:t>
            </a:r>
            <a:r>
              <a:rPr lang="bn-IN" sz="3600" b="1" dirty="0">
                <a:ln/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dirty="0">
              <a:ln/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3318E-1733-4AA9-AEDF-746CFEE96B87}"/>
              </a:ext>
            </a:extLst>
          </p:cNvPr>
          <p:cNvSpPr txBox="1"/>
          <p:nvPr/>
        </p:nvSpPr>
        <p:spPr>
          <a:xfrm>
            <a:off x="858129" y="2574388"/>
            <a:ext cx="7469945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রবার্ট স্টিফেনসন স্মিথ লর্ড ব্যাডেন পাওয়েল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AC41CC-E398-4E6C-91C2-983E149377D6}"/>
              </a:ext>
            </a:extLst>
          </p:cNvPr>
          <p:cNvSpPr txBox="1"/>
          <p:nvPr/>
        </p:nvSpPr>
        <p:spPr>
          <a:xfrm>
            <a:off x="1055076" y="1329171"/>
            <a:ext cx="7272998" cy="7574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 তিনি জাতি ও পেশা কি ছিল?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4C532-2856-4CC4-AA98-3DEC0B8F19E5}"/>
              </a:ext>
            </a:extLst>
          </p:cNvPr>
          <p:cNvSpPr txBox="1"/>
          <p:nvPr/>
        </p:nvSpPr>
        <p:spPr>
          <a:xfrm>
            <a:off x="456823" y="3982472"/>
            <a:ext cx="9204423" cy="816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3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তিনি জাতিতে ইংরেজ, পেশায় একজন সৈনিক।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3953C-B53D-47F3-8721-EF7FB16CF8EF}"/>
              </a:ext>
            </a:extLst>
          </p:cNvPr>
          <p:cNvSpPr txBox="1"/>
          <p:nvPr/>
        </p:nvSpPr>
        <p:spPr>
          <a:xfrm>
            <a:off x="274362" y="1251383"/>
            <a:ext cx="8637477" cy="91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 দেখি</a:t>
            </a:r>
            <a:r>
              <a:rPr lang="en-US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বিশ্বব্যাপী এত পরিচিত কেন? </a:t>
            </a:r>
            <a:r>
              <a:rPr lang="en-US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E29E8-5575-425C-B43F-1177946BF4F9}"/>
              </a:ext>
            </a:extLst>
          </p:cNvPr>
          <p:cNvSpPr txBox="1"/>
          <p:nvPr/>
        </p:nvSpPr>
        <p:spPr>
          <a:xfrm>
            <a:off x="1070469" y="3708492"/>
            <a:ext cx="7242211" cy="816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আন্দোলনের প্রতিষ্ঠাতা হিসাবে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2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 build="allAtOnce"/>
      <p:bldP spid="9" grpId="1" build="allAtOnce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C4142-C5E2-4947-A7AF-448F574D114A}"/>
              </a:ext>
            </a:extLst>
          </p:cNvPr>
          <p:cNvSpPr txBox="1"/>
          <p:nvPr/>
        </p:nvSpPr>
        <p:spPr>
          <a:xfrm>
            <a:off x="1941343" y="323558"/>
            <a:ext cx="8665698" cy="16318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তাহলে অনুমান করতে পার আজকের পাঠের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বিষয় কি হতে পারে?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4FD28-DCB5-4E87-BF3F-414309C862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85" y="2065870"/>
            <a:ext cx="5162843" cy="29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1D685-A9B3-469D-B7CE-08A92AFF9868}"/>
              </a:ext>
            </a:extLst>
          </p:cNvPr>
          <p:cNvSpPr txBox="1"/>
          <p:nvPr/>
        </p:nvSpPr>
        <p:spPr>
          <a:xfrm>
            <a:off x="3129294" y="5246077"/>
            <a:ext cx="5622389" cy="9812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ও গার্ল গাইডিং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D55DE26-0F1A-4743-8F02-D695EE938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66" y="2041266"/>
            <a:ext cx="47910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A1AD5F-FDEB-4832-8045-4B6E09558B54}"/>
              </a:ext>
            </a:extLst>
          </p:cNvPr>
          <p:cNvSpPr txBox="1"/>
          <p:nvPr/>
        </p:nvSpPr>
        <p:spPr>
          <a:xfrm>
            <a:off x="509666" y="674558"/>
            <a:ext cx="2863121" cy="8694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শিক্ষনফলঃ-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39A104-5686-4A71-889B-AE4A5A5313F2}"/>
              </a:ext>
            </a:extLst>
          </p:cNvPr>
          <p:cNvSpPr txBox="1"/>
          <p:nvPr/>
        </p:nvSpPr>
        <p:spPr>
          <a:xfrm>
            <a:off x="284813" y="1767085"/>
            <a:ext cx="7540053" cy="6013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কি জানবে--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B349-4F12-4EF0-AC9D-9FDFC4EA71A6}"/>
              </a:ext>
            </a:extLst>
          </p:cNvPr>
          <p:cNvSpPr txBox="1"/>
          <p:nvPr/>
        </p:nvSpPr>
        <p:spPr>
          <a:xfrm>
            <a:off x="284812" y="2788170"/>
            <a:ext cx="9218951" cy="1169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১।স্কাউটিং ও গার্ল গাইডিং এর ধরণা ও প্রয়োজনীতা </a:t>
            </a:r>
          </a:p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ব্যাখ্যা করতে পারব।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C3354-6CF1-491E-8E49-22DC28340090}"/>
              </a:ext>
            </a:extLst>
          </p:cNvPr>
          <p:cNvSpPr txBox="1"/>
          <p:nvPr/>
        </p:nvSpPr>
        <p:spPr>
          <a:xfrm>
            <a:off x="254831" y="4489555"/>
            <a:ext cx="10882861" cy="6013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২।স্কাউটিং ও গার্ল গাইডিং এর মূলনীতি ব্যাখ্যা করতে পারব।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7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CBD71-E014-402C-BB3A-2B07192874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331" y="1519777"/>
            <a:ext cx="3914427" cy="247587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8FEE1-E103-456B-A43E-CD5D8B178327}"/>
              </a:ext>
            </a:extLst>
          </p:cNvPr>
          <p:cNvSpPr txBox="1"/>
          <p:nvPr/>
        </p:nvSpPr>
        <p:spPr>
          <a:xfrm>
            <a:off x="728003" y="239150"/>
            <a:ext cx="10735994" cy="8581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 স্কাউট</a:t>
            </a:r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গার্ল গাইডিং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আন্দোলন সারাবিশ্বে ছড়িয়ে পড়ল কেন?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CCE2C1-D32C-486E-8F9D-5C18A7AF2B77}"/>
              </a:ext>
            </a:extLst>
          </p:cNvPr>
          <p:cNvSpPr txBox="1"/>
          <p:nvPr/>
        </p:nvSpPr>
        <p:spPr>
          <a:xfrm>
            <a:off x="407963" y="4079631"/>
            <a:ext cx="11240086" cy="19132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ও গার্ল গাইড পদ্ধতিতে ভবিষ্যত প্রজন্ম বালক-বালিকাদের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শারীরিক,মানসিক,বুদ্ধিবৃত্তিক ও নৈতিক চরিত্র গঠনে এর কার্যকর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ভূমিকা সৃষ্টি হয় বলে এই আন্দোলন সারাবিশ্বে ছড়িয়ে পড়ে।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69C67D5-ADD7-514E-8005-7222C6EDB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94" y="1434474"/>
            <a:ext cx="4836597" cy="25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84914-0BF2-4483-B4A9-03B54FC194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209" y="1186744"/>
            <a:ext cx="4515731" cy="17956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55C709-FC5B-4A88-95EE-56527AB33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2018" y="1191544"/>
            <a:ext cx="3123029" cy="17908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B55BF-AD5B-4883-ADE3-8C872A234B26}"/>
              </a:ext>
            </a:extLst>
          </p:cNvPr>
          <p:cNvSpPr txBox="1"/>
          <p:nvPr/>
        </p:nvSpPr>
        <p:spPr>
          <a:xfrm>
            <a:off x="1012873" y="182880"/>
            <a:ext cx="9931792" cy="67446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বলতে পার কে গার্ল গাইড পরিচালনা করতেন?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0445B7-F211-448D-8794-C61E6E878118}"/>
              </a:ext>
            </a:extLst>
          </p:cNvPr>
          <p:cNvGrpSpPr/>
          <p:nvPr/>
        </p:nvGrpSpPr>
        <p:grpSpPr>
          <a:xfrm>
            <a:off x="170177" y="2982349"/>
            <a:ext cx="1685392" cy="2018062"/>
            <a:chOff x="452897" y="3185137"/>
            <a:chExt cx="1685392" cy="20180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21F4D2-8F8E-477E-9043-F658E27F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97" y="3185137"/>
              <a:ext cx="1685392" cy="2018062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89EBE7-1D74-45BD-82D0-00B379F53365}"/>
                </a:ext>
              </a:extLst>
            </p:cNvPr>
            <p:cNvSpPr txBox="1"/>
            <p:nvPr/>
          </p:nvSpPr>
          <p:spPr>
            <a:xfrm>
              <a:off x="495099" y="4556868"/>
              <a:ext cx="1425527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এগনেস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BD8A3-263A-4EDF-B903-DDBB11EF8769}"/>
              </a:ext>
            </a:extLst>
          </p:cNvPr>
          <p:cNvGrpSpPr/>
          <p:nvPr/>
        </p:nvGrpSpPr>
        <p:grpSpPr>
          <a:xfrm>
            <a:off x="10469687" y="2982349"/>
            <a:ext cx="1509934" cy="2109780"/>
            <a:chOff x="10065047" y="3093419"/>
            <a:chExt cx="1509934" cy="21097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98587-21F7-4D6A-97F0-ACB42624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65047" y="3093419"/>
              <a:ext cx="1425527" cy="210978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A6E10E-331C-4B8A-AD8C-2535858324F0}"/>
                </a:ext>
              </a:extLst>
            </p:cNvPr>
            <p:cNvSpPr txBox="1"/>
            <p:nvPr/>
          </p:nvSpPr>
          <p:spPr>
            <a:xfrm>
              <a:off x="10255349" y="4556868"/>
              <a:ext cx="1319632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অলিভ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1437AA-1C8E-4DFD-8A1D-CB1C4D7E73D2}"/>
              </a:ext>
            </a:extLst>
          </p:cNvPr>
          <p:cNvSpPr txBox="1"/>
          <p:nvPr/>
        </p:nvSpPr>
        <p:spPr>
          <a:xfrm>
            <a:off x="1855569" y="3206572"/>
            <a:ext cx="8709269" cy="1900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বিপির বোন এগনেস ব্যাডেন পাওয়েল তার স্ত্রী  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অলিভ ব্যাডেন পাওয়েল সাফল্যজনকভাবে</a:t>
            </a:r>
          </a:p>
          <a:p>
            <a:pPr algn="l"/>
            <a:r>
              <a:rPr lang="bn-IN" sz="3600" b="1" dirty="0">
                <a:ln/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গার্ল গাইড পরিচালনা করে সারা বিশ্বে প্রসার ঘটায়। </a:t>
            </a:r>
            <a:endParaRPr lang="en-US" sz="3600" b="1" dirty="0">
              <a:ln/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9276C-B19F-4CC5-B2B4-DAF2DA270E18}"/>
              </a:ext>
            </a:extLst>
          </p:cNvPr>
          <p:cNvSpPr txBox="1"/>
          <p:nvPr/>
        </p:nvSpPr>
        <p:spPr>
          <a:xfrm>
            <a:off x="914400" y="365760"/>
            <a:ext cx="10002130" cy="8581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কি জান বাংলাদেশে কখন </a:t>
            </a:r>
            <a:r>
              <a:rPr lang="bn-IN" sz="360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স্কাউটিং </a:t>
            </a:r>
            <a:r>
              <a:rPr lang="en-GB" sz="360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গার্ল গাইডিং </a:t>
            </a:r>
            <a:r>
              <a:rPr lang="bn-IN" sz="360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শুরু </a:t>
            </a:r>
            <a:r>
              <a:rPr lang="bn-IN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হয়?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F18009-EABD-41C1-AD7F-E37D7CEFDB8D}"/>
              </a:ext>
            </a:extLst>
          </p:cNvPr>
          <p:cNvSpPr/>
          <p:nvPr/>
        </p:nvSpPr>
        <p:spPr>
          <a:xfrm>
            <a:off x="225084" y="1912974"/>
            <a:ext cx="3262787" cy="3105287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CDBA8F-1F26-487E-B072-1D5D4D8B292E}"/>
              </a:ext>
            </a:extLst>
          </p:cNvPr>
          <p:cNvSpPr txBox="1"/>
          <p:nvPr/>
        </p:nvSpPr>
        <p:spPr>
          <a:xfrm>
            <a:off x="3668209" y="2544184"/>
            <a:ext cx="7877907" cy="18809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600" b="1" dirty="0">
                <a:ln/>
                <a:solidFill>
                  <a:schemeClr val="accent4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স্বাধীনতা উত্তরকালে 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১৯৭২ </a:t>
            </a:r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l"/>
            <a:r>
              <a:rPr lang="bn-IN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এসব কর্মসূচির সফল বাস্তবায়নের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 দেশের বালক- বালিকাদের মধ্যে মানবিক উন্মেষ</a:t>
            </a:r>
          </a:p>
          <a:p>
            <a:pPr algn="l"/>
            <a:r>
              <a:rPr lang="en-GB" sz="3600" b="1">
                <a:ln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উন্নয়ন ঘটানো এবং তাদেরকে সমাজ সচেতন দৃষ্ঠিভঙ্গির অধিকারী হিসেবে গড়ে উঠতে সাহায্য করে। </a:t>
            </a:r>
            <a:endParaRPr lang="en-US" sz="3600" b="1" dirty="0">
              <a:ln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506</TotalTime>
  <Words>604</Words>
  <Application>Microsoft Office PowerPoint</Application>
  <PresentationFormat>Widescreen</PresentationFormat>
  <Paragraphs>81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61</cp:revision>
  <dcterms:created xsi:type="dcterms:W3CDTF">2021-07-02T13:12:01Z</dcterms:created>
  <dcterms:modified xsi:type="dcterms:W3CDTF">2021-08-09T11:24:07Z</dcterms:modified>
</cp:coreProperties>
</file>