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320" r:id="rId4"/>
    <p:sldId id="312" r:id="rId5"/>
    <p:sldId id="314" r:id="rId6"/>
    <p:sldId id="324" r:id="rId7"/>
    <p:sldId id="316" r:id="rId8"/>
    <p:sldId id="322" r:id="rId9"/>
    <p:sldId id="323" r:id="rId10"/>
    <p:sldId id="313" r:id="rId11"/>
    <p:sldId id="315" r:id="rId12"/>
    <p:sldId id="317" r:id="rId13"/>
    <p:sldId id="319" r:id="rId14"/>
    <p:sldId id="305" r:id="rId15"/>
    <p:sldId id="318" r:id="rId16"/>
    <p:sldId id="299" r:id="rId17"/>
    <p:sldId id="321" r:id="rId18"/>
    <p:sldId id="325" r:id="rId19"/>
    <p:sldId id="298" r:id="rId20"/>
    <p:sldId id="301" r:id="rId21"/>
  </p:sldIdLst>
  <p:sldSz cx="12192000" cy="6858000"/>
  <p:notesSz cx="6858000" cy="9144000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9D0"/>
    <a:srgbClr val="AC58C8"/>
    <a:srgbClr val="64B8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565" autoAdjust="0"/>
    <p:restoredTop sz="86355" autoAdjust="0"/>
  </p:normalViewPr>
  <p:slideViewPr>
    <p:cSldViewPr snapToGrid="0">
      <p:cViewPr>
        <p:scale>
          <a:sx n="60" d="100"/>
          <a:sy n="60" d="100"/>
        </p:scale>
        <p:origin x="-48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2E7BE-5D7E-44F0-B226-A0AB735F6D17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F86FF-BB26-4FD2-A180-ED2CD1AE6E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507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1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500"/>
            </a:lvl4pPr>
            <a:lvl5pPr marL="1828727" indent="0" algn="ctr">
              <a:buNone/>
              <a:defRPr sz="1500"/>
            </a:lvl5pPr>
            <a:lvl6pPr marL="2285909" indent="0" algn="ctr">
              <a:buNone/>
              <a:defRPr sz="1500"/>
            </a:lvl6pPr>
            <a:lvl7pPr marL="2743090" indent="0" algn="ctr">
              <a:buNone/>
              <a:defRPr sz="1500"/>
            </a:lvl7pPr>
            <a:lvl8pPr marL="3200272" indent="0" algn="ctr">
              <a:buNone/>
              <a:defRPr sz="1500"/>
            </a:lvl8pPr>
            <a:lvl9pPr marL="3657454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788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203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368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0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06" indent="0">
              <a:buNone/>
              <a:defRPr sz="2600" b="1"/>
            </a:lvl2pPr>
            <a:lvl3pPr marL="1172215" indent="0">
              <a:buNone/>
              <a:defRPr sz="2300" b="1"/>
            </a:lvl3pPr>
            <a:lvl4pPr marL="1758321" indent="0">
              <a:buNone/>
              <a:defRPr sz="2100" b="1"/>
            </a:lvl4pPr>
            <a:lvl5pPr marL="2344428" indent="0">
              <a:buNone/>
              <a:defRPr sz="2100" b="1"/>
            </a:lvl5pPr>
            <a:lvl6pPr marL="2930535" indent="0">
              <a:buNone/>
              <a:defRPr sz="2100" b="1"/>
            </a:lvl6pPr>
            <a:lvl7pPr marL="3516641" indent="0">
              <a:buNone/>
              <a:defRPr sz="2100" b="1"/>
            </a:lvl7pPr>
            <a:lvl8pPr marL="4102749" indent="0">
              <a:buNone/>
              <a:defRPr sz="2100" b="1"/>
            </a:lvl8pPr>
            <a:lvl9pPr marL="468885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5"/>
            <a:ext cx="5389033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06" indent="0">
              <a:buNone/>
              <a:defRPr sz="2600" b="1"/>
            </a:lvl2pPr>
            <a:lvl3pPr marL="1172215" indent="0">
              <a:buNone/>
              <a:defRPr sz="2300" b="1"/>
            </a:lvl3pPr>
            <a:lvl4pPr marL="1758321" indent="0">
              <a:buNone/>
              <a:defRPr sz="2100" b="1"/>
            </a:lvl4pPr>
            <a:lvl5pPr marL="2344428" indent="0">
              <a:buNone/>
              <a:defRPr sz="2100" b="1"/>
            </a:lvl5pPr>
            <a:lvl6pPr marL="2930535" indent="0">
              <a:buNone/>
              <a:defRPr sz="2100" b="1"/>
            </a:lvl6pPr>
            <a:lvl7pPr marL="3516641" indent="0">
              <a:buNone/>
              <a:defRPr sz="2100" b="1"/>
            </a:lvl7pPr>
            <a:lvl8pPr marL="4102749" indent="0">
              <a:buNone/>
              <a:defRPr sz="2100" b="1"/>
            </a:lvl8pPr>
            <a:lvl9pPr marL="468885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6106" indent="0">
              <a:buNone/>
              <a:defRPr sz="1500"/>
            </a:lvl2pPr>
            <a:lvl3pPr marL="1172215" indent="0">
              <a:buNone/>
              <a:defRPr sz="1300"/>
            </a:lvl3pPr>
            <a:lvl4pPr marL="1758321" indent="0">
              <a:buNone/>
              <a:defRPr sz="1200"/>
            </a:lvl4pPr>
            <a:lvl5pPr marL="2344428" indent="0">
              <a:buNone/>
              <a:defRPr sz="1200"/>
            </a:lvl5pPr>
            <a:lvl6pPr marL="2930535" indent="0">
              <a:buNone/>
              <a:defRPr sz="1200"/>
            </a:lvl6pPr>
            <a:lvl7pPr marL="3516641" indent="0">
              <a:buNone/>
              <a:defRPr sz="1200"/>
            </a:lvl7pPr>
            <a:lvl8pPr marL="4102749" indent="0">
              <a:buNone/>
              <a:defRPr sz="1200"/>
            </a:lvl8pPr>
            <a:lvl9pPr marL="468885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3087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106" indent="0">
              <a:buNone/>
              <a:defRPr sz="3600"/>
            </a:lvl2pPr>
            <a:lvl3pPr marL="1172215" indent="0">
              <a:buNone/>
              <a:defRPr sz="3100"/>
            </a:lvl3pPr>
            <a:lvl4pPr marL="1758321" indent="0">
              <a:buNone/>
              <a:defRPr sz="2600"/>
            </a:lvl4pPr>
            <a:lvl5pPr marL="2344428" indent="0">
              <a:buNone/>
              <a:defRPr sz="2600"/>
            </a:lvl5pPr>
            <a:lvl6pPr marL="2930535" indent="0">
              <a:buNone/>
              <a:defRPr sz="2600"/>
            </a:lvl6pPr>
            <a:lvl7pPr marL="3516641" indent="0">
              <a:buNone/>
              <a:defRPr sz="2600"/>
            </a:lvl7pPr>
            <a:lvl8pPr marL="4102749" indent="0">
              <a:buNone/>
              <a:defRPr sz="2600"/>
            </a:lvl8pPr>
            <a:lvl9pPr marL="468885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586106" indent="0">
              <a:buNone/>
              <a:defRPr sz="1500"/>
            </a:lvl2pPr>
            <a:lvl3pPr marL="1172215" indent="0">
              <a:buNone/>
              <a:defRPr sz="1300"/>
            </a:lvl3pPr>
            <a:lvl4pPr marL="1758321" indent="0">
              <a:buNone/>
              <a:defRPr sz="1200"/>
            </a:lvl4pPr>
            <a:lvl5pPr marL="2344428" indent="0">
              <a:buNone/>
              <a:defRPr sz="1200"/>
            </a:lvl5pPr>
            <a:lvl6pPr marL="2930535" indent="0">
              <a:buNone/>
              <a:defRPr sz="1200"/>
            </a:lvl6pPr>
            <a:lvl7pPr marL="3516641" indent="0">
              <a:buNone/>
              <a:defRPr sz="1200"/>
            </a:lvl7pPr>
            <a:lvl8pPr marL="4102749" indent="0">
              <a:buNone/>
              <a:defRPr sz="1200"/>
            </a:lvl8pPr>
            <a:lvl9pPr marL="468885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6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9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1359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966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038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800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8247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8811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100"/>
            </a:lvl4pPr>
            <a:lvl5pPr marL="1828727" indent="0">
              <a:buNone/>
              <a:defRPr sz="2100"/>
            </a:lvl5pPr>
            <a:lvl6pPr marL="2285909" indent="0">
              <a:buNone/>
              <a:defRPr sz="2100"/>
            </a:lvl6pPr>
            <a:lvl7pPr marL="2743090" indent="0">
              <a:buNone/>
              <a:defRPr sz="2100"/>
            </a:lvl7pPr>
            <a:lvl8pPr marL="3200272" indent="0">
              <a:buNone/>
              <a:defRPr sz="2100"/>
            </a:lvl8pPr>
            <a:lvl9pPr marL="3657454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DA4-FED8-44FB-B401-83A4C5458C3E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FAEF-3174-4B13-89A1-9983C74458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141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F6DA4-FED8-44FB-B401-83A4C5458C3E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8FAEF-3174-4B13-89A1-9983C74458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644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17221" tIns="58610" rIns="117221" bIns="586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17221" tIns="58610" rIns="117221" bIns="586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117221" tIns="58610" rIns="117221" bIns="5861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117221" tIns="58610" rIns="117221" bIns="5861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117221" tIns="58610" rIns="117221" bIns="5861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172215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80" indent="-439580" algn="l" defTabSz="1172215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23" indent="-366317" algn="l" defTabSz="1172215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267" indent="-293054" algn="l" defTabSz="117221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374" indent="-293054" algn="l" defTabSz="1172215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482" indent="-293054" algn="l" defTabSz="1172215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588" indent="-293054" algn="l" defTabSz="11722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695" indent="-293054" algn="l" defTabSz="11722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02" indent="-293054" algn="l" defTabSz="11722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08" indent="-293054" algn="l" defTabSz="11722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22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06" algn="l" defTabSz="11722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5" algn="l" defTabSz="11722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1" algn="l" defTabSz="11722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428" algn="l" defTabSz="11722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535" algn="l" defTabSz="11722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641" algn="l" defTabSz="11722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749" algn="l" defTabSz="11722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856" algn="l" defTabSz="11722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17226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1172261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1172261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117226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1172261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flower239.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807" y="851338"/>
            <a:ext cx="3494691" cy="5659820"/>
          </a:xfrm>
          <a:prstGeom prst="rect">
            <a:avLst/>
          </a:prstGeom>
        </p:spPr>
      </p:pic>
      <p:pic>
        <p:nvPicPr>
          <p:cNvPr id="4" name="Picture 3" descr="flower239.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6481" y="772510"/>
            <a:ext cx="3142595" cy="5591492"/>
          </a:xfrm>
          <a:prstGeom prst="rect">
            <a:avLst/>
          </a:prstGeom>
        </p:spPr>
      </p:pic>
      <p:pic>
        <p:nvPicPr>
          <p:cNvPr id="5" name="Picture 4" descr="Picture1j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77520"/>
            <a:ext cx="12192000" cy="2054352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414345" y="3184635"/>
            <a:ext cx="3689131" cy="1718443"/>
          </a:xfrm>
          <a:prstGeom prst="cloudCallout">
            <a:avLst>
              <a:gd name="adj1" fmla="val -7585"/>
              <a:gd name="adj2" fmla="val -9772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আজকের পাঠে সবাইকে স্বাগতম 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25"/>
            </a:avLst>
          </a:prstGeom>
          <a:solidFill>
            <a:srgbClr val="E749D0"/>
          </a:solidFill>
          <a:ln>
            <a:solidFill>
              <a:srgbClr val="AC58C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 descr="FeminineRashErin-max-1m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649" y="252248"/>
            <a:ext cx="4367048" cy="3016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767958" y="378376"/>
            <a:ext cx="4335518" cy="6306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7030A0"/>
                </a:solidFill>
              </a:rPr>
              <a:t>শব্দার্থ জেনে নেই 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82871" y="1201101"/>
            <a:ext cx="10137228" cy="646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91436" tIns="45719" rIns="91436" bIns="45719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0070C0"/>
                </a:solidFill>
              </a:rPr>
              <a:t> </a:t>
            </a:r>
            <a:r>
              <a:rPr lang="bn-IN" sz="3600" dirty="0">
                <a:solidFill>
                  <a:srgbClr val="0070C0"/>
                </a:solidFill>
              </a:rPr>
              <a:t>শব্দগুলো </a:t>
            </a:r>
            <a:r>
              <a:rPr lang="bn-IN" sz="3600" dirty="0" smtClean="0">
                <a:solidFill>
                  <a:srgbClr val="0070C0"/>
                </a:solidFill>
              </a:rPr>
              <a:t>পাঠ </a:t>
            </a:r>
            <a:r>
              <a:rPr lang="bn-IN" sz="3600" dirty="0">
                <a:solidFill>
                  <a:srgbClr val="0070C0"/>
                </a:solidFill>
              </a:rPr>
              <a:t>থেকে খুঁজে বের </a:t>
            </a:r>
            <a:r>
              <a:rPr lang="bn-IN" sz="3600" dirty="0" smtClean="0">
                <a:solidFill>
                  <a:srgbClr val="0070C0"/>
                </a:solidFill>
              </a:rPr>
              <a:t>করি ও </a:t>
            </a:r>
            <a:r>
              <a:rPr lang="bn-IN" sz="3600" dirty="0">
                <a:solidFill>
                  <a:srgbClr val="0070C0"/>
                </a:solidFill>
              </a:rPr>
              <a:t>অর্থ বলি।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187200" y="2128347"/>
            <a:ext cx="1147427" cy="457199"/>
          </a:xfrm>
          <a:prstGeom prst="rightArrow">
            <a:avLst>
              <a:gd name="adj1" fmla="val 50000"/>
              <a:gd name="adj2" fmla="val 97059"/>
            </a:avLst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984124" y="2046990"/>
            <a:ext cx="4471133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sz="3200" dirty="0" err="1" smtClean="0"/>
              <a:t>যার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পিঠ</a:t>
            </a:r>
            <a:r>
              <a:rPr lang="en-US" sz="3200" dirty="0" smtClean="0"/>
              <a:t> </a:t>
            </a:r>
            <a:r>
              <a:rPr lang="en-US" sz="3200" dirty="0" err="1" smtClean="0"/>
              <a:t>ফোলা</a:t>
            </a:r>
            <a:r>
              <a:rPr lang="en-US" sz="3200" dirty="0" smtClean="0"/>
              <a:t> ও </a:t>
            </a:r>
            <a:r>
              <a:rPr lang="en-US" sz="3200" dirty="0" err="1" smtClean="0"/>
              <a:t>বাঁকা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68358" y="3525481"/>
            <a:ext cx="4520551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sz="3200" dirty="0" err="1" smtClean="0"/>
              <a:t>অসুবিধা</a:t>
            </a:r>
            <a:r>
              <a:rPr lang="en-US" sz="3200" dirty="0" smtClean="0"/>
              <a:t>, </a:t>
            </a:r>
            <a:r>
              <a:rPr lang="en-US" sz="3200" dirty="0" err="1" smtClean="0"/>
              <a:t>বিপদ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936829" y="4256687"/>
            <a:ext cx="4556233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r"/>
            <a:r>
              <a:rPr lang="bn-IN" sz="3200" dirty="0" smtClean="0"/>
              <a:t>এখ</a:t>
            </a:r>
            <a:r>
              <a:rPr lang="en-US" sz="3200" dirty="0" err="1" smtClean="0"/>
              <a:t>নি</a:t>
            </a:r>
            <a:r>
              <a:rPr lang="en-US" sz="3200" dirty="0" smtClean="0"/>
              <a:t>, </a:t>
            </a:r>
            <a:r>
              <a:rPr lang="en-US" sz="3200" dirty="0" err="1" smtClean="0"/>
              <a:t>একটুও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দেরিতে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নয়</a:t>
            </a:r>
            <a:r>
              <a:rPr lang="en-US" sz="3200" dirty="0"/>
              <a:t> </a:t>
            </a:r>
            <a:endParaRPr lang="en-GB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936828" y="4942612"/>
            <a:ext cx="4552083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bn-IN" sz="3200" dirty="0" smtClean="0"/>
              <a:t>তখ</a:t>
            </a:r>
            <a:r>
              <a:rPr lang="en-US" sz="3200" dirty="0" err="1" smtClean="0"/>
              <a:t>নি</a:t>
            </a:r>
            <a:r>
              <a:rPr lang="bn-IN" sz="3200" dirty="0" smtClean="0"/>
              <a:t> </a:t>
            </a:r>
            <a:endParaRPr lang="en-GB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936828" y="5687292"/>
            <a:ext cx="4572000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sz="3200" dirty="0" err="1" smtClean="0"/>
              <a:t>নাজেহাল</a:t>
            </a:r>
            <a:r>
              <a:rPr lang="en-US" sz="3200" dirty="0" smtClean="0"/>
              <a:t> </a:t>
            </a:r>
            <a:endParaRPr lang="en-GB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968361" y="2793199"/>
            <a:ext cx="4520553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bn-IN" sz="3200" dirty="0" smtClean="0"/>
              <a:t>ক্ষুধা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31" name="Right Arrow 30"/>
          <p:cNvSpPr/>
          <p:nvPr/>
        </p:nvSpPr>
        <p:spPr>
          <a:xfrm>
            <a:off x="1181944" y="2816775"/>
            <a:ext cx="1147427" cy="457199"/>
          </a:xfrm>
          <a:prstGeom prst="rightArrow">
            <a:avLst>
              <a:gd name="adj1" fmla="val 50000"/>
              <a:gd name="adj2" fmla="val 97059"/>
            </a:avLst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32" name="Right Arrow 31"/>
          <p:cNvSpPr/>
          <p:nvPr/>
        </p:nvSpPr>
        <p:spPr>
          <a:xfrm>
            <a:off x="1197709" y="3541989"/>
            <a:ext cx="1147427" cy="457199"/>
          </a:xfrm>
          <a:prstGeom prst="rightArrow">
            <a:avLst>
              <a:gd name="adj1" fmla="val 50000"/>
              <a:gd name="adj2" fmla="val 97059"/>
            </a:avLst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33" name="Right Arrow 32"/>
          <p:cNvSpPr/>
          <p:nvPr/>
        </p:nvSpPr>
        <p:spPr>
          <a:xfrm>
            <a:off x="1166178" y="4251436"/>
            <a:ext cx="1147427" cy="457199"/>
          </a:xfrm>
          <a:prstGeom prst="rightArrow">
            <a:avLst>
              <a:gd name="adj1" fmla="val 50000"/>
              <a:gd name="adj2" fmla="val 97059"/>
            </a:avLst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34" name="Right Arrow 33"/>
          <p:cNvSpPr/>
          <p:nvPr/>
        </p:nvSpPr>
        <p:spPr>
          <a:xfrm>
            <a:off x="1181944" y="4960886"/>
            <a:ext cx="1147427" cy="457199"/>
          </a:xfrm>
          <a:prstGeom prst="rightArrow">
            <a:avLst>
              <a:gd name="adj1" fmla="val 50000"/>
              <a:gd name="adj2" fmla="val 97059"/>
            </a:avLst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35" name="Right Arrow 34"/>
          <p:cNvSpPr/>
          <p:nvPr/>
        </p:nvSpPr>
        <p:spPr>
          <a:xfrm>
            <a:off x="1181945" y="5701864"/>
            <a:ext cx="1147427" cy="457199"/>
          </a:xfrm>
          <a:prstGeom prst="rightArrow">
            <a:avLst>
              <a:gd name="adj1" fmla="val 50000"/>
              <a:gd name="adj2" fmla="val 97059"/>
            </a:avLst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14856" y="2071385"/>
            <a:ext cx="1923392" cy="584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bn-IN" sz="3200" dirty="0" smtClean="0"/>
              <a:t>কুঁজো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14857" y="2770711"/>
            <a:ext cx="1939159" cy="584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bn-IN" sz="3200" dirty="0" smtClean="0"/>
              <a:t>খিদে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14856" y="3494760"/>
            <a:ext cx="1954923" cy="584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bn-IN" sz="3200" dirty="0" smtClean="0"/>
              <a:t>মুশকিল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46385" y="4897753"/>
            <a:ext cx="1970691" cy="584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bn-IN" sz="3200" dirty="0" smtClean="0"/>
              <a:t>তক্ষুনি</a:t>
            </a:r>
            <a:endParaRPr lang="en-GB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46385" y="5637743"/>
            <a:ext cx="1970691" cy="584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r>
              <a:rPr lang="bn-IN" sz="3200" dirty="0" smtClean="0"/>
              <a:t>নাস্তানাবুদ</a:t>
            </a:r>
            <a:endParaRPr lang="en-GB" sz="3200" dirty="0"/>
          </a:p>
        </p:txBody>
      </p:sp>
      <p:sp>
        <p:nvSpPr>
          <p:cNvPr id="24" name="Rectangle 23"/>
          <p:cNvSpPr/>
          <p:nvPr/>
        </p:nvSpPr>
        <p:spPr>
          <a:xfrm>
            <a:off x="630621" y="4177864"/>
            <a:ext cx="1970689" cy="6148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prstClr val="black"/>
                </a:solidFill>
              </a:rPr>
              <a:t>এক্ষুনি</a:t>
            </a:r>
            <a:endParaRPr lang="en-GB" dirty="0"/>
          </a:p>
        </p:txBody>
      </p:sp>
      <p:sp>
        <p:nvSpPr>
          <p:cNvPr id="37" name="Frame 3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2963E-6 5.55112E-17 L 0.36368 0.004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728E-6 -1.48148E-6 L 0.36381 0.0046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4339E-7 1.48148E-6 L 0.36499 0.0046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056E-6 -7.40741E-7 L 0.36903 0.0046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728E-6 -2.96296E-6 L 0.36772 0.0046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728E-6 -4.81481E-6 L 0.37045 0.0046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3" grpId="0" animBg="1"/>
      <p:bldP spid="16" grpId="0" animBg="1"/>
      <p:bldP spid="19" grpId="0" animBg="1"/>
      <p:bldP spid="22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6" grpId="0" animBg="1"/>
      <p:bldP spid="9" grpId="0" animBg="1"/>
      <p:bldP spid="11" grpId="0" animBg="1"/>
      <p:bldP spid="17" grpId="0" animBg="1"/>
      <p:bldP spid="20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657602" y="362608"/>
            <a:ext cx="5123793" cy="740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E74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যুক্তবর্ণগুলো চিনে নেই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137" y="1213948"/>
            <a:ext cx="11414235" cy="583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IN" sz="3600" dirty="0" smtClean="0">
                <a:solidFill>
                  <a:schemeClr val="tx1"/>
                </a:solidFill>
              </a:rPr>
              <a:t>যুক্তবর্ণগুলো ভেঙ্গে আলাদা করি ও নতুন শব্দ তৈরি করি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786" y="1989147"/>
            <a:ext cx="154219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তক্ষুনি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95786" y="2769129"/>
            <a:ext cx="152854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হুক্কা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95786" y="3546146"/>
            <a:ext cx="152854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রঙ্গা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138" y="4335634"/>
            <a:ext cx="155584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ইচ্ছে</a:t>
            </a:r>
            <a:endParaRPr lang="en-GB" sz="4000" dirty="0"/>
          </a:p>
        </p:txBody>
      </p:sp>
      <p:sp>
        <p:nvSpPr>
          <p:cNvPr id="9" name="Rectangle 8"/>
          <p:cNvSpPr/>
          <p:nvPr/>
        </p:nvSpPr>
        <p:spPr>
          <a:xfrm>
            <a:off x="382138" y="5172502"/>
            <a:ext cx="1569493" cy="668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আনন্দ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563009" y="1986456"/>
            <a:ext cx="740979" cy="646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557753" y="2769472"/>
            <a:ext cx="740979" cy="6463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557753" y="3541986"/>
            <a:ext cx="740979" cy="6463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557752" y="4330262"/>
            <a:ext cx="740979" cy="7147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557752" y="5171091"/>
            <a:ext cx="740979" cy="677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572001" y="1986455"/>
            <a:ext cx="740979" cy="6463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ক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1" y="2774731"/>
            <a:ext cx="740979" cy="6463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ক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6236" y="3547242"/>
            <a:ext cx="740979" cy="6463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ঙ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4556236" y="4335518"/>
            <a:ext cx="740979" cy="7094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চ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56236" y="5171092"/>
            <a:ext cx="740979" cy="677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ন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28291" y="1986455"/>
            <a:ext cx="740979" cy="6463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ষ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42691" y="1986455"/>
            <a:ext cx="5281447" cy="6463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  শি</a:t>
            </a:r>
            <a:r>
              <a:rPr lang="bn-IN" sz="3600" dirty="0" smtClean="0">
                <a:solidFill>
                  <a:srgbClr val="FF0000"/>
                </a:solidFill>
              </a:rPr>
              <a:t>ক্ষ</a:t>
            </a:r>
            <a:r>
              <a:rPr lang="bn-IN" sz="3600" dirty="0" smtClean="0">
                <a:solidFill>
                  <a:schemeClr val="tx1"/>
                </a:solidFill>
              </a:rPr>
              <a:t>ক,শি</a:t>
            </a:r>
            <a:r>
              <a:rPr lang="bn-IN" sz="3600" dirty="0" smtClean="0">
                <a:solidFill>
                  <a:srgbClr val="FF0000"/>
                </a:solidFill>
              </a:rPr>
              <a:t>ক্ষা</a:t>
            </a:r>
            <a:r>
              <a:rPr lang="bn-IN" sz="3600" dirty="0" smtClean="0">
                <a:solidFill>
                  <a:schemeClr val="tx1"/>
                </a:solidFill>
              </a:rPr>
              <a:t>র্থী,</a:t>
            </a:r>
            <a:r>
              <a:rPr lang="bn-IN" sz="3600" dirty="0" smtClean="0">
                <a:solidFill>
                  <a:srgbClr val="FF0000"/>
                </a:solidFill>
              </a:rPr>
              <a:t>ক্ষ</a:t>
            </a:r>
            <a:r>
              <a:rPr lang="bn-IN" sz="3600" dirty="0" smtClean="0">
                <a:solidFill>
                  <a:schemeClr val="tx1"/>
                </a:solidFill>
              </a:rPr>
              <a:t>মা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28291" y="2774730"/>
            <a:ext cx="740979" cy="6463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ক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5644055" y="3547242"/>
            <a:ext cx="740979" cy="6463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গ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5659823" y="4335518"/>
            <a:ext cx="740979" cy="7094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ছ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5675588" y="5171092"/>
            <a:ext cx="740979" cy="677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দ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58457" y="2774730"/>
            <a:ext cx="5265681" cy="6463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</a:rPr>
              <a:t>ধা</a:t>
            </a:r>
            <a:r>
              <a:rPr lang="bn-IN" sz="3600" dirty="0" smtClean="0">
                <a:solidFill>
                  <a:srgbClr val="FF0000"/>
                </a:solidFill>
              </a:rPr>
              <a:t>ক্কা</a:t>
            </a:r>
            <a:r>
              <a:rPr lang="bn-IN" sz="3600" dirty="0" smtClean="0">
                <a:solidFill>
                  <a:prstClr val="black"/>
                </a:solidFill>
              </a:rPr>
              <a:t>,ম</a:t>
            </a:r>
            <a:r>
              <a:rPr lang="bn-IN" sz="3600" dirty="0" smtClean="0">
                <a:solidFill>
                  <a:srgbClr val="FF0000"/>
                </a:solidFill>
              </a:rPr>
              <a:t>ক্কে</a:t>
            </a:r>
            <a:r>
              <a:rPr lang="bn-IN" sz="3600" dirty="0" smtClean="0">
                <a:solidFill>
                  <a:prstClr val="black"/>
                </a:solidFill>
              </a:rPr>
              <a:t>ল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58456" y="3547242"/>
            <a:ext cx="5265683" cy="6463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ম</a:t>
            </a:r>
            <a:r>
              <a:rPr lang="bn-IN" sz="3600" dirty="0" smtClean="0">
                <a:solidFill>
                  <a:srgbClr val="FF0000"/>
                </a:solidFill>
              </a:rPr>
              <a:t>ঙ্গ</a:t>
            </a:r>
            <a:r>
              <a:rPr lang="bn-IN" sz="3600" dirty="0" smtClean="0">
                <a:solidFill>
                  <a:schemeClr val="tx1"/>
                </a:solidFill>
              </a:rPr>
              <a:t>ল,লা</a:t>
            </a:r>
            <a:r>
              <a:rPr lang="bn-IN" sz="3600" dirty="0" smtClean="0">
                <a:solidFill>
                  <a:srgbClr val="FF0000"/>
                </a:solidFill>
              </a:rPr>
              <a:t>ঙ্গ</a:t>
            </a:r>
            <a:r>
              <a:rPr lang="bn-IN" sz="3600" dirty="0" smtClean="0">
                <a:solidFill>
                  <a:schemeClr val="tx1"/>
                </a:solidFill>
              </a:rPr>
              <a:t>ল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6574220" y="4335518"/>
            <a:ext cx="5249917" cy="7094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স</a:t>
            </a:r>
            <a:r>
              <a:rPr lang="bn-IN" sz="3600" dirty="0" smtClean="0">
                <a:solidFill>
                  <a:srgbClr val="FF0000"/>
                </a:solidFill>
              </a:rPr>
              <a:t>চ্ছ</a:t>
            </a:r>
            <a:r>
              <a:rPr lang="bn-IN" sz="3600" dirty="0" smtClean="0">
                <a:solidFill>
                  <a:schemeClr val="tx1"/>
                </a:solidFill>
              </a:rPr>
              <a:t>,তু</a:t>
            </a:r>
            <a:r>
              <a:rPr lang="bn-IN" sz="3600" dirty="0" smtClean="0">
                <a:solidFill>
                  <a:srgbClr val="FF0000"/>
                </a:solidFill>
              </a:rPr>
              <a:t>চ্ছ</a:t>
            </a:r>
            <a:r>
              <a:rPr lang="bn-IN" sz="3600" dirty="0" smtClean="0">
                <a:solidFill>
                  <a:schemeClr val="tx1"/>
                </a:solidFill>
              </a:rPr>
              <a:t>,কি</a:t>
            </a:r>
            <a:r>
              <a:rPr lang="bn-IN" sz="3600" dirty="0" smtClean="0">
                <a:solidFill>
                  <a:srgbClr val="FF0000"/>
                </a:solidFill>
              </a:rPr>
              <a:t>চ্ছা</a:t>
            </a:r>
            <a:r>
              <a:rPr lang="bn-IN" dirty="0" smtClean="0"/>
              <a:t>  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6574221" y="5171089"/>
            <a:ext cx="5265683" cy="6779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অভিন</a:t>
            </a:r>
            <a:r>
              <a:rPr lang="bn-IN" sz="3600" dirty="0" smtClean="0">
                <a:solidFill>
                  <a:srgbClr val="FF0000"/>
                </a:solidFill>
              </a:rPr>
              <a:t>ন্দ</a:t>
            </a:r>
            <a:r>
              <a:rPr lang="bn-IN" sz="3600" dirty="0" smtClean="0">
                <a:solidFill>
                  <a:schemeClr val="tx1"/>
                </a:solidFill>
              </a:rPr>
              <a:t>ন, ম</a:t>
            </a:r>
            <a:r>
              <a:rPr lang="bn-IN" sz="3600" dirty="0" smtClean="0">
                <a:solidFill>
                  <a:srgbClr val="FF0000"/>
                </a:solidFill>
              </a:rPr>
              <a:t>ন্দ</a:t>
            </a:r>
            <a:r>
              <a:rPr lang="bn-IN" sz="3600" dirty="0" smtClean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8866" y="1842448"/>
            <a:ext cx="586855" cy="641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 smtClean="0">
              <a:solidFill>
                <a:schemeClr val="tx1"/>
              </a:solidFill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ক্ষ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968991" y="2906974"/>
            <a:ext cx="586855" cy="641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ক্ক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982639" y="3684894"/>
            <a:ext cx="573207" cy="641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ঙ্গ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105470" y="4339991"/>
            <a:ext cx="614149" cy="668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চ্ছ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10186" y="5172503"/>
            <a:ext cx="627799" cy="668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ন্দ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42" name="Frame 4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95"/>
            </a:avLst>
          </a:prstGeom>
          <a:solidFill>
            <a:srgbClr val="E749D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109E-6 7.40741E-7 L 0.23447 0.0115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341E-6 -1.85185E-6 L 0.22547 -0.0115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8654E-6 2.22222E-6 L 0.22027 -0.0115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2881E-7 -1.48148E-6 L 0.20464 -1.48148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222E-6 7.40741E-7 L 0.18653 7.40741E-7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12191999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88276" y="1642960"/>
            <a:ext cx="10489455" cy="646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bn-IN" sz="3600" dirty="0" smtClean="0"/>
              <a:t>১। শব্দগু</a:t>
            </a:r>
            <a:r>
              <a:rPr lang="en-US" sz="3600" dirty="0" err="1" smtClean="0"/>
              <a:t>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bn-IN" sz="3600" dirty="0" smtClean="0"/>
              <a:t> থেকে খুঁজে বের করে অর্থ লিখ 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79000" y="2964731"/>
            <a:ext cx="10225668" cy="14465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E749D0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bn-IN" sz="4400" dirty="0" smtClean="0"/>
              <a:t>কুঁজো       খিদে      মুশকিল      এক্ষুনি   তক্ষুনি       নাস্তানাবুদ</a:t>
            </a:r>
            <a:r>
              <a:rPr lang="en-US" sz="4400" dirty="0" smtClean="0"/>
              <a:t> </a:t>
            </a: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4351283" y="472965"/>
            <a:ext cx="3090041" cy="7094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জোড়ায় কাজ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75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18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68015" y="996343"/>
            <a:ext cx="11493063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91436" tIns="45719" rIns="91436" bIns="45719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IN" sz="3200" dirty="0" smtClean="0"/>
              <a:t>ঘরের ভিতরের শব্দগুলো খালি জায়গায় বসিয়ে বাক্য তৈরি করি।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394139" y="2743202"/>
            <a:ext cx="11256579" cy="37521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bn-IN" sz="2400" dirty="0" smtClean="0">
              <a:solidFill>
                <a:prstClr val="black"/>
              </a:solidFill>
            </a:endParaRPr>
          </a:p>
          <a:p>
            <a:pPr lvl="0"/>
            <a:endParaRPr lang="bn-IN" sz="2400" dirty="0" smtClean="0">
              <a:solidFill>
                <a:prstClr val="black"/>
              </a:solidFill>
            </a:endParaRPr>
          </a:p>
          <a:p>
            <a:pPr lvl="0"/>
            <a:endParaRPr lang="bn-IN" sz="2400" dirty="0" smtClean="0">
              <a:solidFill>
                <a:prstClr val="black"/>
              </a:solidFill>
            </a:endParaRPr>
          </a:p>
          <a:p>
            <a:pPr lvl="0"/>
            <a:endParaRPr lang="bn-IN" sz="2400" dirty="0" smtClean="0">
              <a:solidFill>
                <a:prstClr val="black"/>
              </a:solidFill>
            </a:endParaRPr>
          </a:p>
          <a:p>
            <a:pPr lvl="0"/>
            <a:r>
              <a:rPr lang="bn-IN" sz="3600" dirty="0" smtClean="0">
                <a:solidFill>
                  <a:schemeClr val="tx1"/>
                </a:solidFill>
              </a:rPr>
              <a:t>ক। ফুলির খুব......................................... পেয়েছে।</a:t>
            </a:r>
          </a:p>
          <a:p>
            <a:pPr lvl="0"/>
            <a:r>
              <a:rPr lang="bn-IN" sz="3600" dirty="0" smtClean="0">
                <a:solidFill>
                  <a:schemeClr val="tx1"/>
                </a:solidFill>
              </a:rPr>
              <a:t>খ।আমাকে................................... যেতে হবে।</a:t>
            </a:r>
          </a:p>
          <a:p>
            <a:pPr lvl="0"/>
            <a:r>
              <a:rPr lang="bn-IN" sz="3600" dirty="0" smtClean="0">
                <a:solidFill>
                  <a:schemeClr val="tx1"/>
                </a:solidFill>
              </a:rPr>
              <a:t>গ।কুকুরগুলো শিয়ালটাকে........................ করে ছাড়লো।</a:t>
            </a:r>
          </a:p>
          <a:p>
            <a:pPr lvl="0"/>
            <a:r>
              <a:rPr lang="bn-IN" sz="3600" dirty="0" smtClean="0">
                <a:solidFill>
                  <a:schemeClr val="tx1"/>
                </a:solidFill>
              </a:rPr>
              <a:t>ঘ। কাজটা করতে গেলে.................................... হবে।</a:t>
            </a:r>
          </a:p>
          <a:p>
            <a:pPr lvl="0"/>
            <a:r>
              <a:rPr lang="bn-IN" sz="3600" dirty="0" smtClean="0">
                <a:solidFill>
                  <a:schemeClr val="tx1"/>
                </a:solidFill>
              </a:rPr>
              <a:t>ঙ। .......................কাজটা করে ফেললে ভালো হতো।  </a:t>
            </a:r>
            <a:endParaRPr lang="en-GB" sz="3600" dirty="0" smtClean="0">
              <a:solidFill>
                <a:schemeClr val="tx1"/>
              </a:solidFill>
            </a:endParaRPr>
          </a:p>
          <a:p>
            <a:pPr lvl="0"/>
            <a:r>
              <a:rPr lang="bn-IN" sz="2800" dirty="0" smtClean="0">
                <a:solidFill>
                  <a:prstClr val="black"/>
                </a:solidFill>
              </a:rPr>
              <a:t> </a:t>
            </a:r>
            <a:endParaRPr lang="en-GB" sz="2800" dirty="0" smtClean="0">
              <a:solidFill>
                <a:prstClr val="black"/>
              </a:solidFill>
            </a:endParaRPr>
          </a:p>
          <a:p>
            <a:pPr lvl="0"/>
            <a:endParaRPr lang="en-GB" sz="2800" dirty="0" smtClean="0">
              <a:solidFill>
                <a:prstClr val="black"/>
              </a:solidFill>
            </a:endParaRPr>
          </a:p>
          <a:p>
            <a:pPr lvl="0"/>
            <a:endParaRPr lang="en-GB" sz="2800" dirty="0" smtClean="0">
              <a:solidFill>
                <a:prstClr val="black"/>
              </a:solidFill>
            </a:endParaRPr>
          </a:p>
          <a:p>
            <a:pPr lvl="0"/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25"/>
            </a:avLst>
          </a:prstGeom>
          <a:solidFill>
            <a:srgbClr val="E749D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4344" y="252251"/>
            <a:ext cx="3294993" cy="61485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একক কাজ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076" y="1734209"/>
            <a:ext cx="11398469" cy="8355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6841" y="1734207"/>
            <a:ext cx="2443657" cy="788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নাস্তানাবুদ</a:t>
            </a:r>
            <a:endParaRPr lang="en-GB" sz="4000" dirty="0"/>
          </a:p>
        </p:txBody>
      </p:sp>
      <p:sp>
        <p:nvSpPr>
          <p:cNvPr id="7" name="Rectangle 6"/>
          <p:cNvSpPr/>
          <p:nvPr/>
        </p:nvSpPr>
        <p:spPr>
          <a:xfrm>
            <a:off x="3247697" y="1734207"/>
            <a:ext cx="1860331" cy="835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এক্ষুনি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281449" y="1749974"/>
            <a:ext cx="1655380" cy="804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তক্ষুনি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346731" y="1749973"/>
            <a:ext cx="2049517" cy="804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মুশকিল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711559" y="1734209"/>
            <a:ext cx="1765739" cy="8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খিদে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1296E-9 5.55112E-17 L -0.39716 0.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609E-6 2.59259E-6 L 0.05953 0.244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9475E-6 4.81481E-6 L 0.44887 0.3247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488E-6 2.59259E-6 L -0.07634 0.4053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745E-6 2.59259E-6 L -0.31953 0.4879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5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831021" y="378372"/>
            <a:ext cx="4193628" cy="7094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পাঠ্য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বের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করি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7" name="Picture 6" descr="bible_reading_hg_cl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2247" y="1434661"/>
            <a:ext cx="3736427" cy="5186855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6984124" y="1560787"/>
            <a:ext cx="4256690" cy="3515710"/>
          </a:xfrm>
          <a:prstGeom prst="wedgeEllipseCallout">
            <a:avLst>
              <a:gd name="adj1" fmla="val -137529"/>
              <a:gd name="adj2" fmla="val -1743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prstClr val="black"/>
                </a:solidFill>
              </a:rPr>
              <a:t>তোমার বাংলা বইয়ের ৩৪ নম্বর  পৃষ্ঠা বের কর।  </a:t>
            </a:r>
            <a:endParaRPr lang="en-GB" dirty="0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55"/>
            </a:avLst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840015" y="252249"/>
            <a:ext cx="1954924" cy="5360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মূল্যায়ন</a:t>
            </a:r>
            <a:endParaRPr lang="en-GB" sz="36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19296" y="2475186"/>
            <a:ext cx="7097949" cy="523218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bn-IN" sz="2800" dirty="0" smtClean="0"/>
              <a:t>বুড়ি মহা মুশকিলে পড়ে গেল।</a:t>
            </a:r>
            <a:endParaRPr lang="en-GB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619296" y="3260619"/>
            <a:ext cx="7082181" cy="523218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r"/>
            <a:r>
              <a:rPr lang="bn-IN" sz="2800" dirty="0" smtClean="0"/>
              <a:t>আমার কুঁজো বুড়ির গল্পটি খুব ভালো  লেগেছে।</a:t>
            </a:r>
            <a:endParaRPr lang="en-GB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635063" y="4012679"/>
            <a:ext cx="7076060" cy="523218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r"/>
            <a:r>
              <a:rPr lang="bn-IN" sz="2800" dirty="0" smtClean="0"/>
              <a:t>কুকুরগুলো শিয়ালকে নাস্তানাবুদ করে ছাড়লো।</a:t>
            </a:r>
            <a:endParaRPr lang="en-GB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650828" y="4807393"/>
            <a:ext cx="7062955" cy="523218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bn-IN" sz="2800" dirty="0" smtClean="0"/>
              <a:t>বুড়ি মহানন্দে চলল তার বাড়ির দিকে। </a:t>
            </a:r>
            <a:endParaRPr lang="en-GB" sz="2800" dirty="0"/>
          </a:p>
        </p:txBody>
      </p:sp>
      <p:sp>
        <p:nvSpPr>
          <p:cNvPr id="35" name="Rectangle 34"/>
          <p:cNvSpPr/>
          <p:nvPr/>
        </p:nvSpPr>
        <p:spPr>
          <a:xfrm>
            <a:off x="1229711" y="1655381"/>
            <a:ext cx="9664263" cy="55179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dirty="0" smtClean="0">
                <a:solidFill>
                  <a:srgbClr val="FF0000"/>
                </a:solidFill>
              </a:rPr>
              <a:t>মুশকিল, কুঁজো,  নাস্তানাবুদ,মহানন্দ, খিদে  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6029" y="882871"/>
            <a:ext cx="11051627" cy="6148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dirty="0" smtClean="0">
                <a:solidFill>
                  <a:schemeClr val="tx1"/>
                </a:solidFill>
              </a:rPr>
              <a:t>নিচের শব্দগুলো দিয়ে ১ টি করে বাক্য তৈরি কর ।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66593" y="5565228"/>
            <a:ext cx="7047187" cy="520262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আমার খুব খিদে পেয়েছে। 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867103" y="2522483"/>
            <a:ext cx="978408" cy="425668"/>
          </a:xfrm>
          <a:prstGeom prst="rightArrow">
            <a:avLst>
              <a:gd name="adj1" fmla="val 50000"/>
              <a:gd name="adj2" fmla="val 12538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ight Arrow 40"/>
          <p:cNvSpPr/>
          <p:nvPr/>
        </p:nvSpPr>
        <p:spPr>
          <a:xfrm>
            <a:off x="940676" y="3305504"/>
            <a:ext cx="978408" cy="425668"/>
          </a:xfrm>
          <a:prstGeom prst="rightArrow">
            <a:avLst>
              <a:gd name="adj1" fmla="val 50000"/>
              <a:gd name="adj2" fmla="val 12538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ight Arrow 41"/>
          <p:cNvSpPr/>
          <p:nvPr/>
        </p:nvSpPr>
        <p:spPr>
          <a:xfrm>
            <a:off x="940675" y="4062249"/>
            <a:ext cx="978408" cy="425668"/>
          </a:xfrm>
          <a:prstGeom prst="rightArrow">
            <a:avLst>
              <a:gd name="adj1" fmla="val 50000"/>
              <a:gd name="adj2" fmla="val 12538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Arrow 42"/>
          <p:cNvSpPr/>
          <p:nvPr/>
        </p:nvSpPr>
        <p:spPr>
          <a:xfrm>
            <a:off x="956441" y="4834759"/>
            <a:ext cx="978408" cy="425668"/>
          </a:xfrm>
          <a:prstGeom prst="rightArrow">
            <a:avLst>
              <a:gd name="adj1" fmla="val 50000"/>
              <a:gd name="adj2" fmla="val 12538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ight Arrow 43"/>
          <p:cNvSpPr/>
          <p:nvPr/>
        </p:nvSpPr>
        <p:spPr>
          <a:xfrm>
            <a:off x="956441" y="5591504"/>
            <a:ext cx="978408" cy="425668"/>
          </a:xfrm>
          <a:prstGeom prst="rightArrow">
            <a:avLst>
              <a:gd name="adj1" fmla="val 50000"/>
              <a:gd name="adj2" fmla="val 12538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67561" y="3279275"/>
            <a:ext cx="1749971" cy="523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কুঁজো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3324" y="4016406"/>
            <a:ext cx="1749973" cy="523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নাস্তানাবুদ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83327" y="4785583"/>
            <a:ext cx="1765736" cy="523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মহানন্দ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7561" y="2475186"/>
            <a:ext cx="1734207" cy="520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মুশকিল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7560" y="5565228"/>
            <a:ext cx="1797269" cy="520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খিদে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45" name="Frame 4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95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7033E-6 -2.59259E-6 L 0.22405 -2.59259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5347E-6 -2.96296E-6 L 0.22027 -2.96296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5347E-6 3.7037E-7 L 0.22027 0.0023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1359E-6 -1.11111E-6 L 0.21896 -1.11111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1359E-6 3.7037E-6 L 0.21896 3.7037E-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26" grpId="0" animBg="1"/>
      <p:bldP spid="29" grpId="0" animBg="1"/>
      <p:bldP spid="32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020207" y="504496"/>
            <a:ext cx="3799490" cy="740980"/>
          </a:xfrm>
          <a:prstGeom prst="roundRect">
            <a:avLst>
              <a:gd name="adj" fmla="val 4597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</a:rPr>
              <a:t>পাঠ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পর্যালোচনা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endParaRPr lang="en-GB" sz="40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0524" y="1434662"/>
            <a:ext cx="9979571" cy="6936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আজকের পাঠ থেকে আমরা কী কী জানলাম 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9352" y="2585545"/>
            <a:ext cx="9979572" cy="35314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IN" sz="4400" dirty="0" smtClean="0">
                <a:solidFill>
                  <a:schemeClr val="tx1"/>
                </a:solidFill>
              </a:rPr>
              <a:t>শব্দার্থ...... </a:t>
            </a:r>
          </a:p>
          <a:p>
            <a:pPr>
              <a:buFont typeface="Wingdings" pitchFamily="2" charset="2"/>
              <a:buChar char="Ø"/>
            </a:pPr>
            <a:r>
              <a:rPr lang="bn-IN" sz="4400" dirty="0" smtClean="0">
                <a:solidFill>
                  <a:schemeClr val="tx1"/>
                </a:solidFill>
              </a:rPr>
              <a:t>যুক্তবর্ণ...... </a:t>
            </a:r>
          </a:p>
          <a:p>
            <a:pPr>
              <a:buFont typeface="Wingdings" pitchFamily="2" charset="2"/>
              <a:buChar char="Ø"/>
            </a:pPr>
            <a:r>
              <a:rPr lang="bn-IN" sz="4400" dirty="0" smtClean="0">
                <a:solidFill>
                  <a:schemeClr val="tx1"/>
                </a:solidFill>
              </a:rPr>
              <a:t>বাক্য তৈরি ...... </a:t>
            </a:r>
          </a:p>
          <a:p>
            <a:pPr>
              <a:buFont typeface="Wingdings" pitchFamily="2" charset="2"/>
              <a:buChar char="Ø"/>
            </a:pPr>
            <a:r>
              <a:rPr lang="bn-IN" sz="4400" dirty="0" smtClean="0">
                <a:solidFill>
                  <a:schemeClr val="tx1"/>
                </a:solidFill>
              </a:rPr>
              <a:t>পাঠ সংশ্লিষ্ট প্রশ্নের......</a:t>
            </a:r>
            <a:r>
              <a:rPr lang="bn-IN" dirty="0" smtClean="0"/>
              <a:t> </a:t>
            </a:r>
          </a:p>
          <a:p>
            <a:pPr algn="ctr"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55"/>
            </a:avLst>
          </a:prstGeom>
          <a:solidFill>
            <a:srgbClr val="E749D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605262" y="497396"/>
            <a:ext cx="3170664" cy="769439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r>
              <a:rPr lang="bn-IN" sz="4400" dirty="0" smtClean="0"/>
              <a:t>বাড়ির কাজ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880538" y="2832321"/>
            <a:ext cx="5387301" cy="2554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bn-IN" sz="4000" dirty="0" smtClean="0"/>
              <a:t>কুঁজো বুড়ির গল্পটি  তোমার কাছে কেমন লেগেছে? নিজের মতো করে পাঁচটি বাক্যে লিখ। </a:t>
            </a:r>
            <a:endParaRPr lang="en-GB" sz="40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536028" y="1434662"/>
            <a:ext cx="4808481" cy="4477407"/>
            <a:chOff x="504497" y="1844565"/>
            <a:chExt cx="4808481" cy="4477407"/>
          </a:xfrm>
        </p:grpSpPr>
        <p:sp>
          <p:nvSpPr>
            <p:cNvPr id="8" name="Rectangle 7"/>
            <p:cNvSpPr/>
            <p:nvPr/>
          </p:nvSpPr>
          <p:spPr>
            <a:xfrm>
              <a:off x="945931" y="3358054"/>
              <a:ext cx="3925613" cy="250671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504497" y="1844566"/>
              <a:ext cx="4808481" cy="1513489"/>
            </a:xfrm>
            <a:prstGeom prst="triangle">
              <a:avLst>
                <a:gd name="adj" fmla="val 4967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27890" y="4051738"/>
              <a:ext cx="977461" cy="1655379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57601" y="4083270"/>
              <a:ext cx="740979" cy="91440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3642" y="4093779"/>
              <a:ext cx="740979" cy="91440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>
              <a:stCxn id="10" idx="0"/>
              <a:endCxn id="10" idx="2"/>
            </p:cNvCxnSpPr>
            <p:nvPr/>
          </p:nvCxnSpPr>
          <p:spPr>
            <a:xfrm rot="16200000" flipH="1">
              <a:off x="2088931" y="4879427"/>
              <a:ext cx="1655379" cy="15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1" idx="0"/>
              <a:endCxn id="11" idx="2"/>
            </p:cNvCxnSpPr>
            <p:nvPr/>
          </p:nvCxnSpPr>
          <p:spPr>
            <a:xfrm rot="16200000" flipH="1">
              <a:off x="3570891" y="4540470"/>
              <a:ext cx="914400" cy="15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0"/>
              <a:endCxn id="12" idx="2"/>
            </p:cNvCxnSpPr>
            <p:nvPr/>
          </p:nvCxnSpPr>
          <p:spPr>
            <a:xfrm rot="16200000" flipH="1">
              <a:off x="1326932" y="4550979"/>
              <a:ext cx="914400" cy="15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93682" y="5880538"/>
              <a:ext cx="4414346" cy="2207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04041" y="6132785"/>
              <a:ext cx="4177862" cy="1891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>
              <a:stCxn id="9" idx="0"/>
            </p:cNvCxnSpPr>
            <p:nvPr/>
          </p:nvCxnSpPr>
          <p:spPr>
            <a:xfrm rot="16200000" flipH="1" flipV="1">
              <a:off x="1462249" y="1911572"/>
              <a:ext cx="1497724" cy="1363711"/>
            </a:xfrm>
            <a:prstGeom prst="line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9" idx="0"/>
            </p:cNvCxnSpPr>
            <p:nvPr/>
          </p:nvCxnSpPr>
          <p:spPr>
            <a:xfrm rot="16200000" flipH="1">
              <a:off x="2889027" y="1848504"/>
              <a:ext cx="1529255" cy="1521379"/>
            </a:xfrm>
            <a:prstGeom prst="line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9" idx="0"/>
              <a:endCxn id="9" idx="3"/>
            </p:cNvCxnSpPr>
            <p:nvPr/>
          </p:nvCxnSpPr>
          <p:spPr>
            <a:xfrm rot="16200000" flipH="1">
              <a:off x="2136221" y="2601310"/>
              <a:ext cx="1513489" cy="1588"/>
            </a:xfrm>
            <a:prstGeom prst="line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9" idx="0"/>
              <a:endCxn id="9" idx="4"/>
            </p:cNvCxnSpPr>
            <p:nvPr/>
          </p:nvCxnSpPr>
          <p:spPr>
            <a:xfrm rot="16200000" flipH="1">
              <a:off x="3346227" y="1391304"/>
              <a:ext cx="1513489" cy="2420012"/>
            </a:xfrm>
            <a:prstGeom prst="line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9" idx="0"/>
              <a:endCxn id="9" idx="2"/>
            </p:cNvCxnSpPr>
            <p:nvPr/>
          </p:nvCxnSpPr>
          <p:spPr>
            <a:xfrm rot="16200000" flipH="1" flipV="1">
              <a:off x="941987" y="1407075"/>
              <a:ext cx="1513489" cy="2388469"/>
            </a:xfrm>
            <a:prstGeom prst="line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049517" y="2333297"/>
              <a:ext cx="1592317" cy="31531"/>
            </a:xfrm>
            <a:prstGeom prst="line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292772" y="2837793"/>
              <a:ext cx="3121573" cy="15766"/>
            </a:xfrm>
            <a:prstGeom prst="line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47"/>
            <p:cNvSpPr/>
            <p:nvPr/>
          </p:nvSpPr>
          <p:spPr>
            <a:xfrm>
              <a:off x="536028" y="3116317"/>
              <a:ext cx="4761186" cy="270642"/>
            </a:xfrm>
            <a:custGeom>
              <a:avLst/>
              <a:gdLst>
                <a:gd name="connsiteX0" fmla="*/ 0 w 4761186"/>
                <a:gd name="connsiteY0" fmla="*/ 225973 h 270642"/>
                <a:gd name="connsiteX1" fmla="*/ 551793 w 4761186"/>
                <a:gd name="connsiteY1" fmla="*/ 68317 h 270642"/>
                <a:gd name="connsiteX2" fmla="*/ 725213 w 4761186"/>
                <a:gd name="connsiteY2" fmla="*/ 68317 h 270642"/>
                <a:gd name="connsiteX3" fmla="*/ 993227 w 4761186"/>
                <a:gd name="connsiteY3" fmla="*/ 257504 h 270642"/>
                <a:gd name="connsiteX4" fmla="*/ 1434662 w 4761186"/>
                <a:gd name="connsiteY4" fmla="*/ 84083 h 270642"/>
                <a:gd name="connsiteX5" fmla="*/ 1639613 w 4761186"/>
                <a:gd name="connsiteY5" fmla="*/ 21021 h 270642"/>
                <a:gd name="connsiteX6" fmla="*/ 1813034 w 4761186"/>
                <a:gd name="connsiteY6" fmla="*/ 5255 h 270642"/>
                <a:gd name="connsiteX7" fmla="*/ 1923393 w 4761186"/>
                <a:gd name="connsiteY7" fmla="*/ 52552 h 270642"/>
                <a:gd name="connsiteX8" fmla="*/ 2033751 w 4761186"/>
                <a:gd name="connsiteY8" fmla="*/ 115614 h 270642"/>
                <a:gd name="connsiteX9" fmla="*/ 2222938 w 4761186"/>
                <a:gd name="connsiteY9" fmla="*/ 178676 h 270642"/>
                <a:gd name="connsiteX10" fmla="*/ 2349062 w 4761186"/>
                <a:gd name="connsiteY10" fmla="*/ 241738 h 270642"/>
                <a:gd name="connsiteX11" fmla="*/ 2364827 w 4761186"/>
                <a:gd name="connsiteY11" fmla="*/ 210207 h 270642"/>
                <a:gd name="connsiteX12" fmla="*/ 2364827 w 4761186"/>
                <a:gd name="connsiteY12" fmla="*/ 210207 h 270642"/>
                <a:gd name="connsiteX13" fmla="*/ 2412124 w 4761186"/>
                <a:gd name="connsiteY13" fmla="*/ 210207 h 270642"/>
                <a:gd name="connsiteX14" fmla="*/ 2680138 w 4761186"/>
                <a:gd name="connsiteY14" fmla="*/ 84083 h 270642"/>
                <a:gd name="connsiteX15" fmla="*/ 2916620 w 4761186"/>
                <a:gd name="connsiteY15" fmla="*/ 21021 h 270642"/>
                <a:gd name="connsiteX16" fmla="*/ 3184634 w 4761186"/>
                <a:gd name="connsiteY16" fmla="*/ 36786 h 270642"/>
                <a:gd name="connsiteX17" fmla="*/ 3310758 w 4761186"/>
                <a:gd name="connsiteY17" fmla="*/ 84083 h 270642"/>
                <a:gd name="connsiteX18" fmla="*/ 3468413 w 4761186"/>
                <a:gd name="connsiteY18" fmla="*/ 115614 h 270642"/>
                <a:gd name="connsiteX19" fmla="*/ 3594538 w 4761186"/>
                <a:gd name="connsiteY19" fmla="*/ 194442 h 270642"/>
                <a:gd name="connsiteX20" fmla="*/ 3736427 w 4761186"/>
                <a:gd name="connsiteY20" fmla="*/ 210207 h 270642"/>
                <a:gd name="connsiteX21" fmla="*/ 3878317 w 4761186"/>
                <a:gd name="connsiteY21" fmla="*/ 225973 h 270642"/>
                <a:gd name="connsiteX22" fmla="*/ 3972910 w 4761186"/>
                <a:gd name="connsiteY22" fmla="*/ 210207 h 270642"/>
                <a:gd name="connsiteX23" fmla="*/ 4051738 w 4761186"/>
                <a:gd name="connsiteY23" fmla="*/ 115614 h 270642"/>
                <a:gd name="connsiteX24" fmla="*/ 4114800 w 4761186"/>
                <a:gd name="connsiteY24" fmla="*/ 52552 h 270642"/>
                <a:gd name="connsiteX25" fmla="*/ 4272455 w 4761186"/>
                <a:gd name="connsiteY25" fmla="*/ 52552 h 270642"/>
                <a:gd name="connsiteX26" fmla="*/ 4382813 w 4761186"/>
                <a:gd name="connsiteY26" fmla="*/ 115614 h 270642"/>
                <a:gd name="connsiteX27" fmla="*/ 4508938 w 4761186"/>
                <a:gd name="connsiteY27" fmla="*/ 162911 h 270642"/>
                <a:gd name="connsiteX28" fmla="*/ 4729655 w 4761186"/>
                <a:gd name="connsiteY28" fmla="*/ 257504 h 270642"/>
                <a:gd name="connsiteX29" fmla="*/ 4698124 w 4761186"/>
                <a:gd name="connsiteY29" fmla="*/ 241738 h 270642"/>
                <a:gd name="connsiteX30" fmla="*/ 4745420 w 4761186"/>
                <a:gd name="connsiteY30" fmla="*/ 225973 h 270642"/>
                <a:gd name="connsiteX31" fmla="*/ 4745420 w 4761186"/>
                <a:gd name="connsiteY31" fmla="*/ 225973 h 270642"/>
                <a:gd name="connsiteX32" fmla="*/ 0 w 4761186"/>
                <a:gd name="connsiteY32" fmla="*/ 225973 h 27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61186" h="270642">
                  <a:moveTo>
                    <a:pt x="0" y="225973"/>
                  </a:moveTo>
                  <a:cubicBezTo>
                    <a:pt x="215462" y="160283"/>
                    <a:pt x="430924" y="94593"/>
                    <a:pt x="551793" y="68317"/>
                  </a:cubicBezTo>
                  <a:cubicBezTo>
                    <a:pt x="672662" y="42041"/>
                    <a:pt x="651641" y="36786"/>
                    <a:pt x="725213" y="68317"/>
                  </a:cubicBezTo>
                  <a:cubicBezTo>
                    <a:pt x="798785" y="99848"/>
                    <a:pt x="874986" y="254876"/>
                    <a:pt x="993227" y="257504"/>
                  </a:cubicBezTo>
                  <a:cubicBezTo>
                    <a:pt x="1111468" y="260132"/>
                    <a:pt x="1326931" y="123497"/>
                    <a:pt x="1434662" y="84083"/>
                  </a:cubicBezTo>
                  <a:cubicBezTo>
                    <a:pt x="1542393" y="44669"/>
                    <a:pt x="1576551" y="34159"/>
                    <a:pt x="1639613" y="21021"/>
                  </a:cubicBezTo>
                  <a:cubicBezTo>
                    <a:pt x="1702675" y="7883"/>
                    <a:pt x="1765737" y="0"/>
                    <a:pt x="1813034" y="5255"/>
                  </a:cubicBezTo>
                  <a:cubicBezTo>
                    <a:pt x="1860331" y="10510"/>
                    <a:pt x="1886607" y="34159"/>
                    <a:pt x="1923393" y="52552"/>
                  </a:cubicBezTo>
                  <a:cubicBezTo>
                    <a:pt x="1960179" y="70945"/>
                    <a:pt x="1983827" y="94593"/>
                    <a:pt x="2033751" y="115614"/>
                  </a:cubicBezTo>
                  <a:cubicBezTo>
                    <a:pt x="2083675" y="136635"/>
                    <a:pt x="2170386" y="157655"/>
                    <a:pt x="2222938" y="178676"/>
                  </a:cubicBezTo>
                  <a:cubicBezTo>
                    <a:pt x="2275490" y="199697"/>
                    <a:pt x="2325414" y="236483"/>
                    <a:pt x="2349062" y="241738"/>
                  </a:cubicBezTo>
                  <a:cubicBezTo>
                    <a:pt x="2372710" y="246993"/>
                    <a:pt x="2364827" y="210207"/>
                    <a:pt x="2364827" y="210207"/>
                  </a:cubicBezTo>
                  <a:lnTo>
                    <a:pt x="2364827" y="210207"/>
                  </a:lnTo>
                  <a:cubicBezTo>
                    <a:pt x="2372710" y="210207"/>
                    <a:pt x="2359572" y="231228"/>
                    <a:pt x="2412124" y="210207"/>
                  </a:cubicBezTo>
                  <a:cubicBezTo>
                    <a:pt x="2464676" y="189186"/>
                    <a:pt x="2596055" y="115614"/>
                    <a:pt x="2680138" y="84083"/>
                  </a:cubicBezTo>
                  <a:cubicBezTo>
                    <a:pt x="2764221" y="52552"/>
                    <a:pt x="2832537" y="28904"/>
                    <a:pt x="2916620" y="21021"/>
                  </a:cubicBezTo>
                  <a:cubicBezTo>
                    <a:pt x="3000703" y="13138"/>
                    <a:pt x="3118944" y="26276"/>
                    <a:pt x="3184634" y="36786"/>
                  </a:cubicBezTo>
                  <a:cubicBezTo>
                    <a:pt x="3250324" y="47296"/>
                    <a:pt x="3263462" y="70945"/>
                    <a:pt x="3310758" y="84083"/>
                  </a:cubicBezTo>
                  <a:cubicBezTo>
                    <a:pt x="3358054" y="97221"/>
                    <a:pt x="3421116" y="97221"/>
                    <a:pt x="3468413" y="115614"/>
                  </a:cubicBezTo>
                  <a:cubicBezTo>
                    <a:pt x="3515710" y="134007"/>
                    <a:pt x="3549869" y="178677"/>
                    <a:pt x="3594538" y="194442"/>
                  </a:cubicBezTo>
                  <a:cubicBezTo>
                    <a:pt x="3639207" y="210208"/>
                    <a:pt x="3736427" y="210207"/>
                    <a:pt x="3736427" y="210207"/>
                  </a:cubicBezTo>
                  <a:cubicBezTo>
                    <a:pt x="3783724" y="215462"/>
                    <a:pt x="3838903" y="225973"/>
                    <a:pt x="3878317" y="225973"/>
                  </a:cubicBezTo>
                  <a:cubicBezTo>
                    <a:pt x="3917731" y="225973"/>
                    <a:pt x="3944007" y="228600"/>
                    <a:pt x="3972910" y="210207"/>
                  </a:cubicBezTo>
                  <a:cubicBezTo>
                    <a:pt x="4001813" y="191814"/>
                    <a:pt x="4028090" y="141890"/>
                    <a:pt x="4051738" y="115614"/>
                  </a:cubicBezTo>
                  <a:cubicBezTo>
                    <a:pt x="4075386" y="89338"/>
                    <a:pt x="4078014" y="63062"/>
                    <a:pt x="4114800" y="52552"/>
                  </a:cubicBezTo>
                  <a:cubicBezTo>
                    <a:pt x="4151586" y="42042"/>
                    <a:pt x="4227786" y="42042"/>
                    <a:pt x="4272455" y="52552"/>
                  </a:cubicBezTo>
                  <a:cubicBezTo>
                    <a:pt x="4317124" y="63062"/>
                    <a:pt x="4343399" y="97221"/>
                    <a:pt x="4382813" y="115614"/>
                  </a:cubicBezTo>
                  <a:cubicBezTo>
                    <a:pt x="4422227" y="134007"/>
                    <a:pt x="4451131" y="139263"/>
                    <a:pt x="4508938" y="162911"/>
                  </a:cubicBezTo>
                  <a:cubicBezTo>
                    <a:pt x="4566745" y="186559"/>
                    <a:pt x="4698124" y="244366"/>
                    <a:pt x="4729655" y="257504"/>
                  </a:cubicBezTo>
                  <a:cubicBezTo>
                    <a:pt x="4761186" y="270642"/>
                    <a:pt x="4695497" y="246993"/>
                    <a:pt x="4698124" y="241738"/>
                  </a:cubicBezTo>
                  <a:cubicBezTo>
                    <a:pt x="4700751" y="236483"/>
                    <a:pt x="4745420" y="225973"/>
                    <a:pt x="4745420" y="225973"/>
                  </a:cubicBezTo>
                  <a:lnTo>
                    <a:pt x="4745420" y="225973"/>
                  </a:lnTo>
                  <a:lnTo>
                    <a:pt x="0" y="22597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Frame 5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95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7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unnamed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tree_PNG927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01765"/>
            <a:ext cx="3225869" cy="3931499"/>
          </a:xfrm>
          <a:prstGeom prst="rect">
            <a:avLst/>
          </a:prstGeom>
        </p:spPr>
      </p:pic>
      <p:pic>
        <p:nvPicPr>
          <p:cNvPr id="9" name="Picture 8" descr="unname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380429"/>
            <a:ext cx="4876800" cy="3705225"/>
          </a:xfrm>
          <a:prstGeom prst="rect">
            <a:avLst/>
          </a:prstGeom>
        </p:spPr>
      </p:pic>
      <p:pic>
        <p:nvPicPr>
          <p:cNvPr id="10" name="Picture 9" descr="unnam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599" y="3767959"/>
            <a:ext cx="2790498" cy="28315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27434" y="1781503"/>
            <a:ext cx="5565228" cy="1513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7030A0"/>
                </a:solidFill>
              </a:rPr>
              <a:t>ধন্যবাদ তোমাদের সবাইকে </a:t>
            </a:r>
            <a:endParaRPr lang="en-GB" sz="4800" b="1" dirty="0">
              <a:solidFill>
                <a:srgbClr val="7030A0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95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7" name="Picture 16" descr="FeminineRashErin-max-1m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80303" y="287721"/>
            <a:ext cx="2135407" cy="2197674"/>
          </a:xfrm>
          <a:prstGeom prst="rect">
            <a:avLst/>
          </a:prstGeom>
        </p:spPr>
      </p:pic>
      <p:pic>
        <p:nvPicPr>
          <p:cNvPr id="18" name="Picture 17" descr="FeminineRashErin-max-1m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72771" y="0"/>
            <a:ext cx="2135407" cy="2197674"/>
          </a:xfrm>
          <a:prstGeom prst="rect">
            <a:avLst/>
          </a:prstGeom>
        </p:spPr>
      </p:pic>
      <p:pic>
        <p:nvPicPr>
          <p:cNvPr id="19" name="Picture 18" descr="FeminineRashErin-max-1m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23200" y="0"/>
            <a:ext cx="2135407" cy="2197674"/>
          </a:xfrm>
          <a:prstGeom prst="rect">
            <a:avLst/>
          </a:prstGeom>
        </p:spPr>
      </p:pic>
      <p:pic>
        <p:nvPicPr>
          <p:cNvPr id="20" name="Picture 19" descr="FeminineRashErin-max-1m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9393" y="315311"/>
            <a:ext cx="2135407" cy="21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30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6" tIns="58608" rIns="117216" bIns="58608"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60800" y="502921"/>
            <a:ext cx="4470400" cy="11801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17216" tIns="58608" rIns="117216" bIns="58608" rtlCol="0">
            <a:spAutoFit/>
          </a:bodyPr>
          <a:lstStyle/>
          <a:p>
            <a:pPr algn="ctr"/>
            <a:r>
              <a:rPr lang="bn-BD" sz="6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5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zzad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032925"/>
            <a:ext cx="3759200" cy="4230719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5080000" y="1783080"/>
            <a:ext cx="6705600" cy="46634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6" tIns="58608" rIns="117216" bIns="58608" rtlCol="0" anchor="ctr"/>
          <a:lstStyle/>
          <a:p>
            <a:pPr algn="ctr"/>
            <a:r>
              <a:rPr lang="en-US" sz="5100" dirty="0" err="1" smtClean="0">
                <a:solidFill>
                  <a:srgbClr val="C00000"/>
                </a:solidFill>
              </a:rPr>
              <a:t>মোঃ</a:t>
            </a:r>
            <a:r>
              <a:rPr lang="en-US" sz="5100" dirty="0" smtClean="0">
                <a:solidFill>
                  <a:srgbClr val="C00000"/>
                </a:solidFill>
              </a:rPr>
              <a:t> </a:t>
            </a:r>
            <a:r>
              <a:rPr lang="en-US" sz="5100" dirty="0" err="1" smtClean="0">
                <a:solidFill>
                  <a:srgbClr val="C00000"/>
                </a:solidFill>
              </a:rPr>
              <a:t>সাজ্জাদুর</a:t>
            </a:r>
            <a:r>
              <a:rPr lang="en-US" sz="5100" dirty="0" smtClean="0">
                <a:solidFill>
                  <a:srgbClr val="C00000"/>
                </a:solidFill>
              </a:rPr>
              <a:t> </a:t>
            </a:r>
            <a:r>
              <a:rPr lang="en-US" sz="5100" dirty="0" err="1" smtClean="0">
                <a:solidFill>
                  <a:srgbClr val="C00000"/>
                </a:solidFill>
              </a:rPr>
              <a:t>রহমান</a:t>
            </a:r>
            <a:r>
              <a:rPr lang="en-US" sz="5100" dirty="0" smtClean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en-US" sz="4600" dirty="0" err="1" smtClean="0">
                <a:solidFill>
                  <a:schemeClr val="tx1"/>
                </a:solidFill>
              </a:rPr>
              <a:t>সহকারী</a:t>
            </a:r>
            <a:r>
              <a:rPr lang="en-US" sz="4600" dirty="0" smtClean="0">
                <a:solidFill>
                  <a:schemeClr val="tx1"/>
                </a:solidFill>
              </a:rPr>
              <a:t> </a:t>
            </a:r>
            <a:r>
              <a:rPr lang="bn-IN" sz="4600" dirty="0" smtClean="0">
                <a:solidFill>
                  <a:schemeClr val="tx1"/>
                </a:solidFill>
              </a:rPr>
              <a:t>শ</a:t>
            </a:r>
            <a:r>
              <a:rPr lang="en-US" sz="4600" dirty="0" err="1" smtClean="0">
                <a:solidFill>
                  <a:schemeClr val="tx1"/>
                </a:solidFill>
              </a:rPr>
              <a:t>িক্ষক</a:t>
            </a:r>
            <a:r>
              <a:rPr lang="en-US" sz="4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4600" dirty="0" err="1" smtClean="0">
                <a:solidFill>
                  <a:schemeClr val="tx1"/>
                </a:solidFill>
              </a:rPr>
              <a:t>জালিয়ারপাড়</a:t>
            </a:r>
            <a:r>
              <a:rPr lang="en-US" sz="4600" dirty="0" smtClean="0">
                <a:solidFill>
                  <a:schemeClr val="tx1"/>
                </a:solidFill>
              </a:rPr>
              <a:t> </a:t>
            </a:r>
            <a:r>
              <a:rPr lang="en-US" sz="4600" dirty="0" err="1" smtClean="0">
                <a:solidFill>
                  <a:schemeClr val="tx1"/>
                </a:solidFill>
              </a:rPr>
              <a:t>সরকারি</a:t>
            </a:r>
            <a:r>
              <a:rPr lang="en-US" sz="4600" dirty="0" smtClean="0">
                <a:solidFill>
                  <a:schemeClr val="tx1"/>
                </a:solidFill>
              </a:rPr>
              <a:t> </a:t>
            </a:r>
            <a:r>
              <a:rPr lang="en-US" sz="4600" dirty="0" err="1" smtClean="0">
                <a:solidFill>
                  <a:schemeClr val="tx1"/>
                </a:solidFill>
              </a:rPr>
              <a:t>প্রাথমিক</a:t>
            </a:r>
            <a:r>
              <a:rPr lang="en-US" sz="4600" dirty="0" smtClean="0">
                <a:solidFill>
                  <a:schemeClr val="tx1"/>
                </a:solidFill>
              </a:rPr>
              <a:t> </a:t>
            </a:r>
            <a:r>
              <a:rPr lang="en-US" sz="4600" dirty="0" err="1" smtClean="0">
                <a:solidFill>
                  <a:schemeClr val="tx1"/>
                </a:solidFill>
              </a:rPr>
              <a:t>বিদ্যালয়</a:t>
            </a:r>
            <a:r>
              <a:rPr lang="en-US" sz="46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4600" dirty="0" err="1" smtClean="0">
                <a:solidFill>
                  <a:schemeClr val="tx1"/>
                </a:solidFill>
              </a:rPr>
              <a:t>কোম্পানীগঞ্জ,সিলেট</a:t>
            </a:r>
            <a:r>
              <a:rPr lang="en-US" sz="4600" dirty="0" smtClean="0">
                <a:solidFill>
                  <a:schemeClr val="tx1"/>
                </a:solidFill>
              </a:rPr>
              <a:t>। </a:t>
            </a:r>
            <a:endParaRPr lang="en-US" sz="4600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21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16" tIns="58608" rIns="117216" bIns="58608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1" tIns="58610" rIns="117221" bIns="58610"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641838" y="446168"/>
            <a:ext cx="4729655" cy="10724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17221" tIns="58610" rIns="117221" bIns="58610" rtlCol="0">
            <a:spAutoFit/>
          </a:bodyPr>
          <a:lstStyle/>
          <a:p>
            <a:r>
              <a:rPr lang="en-US" sz="6200" dirty="0" err="1" smtClean="0"/>
              <a:t>পাঠপরিচিতি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724" y="1813034"/>
            <a:ext cx="3454400" cy="441246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81903" y="1786233"/>
            <a:ext cx="6497144" cy="45042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1" tIns="58610" rIns="117221" bIns="58610" rtlCol="0" anchor="ctr"/>
          <a:lstStyle/>
          <a:p>
            <a:pPr lvl="0" algn="ctr"/>
            <a:r>
              <a:rPr lang="en-US" sz="4800" dirty="0" err="1" smtClean="0">
                <a:solidFill>
                  <a:schemeClr val="tx1"/>
                </a:solidFill>
              </a:rPr>
              <a:t>শ্রেণিঃ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তৃতীয়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</a:p>
          <a:p>
            <a:pPr lvl="0" algn="ctr"/>
            <a:r>
              <a:rPr lang="en-US" sz="4800" dirty="0" err="1" smtClean="0">
                <a:solidFill>
                  <a:schemeClr val="tx1"/>
                </a:solidFill>
              </a:rPr>
              <a:t>বিষয়ঃ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বাংলা</a:t>
            </a:r>
            <a:endParaRPr lang="en-US" sz="4800" dirty="0" smtClean="0">
              <a:solidFill>
                <a:schemeClr val="tx1"/>
              </a:solidFill>
            </a:endParaRPr>
          </a:p>
          <a:p>
            <a:pPr lvl="0" algn="ctr"/>
            <a:r>
              <a:rPr lang="en-US" sz="4800" dirty="0" err="1" smtClean="0">
                <a:solidFill>
                  <a:schemeClr val="tx1"/>
                </a:solidFill>
              </a:rPr>
              <a:t>অধ্যায়ঃ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অষ্ঠম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endParaRPr lang="bn-BD" sz="4800" dirty="0" smtClean="0">
              <a:solidFill>
                <a:schemeClr val="tx1"/>
              </a:solidFill>
            </a:endParaRPr>
          </a:p>
          <a:p>
            <a:pPr lvl="0" algn="ctr"/>
            <a:r>
              <a:rPr lang="en-US" sz="4800" dirty="0" err="1" smtClean="0">
                <a:solidFill>
                  <a:schemeClr val="tx1"/>
                </a:solidFill>
              </a:rPr>
              <a:t>পাঠের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bn-BD" sz="4800" dirty="0" smtClean="0">
                <a:solidFill>
                  <a:schemeClr val="tx1"/>
                </a:solidFill>
              </a:rPr>
              <a:t>শিরোনাম-কুঁজো বুড়ির গল্প</a:t>
            </a:r>
            <a:r>
              <a:rPr lang="en-US" sz="4800" dirty="0" smtClean="0">
                <a:solidFill>
                  <a:schemeClr val="tx1"/>
                </a:solidFill>
              </a:rPr>
              <a:t>।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97"/>
            </a:avLst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1" tIns="58610" rIns="117221" bIns="58610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05902685"/>
              </p:ext>
            </p:extLst>
          </p:nvPr>
        </p:nvGraphicFramePr>
        <p:xfrm>
          <a:off x="812800" y="2590800"/>
          <a:ext cx="10871200" cy="1295400"/>
        </p:xfrm>
        <a:graphic>
          <a:graphicData uri="http://schemas.openxmlformats.org/presentationml/2006/ole">
            <p:oleObj spid="_x0000_s1026" name="Packager Shell Object" showAsIcon="1" r:id="rId3" imgW="4609080" imgH="437760" progId="Package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2440153" y="349469"/>
            <a:ext cx="7350234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চলো এবার আমরা একটি ভিডিও দেখি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78"/>
            </a:avLst>
          </a:prstGeom>
          <a:solidFill>
            <a:srgbClr val="C00000"/>
          </a:solidFill>
          <a:ln>
            <a:solidFill>
              <a:srgbClr val="E749D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204723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Horizontal Scroll 2"/>
          <p:cNvSpPr/>
          <p:nvPr/>
        </p:nvSpPr>
        <p:spPr>
          <a:xfrm>
            <a:off x="4240925" y="488732"/>
            <a:ext cx="3689131" cy="1355835"/>
          </a:xfrm>
          <a:prstGeom prst="horizontalScroll">
            <a:avLst>
              <a:gd name="adj" fmla="val 18314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পূর্বালোচনা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50881" y="2412127"/>
            <a:ext cx="9743091" cy="33422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bn-IN" sz="3600" dirty="0" smtClean="0">
              <a:solidFill>
                <a:prstClr val="black"/>
              </a:solidFill>
            </a:endParaRPr>
          </a:p>
          <a:p>
            <a:pPr lvl="0"/>
            <a:endParaRPr lang="bn-IN" sz="3600" dirty="0" smtClean="0">
              <a:solidFill>
                <a:prstClr val="black"/>
              </a:solidFill>
            </a:endParaRPr>
          </a:p>
          <a:p>
            <a:pPr lvl="0"/>
            <a:r>
              <a:rPr lang="bn-IN" sz="3600" dirty="0" smtClean="0">
                <a:solidFill>
                  <a:schemeClr val="tx1"/>
                </a:solidFill>
              </a:rPr>
              <a:t>ক। বুড়ি শিয়ালকে তার কোন ইচ্ছের কথা বলল?</a:t>
            </a:r>
          </a:p>
          <a:p>
            <a:pPr lvl="0"/>
            <a:r>
              <a:rPr lang="bn-IN" sz="3600" dirty="0" smtClean="0">
                <a:solidFill>
                  <a:schemeClr val="tx1"/>
                </a:solidFill>
              </a:rPr>
              <a:t>খ।বুড়ি কি বলে গান ধরল?</a:t>
            </a:r>
          </a:p>
          <a:p>
            <a:pPr lvl="0"/>
            <a:r>
              <a:rPr lang="bn-IN" sz="3600" dirty="0" smtClean="0">
                <a:solidFill>
                  <a:schemeClr val="tx1"/>
                </a:solidFill>
              </a:rPr>
              <a:t>গ। শিয়াল কি বলে গান ধরল?</a:t>
            </a:r>
          </a:p>
          <a:p>
            <a:pPr lvl="0"/>
            <a:r>
              <a:rPr lang="bn-IN" sz="3600" dirty="0" smtClean="0">
                <a:solidFill>
                  <a:schemeClr val="tx1"/>
                </a:solidFill>
              </a:rPr>
              <a:t>ঘ। বুড়ির কুকুর তিনটি এসে শিইয়ালকে কি করল?</a:t>
            </a:r>
            <a:endParaRPr lang="en-GB" sz="3600" dirty="0" smtClean="0">
              <a:solidFill>
                <a:schemeClr val="tx1"/>
              </a:solidFill>
            </a:endParaRPr>
          </a:p>
          <a:p>
            <a:pPr lvl="0" defTabSz="914400"/>
            <a:r>
              <a:rPr lang="bn-IN" sz="3600" dirty="0" smtClean="0">
                <a:solidFill>
                  <a:schemeClr val="tx1"/>
                </a:solidFill>
              </a:rPr>
              <a:t>ঙ। বুড়ির নাতনি কি জোগাড় করলেন?</a:t>
            </a:r>
            <a:endParaRPr lang="en-GB" sz="3600" dirty="0" smtClean="0">
              <a:solidFill>
                <a:schemeClr val="tx1"/>
              </a:solidFill>
            </a:endParaRPr>
          </a:p>
          <a:p>
            <a:pPr lvl="0"/>
            <a:r>
              <a:rPr lang="bn-IN" sz="3600" dirty="0" smtClean="0">
                <a:solidFill>
                  <a:prstClr val="black"/>
                </a:solidFill>
              </a:rPr>
              <a:t>   </a:t>
            </a:r>
            <a:endParaRPr lang="en-GB" sz="3600" dirty="0" smtClean="0">
              <a:solidFill>
                <a:prstClr val="black"/>
              </a:solidFill>
            </a:endParaRPr>
          </a:p>
          <a:p>
            <a:pPr lvl="0"/>
            <a:endParaRPr lang="en-US" sz="3600" dirty="0" smtClean="0">
              <a:solidFill>
                <a:prstClr val="black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5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97" y="1008995"/>
            <a:ext cx="5665075" cy="2758965"/>
          </a:xfrm>
          <a:prstGeom prst="rect">
            <a:avLst/>
          </a:prstGeom>
          <a:ln w="38100" cap="sq">
            <a:solidFill>
              <a:srgbClr val="E749D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" y="1024760"/>
            <a:ext cx="5312979" cy="2727435"/>
          </a:xfrm>
          <a:prstGeom prst="rect">
            <a:avLst/>
          </a:prstGeom>
          <a:ln w="38100" cap="sq">
            <a:solidFill>
              <a:srgbClr val="E749D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463159" y="283779"/>
            <a:ext cx="5257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xmlns="" id="{9D5AF2D6-E353-4E80-997E-6F9777FFF0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6663" y="3894084"/>
            <a:ext cx="5667703" cy="2585545"/>
          </a:xfrm>
          <a:prstGeom prst="rect">
            <a:avLst/>
          </a:prstGeom>
          <a:ln w="38100" cap="sq">
            <a:solidFill>
              <a:srgbClr val="E749D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731" y="3878318"/>
            <a:ext cx="5312979" cy="2585545"/>
          </a:xfrm>
          <a:prstGeom prst="rect">
            <a:avLst/>
          </a:prstGeom>
          <a:ln w="38100" cap="sq">
            <a:solidFill>
              <a:srgbClr val="E749D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95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1615" y="3923110"/>
            <a:ext cx="5565229" cy="258805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ac\Downloads\k3.GIF"/>
          <p:cNvPicPr>
            <a:picLocks noChangeAspect="1" noChangeArrowheads="1"/>
          </p:cNvPicPr>
          <p:nvPr/>
        </p:nvPicPr>
        <p:blipFill>
          <a:blip r:embed="rId3" cstate="print"/>
          <a:srcRect t="23590" r="-2222"/>
          <a:stretch>
            <a:fillRect/>
          </a:stretch>
        </p:blipFill>
        <p:spPr bwMode="auto">
          <a:xfrm>
            <a:off x="6195850" y="1024759"/>
            <a:ext cx="5596759" cy="280626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669" y="1040523"/>
            <a:ext cx="5628291" cy="277473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3" y="3957145"/>
            <a:ext cx="5628291" cy="253824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632843" y="299544"/>
            <a:ext cx="6873765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আরো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25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3945" y="5785945"/>
            <a:ext cx="10026869" cy="6306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</a:rPr>
              <a:t>ছবিগুলো দেখে তোমরা কী বুঝতে পেরেছো </a:t>
            </a:r>
            <a:r>
              <a:rPr lang="en-US" sz="4000" dirty="0" smtClean="0">
                <a:solidFill>
                  <a:srgbClr val="7030A0"/>
                </a:solidFill>
                <a:latin typeface="Arial"/>
                <a:cs typeface="Arial"/>
              </a:rPr>
              <a:t>?</a:t>
            </a:r>
            <a:endParaRPr lang="en-GB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330968" y="3894084"/>
            <a:ext cx="4367051" cy="2554543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bn-IN" sz="4000" dirty="0" smtClean="0"/>
              <a:t>অধ্যায়ঃ ৮</a:t>
            </a:r>
          </a:p>
          <a:p>
            <a:pPr algn="ctr"/>
            <a:r>
              <a:rPr lang="bn-IN" sz="4000" dirty="0" smtClean="0"/>
              <a:t>কুঁজো বুড়ির গল্প </a:t>
            </a:r>
          </a:p>
          <a:p>
            <a:pPr algn="ctr"/>
            <a:r>
              <a:rPr lang="bn-IN" sz="4000" dirty="0" smtClean="0"/>
              <a:t>পিরিয়ডঃ </a:t>
            </a:r>
            <a:r>
              <a:rPr lang="bn-IN" sz="4000" dirty="0" smtClean="0"/>
              <a:t>৪</a:t>
            </a:r>
            <a:endParaRPr lang="bn-IN" sz="4000" dirty="0" smtClean="0"/>
          </a:p>
          <a:p>
            <a:pPr algn="ctr"/>
            <a:r>
              <a:rPr lang="bn-IN" sz="4000" dirty="0" smtClean="0"/>
              <a:t> অনুশীলনী ১ ও ২</a:t>
            </a:r>
            <a:endParaRPr lang="en-US" sz="4000" dirty="0" smtClean="0"/>
          </a:p>
        </p:txBody>
      </p:sp>
      <p:sp>
        <p:nvSpPr>
          <p:cNvPr id="7" name="Down Arrow 6"/>
          <p:cNvSpPr/>
          <p:nvPr/>
        </p:nvSpPr>
        <p:spPr>
          <a:xfrm rot="1351014">
            <a:off x="4824249" y="551793"/>
            <a:ext cx="1087823" cy="1198178"/>
          </a:xfrm>
          <a:prstGeom prst="downArrow">
            <a:avLst>
              <a:gd name="adj1" fmla="val 28641"/>
              <a:gd name="adj2" fmla="val 56796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 rot="20230804">
            <a:off x="6427079" y="546538"/>
            <a:ext cx="1087823" cy="1198178"/>
          </a:xfrm>
          <a:prstGeom prst="downArrow">
            <a:avLst>
              <a:gd name="adj1" fmla="val 28641"/>
              <a:gd name="adj2" fmla="val 56796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995449" y="283781"/>
            <a:ext cx="6117020" cy="15292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lvl="0" algn="ctr"/>
            <a:r>
              <a:rPr lang="bn-IN" sz="5400" dirty="0" smtClean="0">
                <a:solidFill>
                  <a:prstClr val="black"/>
                </a:solidFill>
              </a:rPr>
              <a:t>আজকের পাঠ </a:t>
            </a:r>
            <a:endParaRPr lang="en-GB" sz="5400" dirty="0">
              <a:solidFill>
                <a:prstClr val="black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55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4A4E75-E9E3-430F-A881-76AB3535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262" y="3925615"/>
            <a:ext cx="5344511" cy="2475186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9125E-6 -4.07407E-6 L -0.08285 0.3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8325E-6 1.85185E-6 L 0.09834 0.301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430110" y="331076"/>
            <a:ext cx="3294993" cy="6779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শিখনফল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88276" y="1166648"/>
            <a:ext cx="10625959" cy="5423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dirty="0" smtClean="0">
              <a:solidFill>
                <a:srgbClr val="FF0000"/>
              </a:solidFill>
            </a:endParaRPr>
          </a:p>
          <a:p>
            <a:endParaRPr lang="bn-IN" dirty="0" smtClean="0">
              <a:solidFill>
                <a:srgbClr val="FF0000"/>
              </a:solidFill>
            </a:endParaRPr>
          </a:p>
          <a:p>
            <a:r>
              <a:rPr lang="bn-IN" sz="2400" dirty="0" smtClean="0">
                <a:solidFill>
                  <a:schemeClr val="tx1"/>
                </a:solidFill>
              </a:rPr>
              <a:t>এই পাঠ শেষে শিক্ষার্থীরা...... </a:t>
            </a:r>
          </a:p>
          <a:p>
            <a:r>
              <a:rPr lang="bn-IN" sz="2400" dirty="0" smtClean="0">
                <a:solidFill>
                  <a:schemeClr val="tx1"/>
                </a:solidFill>
              </a:rPr>
              <a:t>শোনাঃ</a:t>
            </a:r>
          </a:p>
          <a:p>
            <a:r>
              <a:rPr lang="bn-IN" sz="2400" dirty="0" smtClean="0">
                <a:solidFill>
                  <a:schemeClr val="tx1"/>
                </a:solidFill>
              </a:rPr>
              <a:t>১।১।১বর্ণ ও যুক্তবর্ণ সহযোগে তৈরি শব্দ শুনে স্পষ্ট ও শুদ্ধভাবে বলতে পারবে।</a:t>
            </a:r>
          </a:p>
          <a:p>
            <a:r>
              <a:rPr lang="bn-IN" sz="2400" dirty="0" smtClean="0">
                <a:solidFill>
                  <a:schemeClr val="tx1"/>
                </a:solidFill>
              </a:rPr>
              <a:t>১।৩।৪ প্রশ্ন শুনে বুঝতে পারবে।</a:t>
            </a:r>
          </a:p>
          <a:p>
            <a:r>
              <a:rPr lang="bn-IN" sz="2400" dirty="0" smtClean="0">
                <a:solidFill>
                  <a:schemeClr val="tx1"/>
                </a:solidFill>
              </a:rPr>
              <a:t>বলাঃ</a:t>
            </a:r>
          </a:p>
          <a:p>
            <a:r>
              <a:rPr lang="bn-IN" sz="2400" dirty="0" smtClean="0">
                <a:solidFill>
                  <a:schemeClr val="tx1"/>
                </a:solidFill>
              </a:rPr>
              <a:t>১।১।১ যুক্তবর্ণ দিয়ে  গঠিত শব্দ স্পষ্ট ও শুদ্ধভাবে বলতে পারবে।</a:t>
            </a:r>
          </a:p>
          <a:p>
            <a:r>
              <a:rPr lang="bn-IN" sz="2400" dirty="0" smtClean="0">
                <a:solidFill>
                  <a:schemeClr val="tx1"/>
                </a:solidFill>
              </a:rPr>
              <a:t>১।৩।২ প্রশ্ন করতে ও উত্তর দিতে পারবে।</a:t>
            </a:r>
          </a:p>
          <a:p>
            <a:r>
              <a:rPr lang="bn-IN" sz="2400" dirty="0" smtClean="0">
                <a:solidFill>
                  <a:schemeClr val="tx1"/>
                </a:solidFill>
              </a:rPr>
              <a:t>পড়াঃ</a:t>
            </a:r>
          </a:p>
          <a:p>
            <a:r>
              <a:rPr lang="bn-IN" sz="2400" dirty="0" smtClean="0">
                <a:solidFill>
                  <a:schemeClr val="tx1"/>
                </a:solidFill>
              </a:rPr>
              <a:t>১।৩।১ যুক্তবর্ণসহযোগে তৈরি শব্দ স্পষ্ট ও শুদ্ধ উচ্চারণে পড়তে পারবে।</a:t>
            </a:r>
          </a:p>
          <a:p>
            <a:r>
              <a:rPr lang="bn-IN" sz="2400" dirty="0" smtClean="0">
                <a:solidFill>
                  <a:schemeClr val="tx1"/>
                </a:solidFill>
              </a:rPr>
              <a:t>১।৫।১ বিভিন্ন বিরামচিহ্ন চিনে সাবলিলভাবে বাক্য ও চরণ পড়তে পারবে।</a:t>
            </a:r>
          </a:p>
          <a:p>
            <a:r>
              <a:rPr lang="bn-IN" sz="2400" dirty="0" smtClean="0">
                <a:solidFill>
                  <a:schemeClr val="tx1"/>
                </a:solidFill>
              </a:rPr>
              <a:t>লেখাঃ</a:t>
            </a:r>
          </a:p>
          <a:p>
            <a:r>
              <a:rPr lang="bn-IN" sz="2400" dirty="0" smtClean="0">
                <a:solidFill>
                  <a:schemeClr val="tx1"/>
                </a:solidFill>
              </a:rPr>
              <a:t>১।৪।১ যুক্তব্যঞ্জন ভেঙ্গে দেখাতে পারবে।</a:t>
            </a:r>
            <a:br>
              <a:rPr lang="bn-IN" sz="2400" dirty="0" smtClean="0">
                <a:solidFill>
                  <a:schemeClr val="tx1"/>
                </a:solidFill>
              </a:rPr>
            </a:br>
            <a:r>
              <a:rPr lang="bn-IN" sz="2400" dirty="0" smtClean="0">
                <a:solidFill>
                  <a:schemeClr val="tx1"/>
                </a:solidFill>
              </a:rPr>
              <a:t>১।৪।২যুক্তব্যঞ্জন ব্যবহার করে শব্দ লিখতে পারবে।</a:t>
            </a:r>
          </a:p>
          <a:p>
            <a:r>
              <a:rPr lang="bn-IN" sz="2400" dirty="0" smtClean="0">
                <a:solidFill>
                  <a:schemeClr val="tx1"/>
                </a:solidFill>
              </a:rPr>
              <a:t>১।৫।১ পাঠে ব্যবহৃত শব্দ দিয়ে নতুন নতুন বাক্য লিখতে পারবে। </a:t>
            </a:r>
            <a:endParaRPr lang="bn-IN" dirty="0" smtClean="0">
              <a:solidFill>
                <a:schemeClr val="tx1"/>
              </a:solidFill>
            </a:endParaRPr>
          </a:p>
          <a:p>
            <a:r>
              <a:rPr lang="bn-IN" dirty="0" smtClean="0">
                <a:solidFill>
                  <a:srgbClr val="FF0000"/>
                </a:solidFill>
              </a:rPr>
              <a:t> 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5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9158</TotalTime>
  <Words>479</Words>
  <Application>Microsoft Office PowerPoint</Application>
  <PresentationFormat>Custom</PresentationFormat>
  <Paragraphs>135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1_Office Theme</vt:lpstr>
      <vt:lpstr>2_Office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laptop</cp:lastModifiedBy>
  <cp:revision>473</cp:revision>
  <dcterms:created xsi:type="dcterms:W3CDTF">2021-06-21T03:09:36Z</dcterms:created>
  <dcterms:modified xsi:type="dcterms:W3CDTF">2021-08-12T03:36:27Z</dcterms:modified>
</cp:coreProperties>
</file>