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63" r:id="rId3"/>
    <p:sldId id="277" r:id="rId4"/>
    <p:sldId id="257" r:id="rId5"/>
    <p:sldId id="265" r:id="rId6"/>
    <p:sldId id="256" r:id="rId7"/>
    <p:sldId id="268" r:id="rId8"/>
    <p:sldId id="259" r:id="rId9"/>
    <p:sldId id="262" r:id="rId10"/>
    <p:sldId id="261" r:id="rId11"/>
    <p:sldId id="267" r:id="rId12"/>
    <p:sldId id="272" r:id="rId13"/>
    <p:sldId id="269" r:id="rId14"/>
    <p:sldId id="266" r:id="rId15"/>
    <p:sldId id="271" r:id="rId16"/>
    <p:sldId id="274" r:id="rId17"/>
    <p:sldId id="273" r:id="rId18"/>
    <p:sldId id="275"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9FC84"/>
    <a:srgbClr val="00CC00"/>
    <a:srgbClr val="B9FA6A"/>
    <a:srgbClr val="3D0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4E0FA-9E5C-4904-A6FB-35CB14AF5756}" type="datetimeFigureOut">
              <a:rPr lang="en-US" smtClean="0"/>
              <a:t>23-Mar-21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C7E0F-2A54-496D-A252-0D867E5A0C07}" type="slidenum">
              <a:rPr lang="en-US" smtClean="0"/>
              <a:t>‹#›</a:t>
            </a:fld>
            <a:endParaRPr lang="en-US"/>
          </a:p>
        </p:txBody>
      </p:sp>
    </p:spTree>
    <p:extLst>
      <p:ext uri="{BB962C8B-B14F-4D97-AF65-F5344CB8AC3E}">
        <p14:creationId xmlns:p14="http://schemas.microsoft.com/office/powerpoint/2010/main" val="8787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C7E0F-2A54-496D-A252-0D867E5A0C07}" type="slidenum">
              <a:rPr lang="en-US" smtClean="0"/>
              <a:t>2</a:t>
            </a:fld>
            <a:endParaRPr lang="en-US"/>
          </a:p>
        </p:txBody>
      </p:sp>
    </p:spTree>
    <p:extLst>
      <p:ext uri="{BB962C8B-B14F-4D97-AF65-F5344CB8AC3E}">
        <p14:creationId xmlns:p14="http://schemas.microsoft.com/office/powerpoint/2010/main" val="271794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slide means introduction of teacher &amp; class.</a:t>
            </a:r>
            <a:endParaRPr lang="en-US" dirty="0"/>
          </a:p>
        </p:txBody>
      </p:sp>
      <p:sp>
        <p:nvSpPr>
          <p:cNvPr id="4" name="Slide Number Placeholder 3"/>
          <p:cNvSpPr>
            <a:spLocks noGrp="1"/>
          </p:cNvSpPr>
          <p:nvPr>
            <p:ph type="sldNum" sz="quarter" idx="10"/>
          </p:nvPr>
        </p:nvSpPr>
        <p:spPr/>
        <p:txBody>
          <a:bodyPr/>
          <a:lstStyle/>
          <a:p>
            <a:fld id="{2D9C25D8-F246-414D-8F21-070595A8564B}" type="slidenum">
              <a:rPr lang="en-US" smtClean="0"/>
              <a:pPr/>
              <a:t>3</a:t>
            </a:fld>
            <a:endParaRPr lang="en-US"/>
          </a:p>
        </p:txBody>
      </p:sp>
    </p:spTree>
    <p:extLst>
      <p:ext uri="{BB962C8B-B14F-4D97-AF65-F5344CB8AC3E}">
        <p14:creationId xmlns:p14="http://schemas.microsoft.com/office/powerpoint/2010/main" val="419117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0F368-7D09-4951-B5FA-8AFF0D96E84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F368-7D09-4951-B5FA-8AFF0D96E84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F368-7D09-4951-B5FA-8AFF0D96E84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0F368-7D09-4951-B5FA-8AFF0D96E84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0F368-7D09-4951-B5FA-8AFF0D96E849}" type="datetimeFigureOut">
              <a:rPr lang="en-US" smtClean="0"/>
              <a:pPr/>
              <a:t>23-Mar-21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0F368-7D09-4951-B5FA-8AFF0D96E84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0F368-7D09-4951-B5FA-8AFF0D96E849}" type="datetimeFigureOut">
              <a:rPr lang="en-US" smtClean="0"/>
              <a:pPr/>
              <a:t>23-Mar-21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0F368-7D09-4951-B5FA-8AFF0D96E849}" type="datetimeFigureOut">
              <a:rPr lang="en-US" smtClean="0"/>
              <a:pPr/>
              <a:t>23-Mar-21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F368-7D09-4951-B5FA-8AFF0D96E849}" type="datetimeFigureOut">
              <a:rPr lang="en-US" smtClean="0"/>
              <a:pPr/>
              <a:t>23-Mar-21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0F368-7D09-4951-B5FA-8AFF0D96E84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0F368-7D09-4951-B5FA-8AFF0D96E849}" type="datetimeFigureOut">
              <a:rPr lang="en-US" smtClean="0"/>
              <a:pPr/>
              <a:t>23-Mar-21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915D-80D2-4B12-A875-544257E99E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0F368-7D09-4951-B5FA-8AFF0D96E849}" type="datetimeFigureOut">
              <a:rPr lang="en-US" smtClean="0"/>
              <a:pPr/>
              <a:t>23-Mar-21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8915D-80D2-4B12-A875-544257E99E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ounded Rectangle 3"/>
          <p:cNvSpPr/>
          <p:nvPr/>
        </p:nvSpPr>
        <p:spPr>
          <a:xfrm>
            <a:off x="2149720" y="2743200"/>
            <a:ext cx="4853354" cy="2247314"/>
          </a:xfrm>
          <a:prstGeom prst="roundRect">
            <a:avLst/>
          </a:prstGeom>
          <a:noFill/>
          <a:ln w="76200">
            <a:solidFill>
              <a:schemeClr val="accent1"/>
            </a:solidFill>
          </a:ln>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2402938" y="3006969"/>
            <a:ext cx="4309990" cy="1719776"/>
          </a:xfrm>
          <a:prstGeom prst="roundRect">
            <a:avLst/>
          </a:prstGeom>
          <a:gradFill>
            <a:gsLst>
              <a:gs pos="0">
                <a:schemeClr val="accent6">
                  <a:lumMod val="0"/>
                  <a:lumOff val="100000"/>
                </a:schemeClr>
              </a:gs>
              <a:gs pos="54000">
                <a:schemeClr val="accent6">
                  <a:lumMod val="0"/>
                  <a:lumOff val="100000"/>
                </a:schemeClr>
              </a:gs>
              <a:gs pos="100000">
                <a:schemeClr val="accent6">
                  <a:lumMod val="100000"/>
                </a:schemeClr>
              </a:gs>
            </a:gsLst>
            <a:path path="circle">
              <a:fillToRect l="50000" t="-80000" r="50000" b="18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rgbClr val="C00000"/>
                </a:solidFill>
              </a:rPr>
              <a:t>WELCOME</a:t>
            </a:r>
          </a:p>
          <a:p>
            <a:pPr algn="ctr"/>
            <a:r>
              <a:rPr lang="en-US" sz="3300" b="1" dirty="0">
                <a:solidFill>
                  <a:srgbClr val="C00000"/>
                </a:solidFill>
              </a:rPr>
              <a:t>TO</a:t>
            </a:r>
            <a:br>
              <a:rPr lang="en-US" sz="3300" b="1" dirty="0">
                <a:solidFill>
                  <a:srgbClr val="C00000"/>
                </a:solidFill>
              </a:rPr>
            </a:br>
            <a:r>
              <a:rPr lang="en-US" sz="3300" b="1" dirty="0">
                <a:solidFill>
                  <a:srgbClr val="C00000"/>
                </a:solidFill>
              </a:rPr>
              <a:t> THE STUDENTS</a:t>
            </a:r>
          </a:p>
        </p:txBody>
      </p:sp>
      <p:sp>
        <p:nvSpPr>
          <p:cNvPr id="7" name="5-Point Star 6"/>
          <p:cNvSpPr/>
          <p:nvPr/>
        </p:nvSpPr>
        <p:spPr>
          <a:xfrm>
            <a:off x="2609569" y="2225161"/>
            <a:ext cx="366419" cy="251339"/>
          </a:xfrm>
          <a:prstGeom prst="star5">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5-Point Star 8"/>
          <p:cNvSpPr/>
          <p:nvPr/>
        </p:nvSpPr>
        <p:spPr>
          <a:xfrm>
            <a:off x="3237340" y="2225161"/>
            <a:ext cx="348176" cy="221566"/>
          </a:xfrm>
          <a:prstGeom prst="star5">
            <a:avLst/>
          </a:prstGeom>
          <a:effectLst>
            <a:glow rad="1397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5-Point Star 9"/>
          <p:cNvSpPr/>
          <p:nvPr/>
        </p:nvSpPr>
        <p:spPr>
          <a:xfrm>
            <a:off x="3846868" y="2239572"/>
            <a:ext cx="432581" cy="236928"/>
          </a:xfrm>
          <a:prstGeom prst="star5">
            <a:avLst/>
          </a:prstGeom>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5-Point Star 10"/>
          <p:cNvSpPr/>
          <p:nvPr/>
        </p:nvSpPr>
        <p:spPr>
          <a:xfrm>
            <a:off x="4600281" y="2281419"/>
            <a:ext cx="464234" cy="179363"/>
          </a:xfrm>
          <a:prstGeom prst="star5">
            <a:avLst/>
          </a:prstGeom>
          <a:effectLst>
            <a:glow rad="1397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5-Point Star 11"/>
          <p:cNvSpPr/>
          <p:nvPr/>
        </p:nvSpPr>
        <p:spPr>
          <a:xfrm>
            <a:off x="5334000" y="2225162"/>
            <a:ext cx="390379" cy="254270"/>
          </a:xfrm>
          <a:prstGeom prst="star5">
            <a:avLst/>
          </a:prstGeom>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5-Point Star 12"/>
          <p:cNvSpPr/>
          <p:nvPr/>
        </p:nvSpPr>
        <p:spPr>
          <a:xfrm>
            <a:off x="6019800" y="2239572"/>
            <a:ext cx="422030" cy="239859"/>
          </a:xfrm>
          <a:prstGeom prst="star5">
            <a:avLst/>
          </a:prstGeom>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24816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5386090"/>
          </a:xfrm>
          <a:prstGeom prst="rect">
            <a:avLst/>
          </a:prstGeom>
        </p:spPr>
        <p:txBody>
          <a:bodyPr wrap="square">
            <a:spAutoFit/>
          </a:bodyPr>
          <a:lstStyle/>
          <a:p>
            <a:pPr lvl="0" fontAlgn="base">
              <a:spcBef>
                <a:spcPct val="0"/>
              </a:spcBef>
              <a:spcAft>
                <a:spcPct val="0"/>
              </a:spcAft>
            </a:pPr>
            <a:r>
              <a:rPr lang="en-US" sz="2000" dirty="0" smtClean="0">
                <a:latin typeface="Calibri" pitchFamily="34" charset="0"/>
                <a:ea typeface="Calibri" pitchFamily="34" charset="0"/>
                <a:cs typeface="Times New Roman" pitchFamily="18" charset="0"/>
              </a:rPr>
              <a:t>Lake Baikal is the deepest and one of the biggest and most </a:t>
            </a:r>
            <a:r>
              <a:rPr lang="en-US" sz="2000" b="1" dirty="0" smtClean="0">
                <a:latin typeface="Calibri" pitchFamily="34" charset="0"/>
                <a:ea typeface="Calibri" pitchFamily="34" charset="0"/>
                <a:cs typeface="Times New Roman" pitchFamily="18" charset="0"/>
              </a:rPr>
              <a:t>ancient </a:t>
            </a:r>
            <a:r>
              <a:rPr lang="en-US" sz="2000" b="1" dirty="0" smtClean="0">
                <a:latin typeface="SutonnyMJ" pitchFamily="2" charset="0"/>
                <a:ea typeface="Calibri" pitchFamily="34" charset="0"/>
                <a:cs typeface="Times New Roman" pitchFamily="18" charset="0"/>
              </a:rPr>
              <a:t>(</a:t>
            </a:r>
            <a:r>
              <a:rPr lang="en-US" sz="2000" b="1" dirty="0" err="1" smtClean="0">
                <a:latin typeface="SutonnyMJ" pitchFamily="2" charset="0"/>
                <a:ea typeface="Calibri" pitchFamily="34" charset="0"/>
                <a:cs typeface="Times New Roman" pitchFamily="18" charset="0"/>
              </a:rPr>
              <a:t>cÖvPxb</a:t>
            </a:r>
            <a:r>
              <a:rPr lang="en-US" sz="2000" b="1" dirty="0" smtClean="0">
                <a:latin typeface="SutonnyMJ" pitchFamily="2" charset="0"/>
                <a:ea typeface="Calibri" pitchFamily="34" charset="0"/>
                <a:cs typeface="Times New Roman" pitchFamily="18" charset="0"/>
              </a:rPr>
              <a:t>)</a:t>
            </a:r>
            <a:r>
              <a:rPr lang="en-US" sz="2000" dirty="0" smtClean="0">
                <a:latin typeface="Calibri" pitchFamily="34" charset="0"/>
                <a:ea typeface="Calibri" pitchFamily="34" charset="0"/>
                <a:cs typeface="Times New Roman" pitchFamily="18" charset="0"/>
              </a:rPr>
              <a:t> lakes of the world. It is situated almost in the centre of Asia. Lake Baikal is a </a:t>
            </a:r>
            <a:r>
              <a:rPr lang="en-US" sz="2000" b="1" dirty="0" smtClean="0">
                <a:latin typeface="Calibri" pitchFamily="34" charset="0"/>
                <a:ea typeface="Calibri" pitchFamily="34" charset="0"/>
                <a:cs typeface="Times New Roman" pitchFamily="18" charset="0"/>
              </a:rPr>
              <a:t>gigantic (</a:t>
            </a:r>
            <a:r>
              <a:rPr lang="en-US" sz="2000" b="1" dirty="0" err="1" smtClean="0">
                <a:latin typeface="SutonnyMJ" pitchFamily="2" charset="0"/>
                <a:ea typeface="Calibri" pitchFamily="34" charset="0"/>
                <a:cs typeface="Times New Roman" pitchFamily="18" charset="0"/>
              </a:rPr>
              <a:t>wekvj</a:t>
            </a:r>
            <a:r>
              <a:rPr lang="en-US" sz="2000" b="1" dirty="0" smtClean="0">
                <a:latin typeface="SutonnyMJ" pitchFamily="2" charset="0"/>
                <a:ea typeface="Calibri" pitchFamily="34" charset="0"/>
                <a:cs typeface="Times New Roman" pitchFamily="18" charset="0"/>
              </a:rPr>
              <a:t>)</a:t>
            </a:r>
            <a:r>
              <a:rPr lang="en-US" sz="2000" dirty="0" smtClean="0">
                <a:latin typeface="Calibri" pitchFamily="34" charset="0"/>
                <a:ea typeface="Calibri" pitchFamily="34" charset="0"/>
                <a:cs typeface="Times New Roman" pitchFamily="18" charset="0"/>
              </a:rPr>
              <a:t> bowl set at 445 meters above sea level. </a:t>
            </a:r>
            <a:r>
              <a:rPr lang="en-US" sz="2000" u="sng" dirty="0" smtClean="0">
                <a:latin typeface="Calibri" pitchFamily="34" charset="0"/>
                <a:ea typeface="Calibri" pitchFamily="34" charset="0"/>
                <a:cs typeface="Times New Roman" pitchFamily="18" charset="0"/>
              </a:rPr>
              <a:t>This grand, enormous, unusual and charming </a:t>
            </a:r>
            <a:r>
              <a:rPr lang="en-US" sz="2000" b="1" u="sng" dirty="0" smtClean="0">
                <a:latin typeface="Calibri" pitchFamily="34" charset="0"/>
                <a:ea typeface="Calibri" pitchFamily="34" charset="0"/>
                <a:cs typeface="Times New Roman" pitchFamily="18" charset="0"/>
              </a:rPr>
              <a:t>miracle of nature </a:t>
            </a:r>
            <a:r>
              <a:rPr lang="en-US" sz="2000" b="1" u="sng" dirty="0" smtClean="0">
                <a:solidFill>
                  <a:schemeClr val="accent6"/>
                </a:solidFill>
                <a:latin typeface="Calibri" pitchFamily="34" charset="0"/>
                <a:ea typeface="Calibri" pitchFamily="34" charset="0"/>
                <a:cs typeface="Times New Roman" pitchFamily="18" charset="0"/>
              </a:rPr>
              <a:t>(wonderful creation of nature)</a:t>
            </a:r>
            <a:r>
              <a:rPr lang="en-US" sz="2000" u="sng" dirty="0" smtClean="0">
                <a:latin typeface="Calibri" pitchFamily="34" charset="0"/>
                <a:ea typeface="Calibri" pitchFamily="34" charset="0"/>
                <a:cs typeface="Times New Roman" pitchFamily="18" charset="0"/>
              </a:rPr>
              <a:t> is located in the south of Eastern Siberia, in the </a:t>
            </a:r>
            <a:r>
              <a:rPr lang="en-US" sz="2000" u="sng" dirty="0" err="1" smtClean="0">
                <a:latin typeface="Calibri" pitchFamily="34" charset="0"/>
                <a:ea typeface="Calibri" pitchFamily="34" charset="0"/>
                <a:cs typeface="Times New Roman" pitchFamily="18" charset="0"/>
              </a:rPr>
              <a:t>Buryat</a:t>
            </a:r>
            <a:r>
              <a:rPr lang="en-US" sz="2000" u="sng" dirty="0" smtClean="0">
                <a:latin typeface="Calibri" pitchFamily="34" charset="0"/>
                <a:ea typeface="Calibri" pitchFamily="34" charset="0"/>
                <a:cs typeface="Times New Roman" pitchFamily="18" charset="0"/>
              </a:rPr>
              <a:t> </a:t>
            </a:r>
            <a:r>
              <a:rPr lang="en-US" sz="2400" b="1" u="sng" dirty="0" smtClean="0">
                <a:solidFill>
                  <a:schemeClr val="tx2">
                    <a:lumMod val="60000"/>
                    <a:lumOff val="40000"/>
                  </a:schemeClr>
                </a:solidFill>
                <a:latin typeface="Calibri" pitchFamily="34" charset="0"/>
                <a:ea typeface="Calibri" pitchFamily="34" charset="0"/>
                <a:cs typeface="Times New Roman" pitchFamily="18" charset="0"/>
              </a:rPr>
              <a:t>Autonomous</a:t>
            </a:r>
            <a:r>
              <a:rPr lang="en-US" sz="2400" u="sng" dirty="0" smtClean="0">
                <a:solidFill>
                  <a:schemeClr val="tx2">
                    <a:lumMod val="60000"/>
                    <a:lumOff val="40000"/>
                  </a:schemeClr>
                </a:solidFill>
                <a:latin typeface="Calibri" pitchFamily="34" charset="0"/>
                <a:ea typeface="Calibri" pitchFamily="34" charset="0"/>
                <a:cs typeface="Times New Roman" pitchFamily="18" charset="0"/>
              </a:rPr>
              <a:t> </a:t>
            </a:r>
            <a:r>
              <a:rPr lang="en-US" sz="2400" b="1" u="sng" dirty="0" smtClean="0">
                <a:solidFill>
                  <a:schemeClr val="tx2">
                    <a:lumMod val="60000"/>
                    <a:lumOff val="40000"/>
                  </a:schemeClr>
                </a:solidFill>
                <a:latin typeface="SutonnyMJ" pitchFamily="2" charset="0"/>
                <a:ea typeface="Calibri" pitchFamily="34" charset="0"/>
                <a:cs typeface="Times New Roman" pitchFamily="18" charset="0"/>
              </a:rPr>
              <a:t>(¯^</a:t>
            </a:r>
            <a:r>
              <a:rPr lang="en-US" sz="2400" b="1" u="sng" dirty="0" err="1" smtClean="0">
                <a:solidFill>
                  <a:schemeClr val="tx2">
                    <a:lumMod val="60000"/>
                    <a:lumOff val="40000"/>
                  </a:schemeClr>
                </a:solidFill>
                <a:latin typeface="SutonnyMJ" pitchFamily="2" charset="0"/>
                <a:ea typeface="Calibri" pitchFamily="34" charset="0"/>
                <a:cs typeface="Times New Roman" pitchFamily="18" charset="0"/>
              </a:rPr>
              <a:t>kvwmZ</a:t>
            </a:r>
            <a:r>
              <a:rPr lang="en-US" sz="2400" b="1" u="sng" dirty="0" smtClean="0">
                <a:solidFill>
                  <a:schemeClr val="tx2">
                    <a:lumMod val="60000"/>
                    <a:lumOff val="40000"/>
                  </a:schemeClr>
                </a:solidFill>
                <a:latin typeface="SutonnyMJ" pitchFamily="2" charset="0"/>
                <a:ea typeface="Calibri" pitchFamily="34" charset="0"/>
                <a:cs typeface="Times New Roman" pitchFamily="18" charset="0"/>
              </a:rPr>
              <a:t>)</a:t>
            </a:r>
            <a:r>
              <a:rPr lang="en-US" sz="2000" u="sng" dirty="0" smtClean="0">
                <a:solidFill>
                  <a:schemeClr val="tx2">
                    <a:lumMod val="60000"/>
                    <a:lumOff val="40000"/>
                  </a:schemeClr>
                </a:solidFill>
                <a:latin typeface="Calibri" pitchFamily="34" charset="0"/>
                <a:ea typeface="Calibri" pitchFamily="34" charset="0"/>
                <a:cs typeface="Times New Roman" pitchFamily="18" charset="0"/>
              </a:rPr>
              <a:t> </a:t>
            </a:r>
            <a:r>
              <a:rPr lang="en-US" sz="2000" u="sng" dirty="0" smtClean="0">
                <a:latin typeface="Calibri" pitchFamily="34" charset="0"/>
                <a:ea typeface="Calibri" pitchFamily="34" charset="0"/>
                <a:cs typeface="Times New Roman" pitchFamily="18" charset="0"/>
              </a:rPr>
              <a:t>Republic and region of Irkutsk, Russia. </a:t>
            </a:r>
            <a:endParaRPr lang="en-US" sz="2000" u="sng" dirty="0" smtClean="0">
              <a:latin typeface="Arial" pitchFamily="34" charset="0"/>
            </a:endParaRPr>
          </a:p>
          <a:p>
            <a:pPr lvl="0" eaLnBrk="0" fontAlgn="base" hangingPunct="0">
              <a:spcBef>
                <a:spcPct val="0"/>
              </a:spcBef>
              <a:spcAft>
                <a:spcPct val="0"/>
              </a:spcAft>
            </a:pPr>
            <a:r>
              <a:rPr lang="en-US" sz="2000" dirty="0" smtClean="0">
                <a:latin typeface="Calibri" pitchFamily="34" charset="0"/>
                <a:ea typeface="Calibri" pitchFamily="34" charset="0"/>
                <a:cs typeface="Times New Roman" pitchFamily="18" charset="0"/>
              </a:rPr>
              <a:t>The lake covers 31,500 sq km. It is 636 km long and an average of 48 km wide. The widest point of the lake is 79.4 km. The water basin </a:t>
            </a:r>
            <a:r>
              <a:rPr lang="en-US" sz="2000" b="1" dirty="0" smtClean="0">
                <a:latin typeface="Calibri" pitchFamily="34" charset="0"/>
                <a:ea typeface="Calibri" pitchFamily="34" charset="0"/>
                <a:cs typeface="Times New Roman" pitchFamily="18" charset="0"/>
              </a:rPr>
              <a:t>occupies</a:t>
            </a:r>
            <a:r>
              <a:rPr lang="en-US" sz="2000" b="1" dirty="0" smtClean="0">
                <a:latin typeface="SutonnyMJ" pitchFamily="2" charset="0"/>
                <a:ea typeface="Calibri" pitchFamily="34" charset="0"/>
                <a:cs typeface="Times New Roman" pitchFamily="18" charset="0"/>
              </a:rPr>
              <a:t>(`</a:t>
            </a:r>
            <a:r>
              <a:rPr lang="en-US" sz="2000" b="1" dirty="0" err="1" smtClean="0">
                <a:latin typeface="SutonnyMJ" pitchFamily="2" charset="0"/>
                <a:ea typeface="Calibri" pitchFamily="34" charset="0"/>
                <a:cs typeface="Times New Roman" pitchFamily="18" charset="0"/>
              </a:rPr>
              <a:t>L‡j</a:t>
            </a:r>
            <a:r>
              <a:rPr lang="en-US" sz="2000" b="1" dirty="0" smtClean="0">
                <a:latin typeface="SutonnyMJ" pitchFamily="2" charset="0"/>
                <a:ea typeface="Calibri" pitchFamily="34" charset="0"/>
                <a:cs typeface="Times New Roman" pitchFamily="18" charset="0"/>
              </a:rPr>
              <a:t> </a:t>
            </a:r>
            <a:r>
              <a:rPr lang="en-US" sz="2000" b="1" dirty="0" err="1" smtClean="0">
                <a:latin typeface="SutonnyMJ" pitchFamily="2" charset="0"/>
                <a:ea typeface="Calibri" pitchFamily="34" charset="0"/>
                <a:cs typeface="Times New Roman" pitchFamily="18" charset="0"/>
              </a:rPr>
              <a:t>ivLv</a:t>
            </a:r>
            <a:r>
              <a:rPr lang="en-US" sz="2000" b="1" dirty="0" smtClean="0">
                <a:latin typeface="SutonnyMJ" pitchFamily="2" charset="0"/>
                <a:ea typeface="Calibri" pitchFamily="34" charset="0"/>
                <a:cs typeface="Times New Roman" pitchFamily="18" charset="0"/>
              </a:rPr>
              <a:t>)</a:t>
            </a:r>
            <a:r>
              <a:rPr lang="en-US" sz="2000" dirty="0" smtClean="0">
                <a:latin typeface="Calibri" pitchFamily="34" charset="0"/>
                <a:ea typeface="Calibri" pitchFamily="34" charset="0"/>
                <a:cs typeface="Times New Roman" pitchFamily="18" charset="0"/>
              </a:rPr>
              <a:t> 5,57,000 sq km. and contains 23,000 cubic km. of water, which is about one fifth of the world’s </a:t>
            </a:r>
            <a:r>
              <a:rPr lang="en-US" sz="2000" b="1" dirty="0" smtClean="0">
                <a:latin typeface="Calibri" pitchFamily="34" charset="0"/>
                <a:ea typeface="Calibri" pitchFamily="34" charset="0"/>
                <a:cs typeface="Times New Roman" pitchFamily="18" charset="0"/>
              </a:rPr>
              <a:t>reserved( </a:t>
            </a:r>
            <a:r>
              <a:rPr lang="en-US" sz="2000" b="1" dirty="0" err="1" smtClean="0">
                <a:latin typeface="SutonnyMJ" pitchFamily="2" charset="0"/>
                <a:ea typeface="Calibri" pitchFamily="34" charset="0"/>
                <a:cs typeface="Times New Roman" pitchFamily="18" charset="0"/>
              </a:rPr>
              <a:t>msiw¶Z</a:t>
            </a:r>
            <a:r>
              <a:rPr lang="en-US" sz="2000" b="1" dirty="0" smtClean="0">
                <a:latin typeface="SutonnyMJ" pitchFamily="2" charset="0"/>
                <a:ea typeface="Calibri" pitchFamily="34" charset="0"/>
                <a:cs typeface="Times New Roman" pitchFamily="18" charset="0"/>
              </a:rPr>
              <a:t> </a:t>
            </a:r>
            <a:r>
              <a:rPr lang="en-US" sz="2000" b="1" dirty="0" err="1" smtClean="0">
                <a:latin typeface="SutonnyMJ" pitchFamily="2" charset="0"/>
                <a:ea typeface="Calibri" pitchFamily="34" charset="0"/>
                <a:cs typeface="Times New Roman" pitchFamily="18" charset="0"/>
              </a:rPr>
              <a:t>wRwbm</a:t>
            </a:r>
            <a:r>
              <a:rPr lang="en-US" sz="2000" b="1" dirty="0" smtClean="0">
                <a:latin typeface="SutonnyMJ" pitchFamily="2" charset="0"/>
                <a:ea typeface="Calibri" pitchFamily="34" charset="0"/>
                <a:cs typeface="Times New Roman" pitchFamily="18" charset="0"/>
              </a:rPr>
              <a:t>)</a:t>
            </a:r>
            <a:r>
              <a:rPr lang="en-US" sz="2000" dirty="0" smtClean="0">
                <a:latin typeface="Calibri" pitchFamily="34" charset="0"/>
                <a:ea typeface="Calibri" pitchFamily="34" charset="0"/>
                <a:cs typeface="Times New Roman" pitchFamily="18" charset="0"/>
              </a:rPr>
              <a:t> fresh </a:t>
            </a:r>
            <a:r>
              <a:rPr lang="en-US" sz="2000" b="1" dirty="0" smtClean="0">
                <a:latin typeface="Calibri" pitchFamily="34" charset="0"/>
                <a:ea typeface="Calibri" pitchFamily="34" charset="0"/>
                <a:cs typeface="Times New Roman" pitchFamily="18" charset="0"/>
              </a:rPr>
              <a:t>surface</a:t>
            </a:r>
            <a:r>
              <a:rPr lang="en-US" sz="2000" b="1" dirty="0" smtClean="0">
                <a:latin typeface="SutonnyMJ" pitchFamily="2" charset="0"/>
                <a:ea typeface="Calibri" pitchFamily="34" charset="0"/>
                <a:cs typeface="Times New Roman" pitchFamily="18" charset="0"/>
              </a:rPr>
              <a:t>(</a:t>
            </a:r>
            <a:r>
              <a:rPr lang="en-US" sz="2000" b="1" dirty="0" err="1" smtClean="0">
                <a:latin typeface="SutonnyMJ" pitchFamily="2" charset="0"/>
                <a:ea typeface="Calibri" pitchFamily="34" charset="0"/>
                <a:cs typeface="Times New Roman" pitchFamily="18" charset="0"/>
              </a:rPr>
              <a:t>c„ôZj</a:t>
            </a:r>
            <a:r>
              <a:rPr lang="en-US" sz="2000" b="1" dirty="0" smtClean="0">
                <a:latin typeface="SutonnyMJ" pitchFamily="2" charset="0"/>
                <a:ea typeface="Calibri" pitchFamily="34" charset="0"/>
                <a:cs typeface="Times New Roman" pitchFamily="18" charset="0"/>
              </a:rPr>
              <a:t>)</a:t>
            </a:r>
            <a:r>
              <a:rPr lang="en-US" sz="2000" b="1" dirty="0" smtClean="0">
                <a:latin typeface="Calibri" pitchFamily="34" charset="0"/>
                <a:ea typeface="Calibri" pitchFamily="34" charset="0"/>
                <a:cs typeface="Times New Roman" pitchFamily="18" charset="0"/>
              </a:rPr>
              <a:t> </a:t>
            </a:r>
            <a:r>
              <a:rPr lang="en-US" sz="2000" dirty="0" smtClean="0">
                <a:latin typeface="Calibri" pitchFamily="34" charset="0"/>
                <a:ea typeface="Calibri" pitchFamily="34" charset="0"/>
                <a:cs typeface="Times New Roman" pitchFamily="18" charset="0"/>
              </a:rPr>
              <a:t>water. </a:t>
            </a:r>
            <a:endParaRPr lang="en-US" sz="2000" dirty="0" smtClean="0">
              <a:latin typeface="Arial" pitchFamily="34" charset="0"/>
            </a:endParaRPr>
          </a:p>
          <a:p>
            <a:pPr lvl="0" eaLnBrk="0" fontAlgn="base" hangingPunct="0">
              <a:spcBef>
                <a:spcPct val="0"/>
              </a:spcBef>
              <a:spcAft>
                <a:spcPct val="0"/>
              </a:spcAft>
            </a:pPr>
            <a:r>
              <a:rPr lang="en-US" sz="2000" dirty="0" smtClean="0">
                <a:latin typeface="Calibri" pitchFamily="34" charset="0"/>
                <a:ea typeface="Calibri" pitchFamily="34" charset="0"/>
                <a:cs typeface="Times New Roman" pitchFamily="18" charset="0"/>
              </a:rPr>
              <a:t>There are hot springs in the </a:t>
            </a:r>
            <a:r>
              <a:rPr lang="en-US" sz="2000" b="1" dirty="0" smtClean="0">
                <a:latin typeface="Calibri" pitchFamily="34" charset="0"/>
                <a:ea typeface="Calibri" pitchFamily="34" charset="0"/>
                <a:cs typeface="Times New Roman" pitchFamily="18" charset="0"/>
              </a:rPr>
              <a:t>surrounding</a:t>
            </a:r>
            <a:r>
              <a:rPr lang="en-US" sz="2000" b="1" dirty="0" smtClean="0">
                <a:latin typeface="SutonnyMJ" pitchFamily="2" charset="0"/>
                <a:ea typeface="Calibri" pitchFamily="34" charset="0"/>
                <a:cs typeface="Times New Roman" pitchFamily="18" charset="0"/>
              </a:rPr>
              <a:t>(</a:t>
            </a:r>
            <a:r>
              <a:rPr lang="en-US" sz="2000" b="1" dirty="0" err="1" smtClean="0">
                <a:latin typeface="SutonnyMJ" pitchFamily="2" charset="0"/>
                <a:ea typeface="Calibri" pitchFamily="34" charset="0"/>
                <a:cs typeface="Times New Roman" pitchFamily="18" charset="0"/>
              </a:rPr>
              <a:t>cvwicvw©k</a:t>
            </a:r>
            <a:r>
              <a:rPr lang="en-US" sz="2000" b="1" dirty="0" smtClean="0">
                <a:latin typeface="SutonnyMJ" pitchFamily="2" charset="0"/>
                <a:ea typeface="Calibri" pitchFamily="34" charset="0"/>
                <a:cs typeface="Times New Roman" pitchFamily="18" charset="0"/>
              </a:rPr>
              <a:t>¦©K)</a:t>
            </a:r>
            <a:r>
              <a:rPr lang="en-US" sz="2000" dirty="0" smtClean="0">
                <a:latin typeface="SutonnyMJ" pitchFamily="2" charset="0"/>
                <a:ea typeface="Calibri" pitchFamily="34" charset="0"/>
                <a:cs typeface="Times New Roman" pitchFamily="18" charset="0"/>
              </a:rPr>
              <a:t> </a:t>
            </a:r>
            <a:r>
              <a:rPr lang="en-US" sz="2000" dirty="0" smtClean="0">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 Baikal is a stormy lake. Autumn is the most stormy time. The wind blows in various directions. </a:t>
            </a:r>
            <a:endParaRPr lang="en-US" sz="2000" dirty="0" smtClean="0">
              <a:latin typeface="Arial" pitchFamily="34" charset="0"/>
            </a:endParaRPr>
          </a:p>
          <a:p>
            <a:pPr lvl="0" eaLnBrk="0" fontAlgn="base" hangingPunct="0">
              <a:spcBef>
                <a:spcPct val="0"/>
              </a:spcBef>
              <a:spcAft>
                <a:spcPct val="0"/>
              </a:spcAft>
            </a:pPr>
            <a:r>
              <a:rPr lang="en-US" sz="2000" dirty="0" smtClean="0">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lang="en-US" sz="2000" b="1" dirty="0" smtClean="0">
                <a:latin typeface="Calibri" pitchFamily="34" charset="0"/>
                <a:ea typeface="Calibri" pitchFamily="34" charset="0"/>
                <a:cs typeface="Times New Roman" pitchFamily="18" charset="0"/>
              </a:rPr>
              <a:t>exceptional</a:t>
            </a:r>
            <a:r>
              <a:rPr lang="en-US" sz="2000" b="1" dirty="0" smtClean="0">
                <a:latin typeface="SutonnyMJ" pitchFamily="2" charset="0"/>
                <a:ea typeface="Calibri" pitchFamily="34" charset="0"/>
                <a:cs typeface="Times New Roman" pitchFamily="18" charset="0"/>
              </a:rPr>
              <a:t>(</a:t>
            </a:r>
            <a:r>
              <a:rPr lang="en-US" sz="2000" b="1" dirty="0" err="1" smtClean="0">
                <a:latin typeface="SutonnyMJ" pitchFamily="2" charset="0"/>
                <a:ea typeface="Calibri" pitchFamily="34" charset="0"/>
                <a:cs typeface="Times New Roman" pitchFamily="18" charset="0"/>
              </a:rPr>
              <a:t>e¨wZµgx</a:t>
            </a:r>
            <a:r>
              <a:rPr lang="en-US" sz="2000" b="1" dirty="0" smtClean="0">
                <a:latin typeface="SutonnyMJ" pitchFamily="2" charset="0"/>
                <a:ea typeface="Calibri" pitchFamily="34" charset="0"/>
                <a:cs typeface="Times New Roman" pitchFamily="18" charset="0"/>
              </a:rPr>
              <a:t>)</a:t>
            </a:r>
            <a:r>
              <a:rPr lang="en-US" sz="2000" dirty="0" smtClean="0">
                <a:latin typeface="Calibri" pitchFamily="34" charset="0"/>
                <a:ea typeface="Calibri" pitchFamily="34" charset="0"/>
                <a:cs typeface="Times New Roman" pitchFamily="18" charset="0"/>
              </a:rPr>
              <a:t>.</a:t>
            </a:r>
            <a:endParaRPr lang="en-US" sz="2000" dirty="0" smtClean="0">
              <a:latin typeface="Arial" pitchFamily="34" charset="0"/>
            </a:endParaRPr>
          </a:p>
        </p:txBody>
      </p:sp>
      <p:pic>
        <p:nvPicPr>
          <p:cNvPr id="2052" name="Picture 4" descr="C:\Documents and Settings\User\Desktop\lake baikal online\lake-baikal-map.gif"/>
          <p:cNvPicPr>
            <a:picLocks noChangeAspect="1" noChangeArrowheads="1"/>
          </p:cNvPicPr>
          <p:nvPr/>
        </p:nvPicPr>
        <p:blipFill>
          <a:blip r:embed="rId2" cstate="print"/>
          <a:srcRect/>
          <a:stretch>
            <a:fillRect/>
          </a:stretch>
        </p:blipFill>
        <p:spPr bwMode="auto">
          <a:xfrm>
            <a:off x="0" y="2438400"/>
            <a:ext cx="4572000" cy="4419600"/>
          </a:xfrm>
          <a:prstGeom prst="rect">
            <a:avLst/>
          </a:prstGeom>
          <a:noFill/>
        </p:spPr>
      </p:pic>
      <p:pic>
        <p:nvPicPr>
          <p:cNvPr id="2053" name="Picture 5" descr="C:\Documents and Settings\User\Desktop\lake baikal online\irkutsk-oblast-map.gif"/>
          <p:cNvPicPr>
            <a:picLocks noChangeAspect="1" noChangeArrowheads="1"/>
          </p:cNvPicPr>
          <p:nvPr/>
        </p:nvPicPr>
        <p:blipFill>
          <a:blip r:embed="rId3" cstate="print"/>
          <a:srcRect/>
          <a:stretch>
            <a:fillRect/>
          </a:stretch>
        </p:blipFill>
        <p:spPr bwMode="auto">
          <a:xfrm>
            <a:off x="4495800" y="2362200"/>
            <a:ext cx="4648200" cy="4495800"/>
          </a:xfrm>
          <a:prstGeom prst="rect">
            <a:avLst/>
          </a:prstGeom>
          <a:noFill/>
        </p:spPr>
      </p:pic>
      <p:pic>
        <p:nvPicPr>
          <p:cNvPr id="2055" name="Picture 7" descr="C:\Documents and Settings\User\Desktop\lake baikal online\5b22f9f0983a0d440c6303b5a2e9219fb870e64e.jpeg"/>
          <p:cNvPicPr>
            <a:picLocks noChangeAspect="1" noChangeArrowheads="1"/>
          </p:cNvPicPr>
          <p:nvPr/>
        </p:nvPicPr>
        <p:blipFill>
          <a:blip r:embed="rId4" cstate="print"/>
          <a:srcRect/>
          <a:stretch>
            <a:fillRect/>
          </a:stretch>
        </p:blipFill>
        <p:spPr bwMode="auto">
          <a:xfrm>
            <a:off x="4495800" y="2438400"/>
            <a:ext cx="4648200" cy="4419600"/>
          </a:xfrm>
          <a:prstGeom prst="rect">
            <a:avLst/>
          </a:prstGeom>
          <a:noFill/>
        </p:spPr>
      </p:pic>
      <p:graphicFrame>
        <p:nvGraphicFramePr>
          <p:cNvPr id="9" name="Table 8"/>
          <p:cNvGraphicFramePr>
            <a:graphicFrameLocks noGrp="1"/>
          </p:cNvGraphicFramePr>
          <p:nvPr/>
        </p:nvGraphicFramePr>
        <p:xfrm>
          <a:off x="0" y="0"/>
          <a:ext cx="9144000" cy="1981200"/>
        </p:xfrm>
        <a:graphic>
          <a:graphicData uri="http://schemas.openxmlformats.org/drawingml/2006/table">
            <a:tbl>
              <a:tblPr/>
              <a:tblGrid>
                <a:gridCol w="1828800"/>
                <a:gridCol w="2590800"/>
                <a:gridCol w="2438400"/>
                <a:gridCol w="2286000"/>
              </a:tblGrid>
              <a:tr h="538313">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chemeClr val="bg1"/>
                          </a:solidFill>
                          <a:latin typeface="Calibri"/>
                          <a:ea typeface="Calibri"/>
                          <a:cs typeface="Times New Roman"/>
                        </a:rPr>
                        <a:t>Meanings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00FF"/>
                          </a:solidFill>
                          <a:latin typeface="Calibri"/>
                          <a:ea typeface="Calibri"/>
                          <a:cs typeface="Times New Roman"/>
                        </a:rPr>
                        <a:t>Synonym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FF00"/>
                          </a:solidFill>
                          <a:latin typeface="Calibri"/>
                          <a:ea typeface="Calibri"/>
                          <a:cs typeface="Times New Roman"/>
                        </a:rPr>
                        <a:t>Antonyms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42887">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Autonomous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A country or region having self-government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Independent, self-governing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rgbClr val="00FF00"/>
                          </a:solidFill>
                          <a:latin typeface="Calibri"/>
                          <a:ea typeface="Calibri"/>
                          <a:cs typeface="Times New Roman"/>
                        </a:rPr>
                        <a:t>dependent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8" name="Rectangle 7"/>
          <p:cNvSpPr/>
          <p:nvPr/>
        </p:nvSpPr>
        <p:spPr>
          <a:xfrm>
            <a:off x="0" y="2438400"/>
            <a:ext cx="5026825" cy="461665"/>
          </a:xfrm>
          <a:prstGeom prst="rect">
            <a:avLst/>
          </a:prstGeom>
          <a:solidFill>
            <a:schemeClr val="bg1"/>
          </a:solidFill>
        </p:spPr>
        <p:txBody>
          <a:bodyPr wrap="none">
            <a:spAutoFit/>
          </a:bodyPr>
          <a:lstStyle/>
          <a:p>
            <a:r>
              <a:rPr lang="en-US" sz="2400" b="1" dirty="0" smtClean="0">
                <a:solidFill>
                  <a:schemeClr val="accent2"/>
                </a:solidFill>
              </a:rPr>
              <a:t>located in the south of Eastern Siberia</a:t>
            </a:r>
            <a:endParaRPr lang="en-US" sz="2400" b="1" dirty="0">
              <a:solidFill>
                <a:schemeClr val="accent2"/>
              </a:solidFill>
            </a:endParaRPr>
          </a:p>
        </p:txBody>
      </p:sp>
      <p:sp>
        <p:nvSpPr>
          <p:cNvPr id="10" name="Rectangle 9"/>
          <p:cNvSpPr/>
          <p:nvPr/>
        </p:nvSpPr>
        <p:spPr>
          <a:xfrm>
            <a:off x="0" y="2895600"/>
            <a:ext cx="3990901" cy="461665"/>
          </a:xfrm>
          <a:prstGeom prst="rect">
            <a:avLst/>
          </a:prstGeom>
          <a:solidFill>
            <a:schemeClr val="bg1"/>
          </a:solidFill>
        </p:spPr>
        <p:txBody>
          <a:bodyPr wrap="none">
            <a:spAutoFit/>
          </a:bodyPr>
          <a:lstStyle/>
          <a:p>
            <a:r>
              <a:rPr lang="en-US" sz="2400" b="1" dirty="0" err="1" smtClean="0">
                <a:solidFill>
                  <a:schemeClr val="accent2"/>
                </a:solidFill>
              </a:rPr>
              <a:t>Buryat</a:t>
            </a:r>
            <a:r>
              <a:rPr lang="en-US" sz="2400" b="1" dirty="0" smtClean="0">
                <a:solidFill>
                  <a:schemeClr val="accent2"/>
                </a:solidFill>
              </a:rPr>
              <a:t> Autonomous Republic </a:t>
            </a:r>
            <a:endParaRPr lang="en-US" sz="2400" b="1" dirty="0">
              <a:solidFill>
                <a:schemeClr val="accent2"/>
              </a:solidFill>
            </a:endParaRPr>
          </a:p>
        </p:txBody>
      </p:sp>
      <p:sp>
        <p:nvSpPr>
          <p:cNvPr id="11" name="Rectangle 10"/>
          <p:cNvSpPr/>
          <p:nvPr/>
        </p:nvSpPr>
        <p:spPr>
          <a:xfrm>
            <a:off x="0" y="3276600"/>
            <a:ext cx="3237553" cy="461665"/>
          </a:xfrm>
          <a:prstGeom prst="rect">
            <a:avLst/>
          </a:prstGeom>
          <a:solidFill>
            <a:schemeClr val="bg1"/>
          </a:solidFill>
        </p:spPr>
        <p:txBody>
          <a:bodyPr wrap="square">
            <a:spAutoFit/>
          </a:bodyPr>
          <a:lstStyle/>
          <a:p>
            <a:r>
              <a:rPr lang="en-US" sz="2400" b="1" dirty="0" smtClean="0">
                <a:solidFill>
                  <a:schemeClr val="accent2"/>
                </a:solidFill>
              </a:rPr>
              <a:t>region of Irkutsk, Russia</a:t>
            </a:r>
            <a:endParaRPr lang="en-US" sz="2400" b="1" dirty="0">
              <a:solidFill>
                <a:schemeClr val="accent2"/>
              </a:solidFill>
            </a:endParaRPr>
          </a:p>
        </p:txBody>
      </p:sp>
      <p:sp>
        <p:nvSpPr>
          <p:cNvPr id="12" name="Action Button: End 11">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 calcmode="lin" valueType="num">
                                      <p:cBhvr>
                                        <p:cTn id="28" dur="1000" fill="hold"/>
                                        <p:tgtEl>
                                          <p:spTgt spid="2055"/>
                                        </p:tgtEl>
                                        <p:attrNameLst>
                                          <p:attrName>ppt_x</p:attrName>
                                        </p:attrNameLst>
                                      </p:cBhvr>
                                      <p:tavLst>
                                        <p:tav tm="0">
                                          <p:val>
                                            <p:strVal val="#ppt_x-.2"/>
                                          </p:val>
                                        </p:tav>
                                        <p:tav tm="100000">
                                          <p:val>
                                            <p:strVal val="#ppt_x"/>
                                          </p:val>
                                        </p:tav>
                                      </p:tavLst>
                                    </p:anim>
                                    <p:anim calcmode="lin" valueType="num">
                                      <p:cBhvr>
                                        <p:cTn id="29"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5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94340"/>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lake covers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31,500 sq km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It is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636 km long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an average of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48 km wide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widest point of the lake is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79.4 km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water basin </a:t>
            </a:r>
            <a:r>
              <a:rPr kumimoji="0" lang="en-US" sz="24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occupies</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L‡j</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ivLv</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5,57,000 sq km.</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contains </a:t>
            </a:r>
            <a:r>
              <a:rPr kumimoji="0" lang="en-US"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23,000 cubic  km.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water, which is about one fifth of the world’s </a:t>
            </a:r>
            <a:r>
              <a:rPr kumimoji="0" lang="en-US" sz="24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reserved( </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msiw¶Z</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wRwbm</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fresh </a:t>
            </a:r>
            <a:r>
              <a:rPr kumimoji="0" lang="en-US" sz="24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surface</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c„ôZj</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water.</a:t>
            </a:r>
          </a:p>
          <a:p>
            <a:pPr eaLnBrk="0" fontAlgn="base" hangingPunct="0">
              <a:spcBef>
                <a:spcPct val="0"/>
              </a:spcBef>
              <a:spcAft>
                <a:spcPct val="0"/>
              </a:spcAft>
            </a:pPr>
            <a:r>
              <a:rPr lang="en-US" sz="2000" dirty="0" smtClean="0"/>
              <a:t>The average water level in the lake is never higher than 456 m. The average depth of Lake Baikal is 730 m. and its maximum depth in the middle is 1,620 m. It would take about one year for all the rivers of the world to fill Baikal’s basin and would take four hundred years for all the rivers, streams and brooks now flowing into Siberian lake- sea to do the same.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hot springs in the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surrounding</a:t>
            </a:r>
            <a:r>
              <a:rPr kumimoji="0" lang="en-US" sz="20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cvwicvw©k</a:t>
            </a:r>
            <a:r>
              <a:rPr kumimoji="0" lang="en-US" sz="20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¦©K)</a:t>
            </a:r>
            <a:r>
              <a:rPr kumimoji="0" lang="en-US" sz="2000" b="0"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 Baikal is a stormy lake. Autumn is the most stormy time. The wind blows in various directions.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exceptional</a:t>
            </a:r>
            <a:r>
              <a:rPr kumimoji="0" lang="en-US" sz="20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e¨wZµgx</a:t>
            </a:r>
            <a:r>
              <a:rPr kumimoji="0" lang="en-US" sz="20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User\Desktop\lake baikal online\image.jpeg"/>
          <p:cNvPicPr>
            <a:picLocks noChangeAspect="1" noChangeArrowheads="1"/>
          </p:cNvPicPr>
          <p:nvPr/>
        </p:nvPicPr>
        <p:blipFill>
          <a:blip r:embed="rId2" cstate="print"/>
          <a:srcRect/>
          <a:stretch>
            <a:fillRect/>
          </a:stretch>
        </p:blipFill>
        <p:spPr bwMode="auto">
          <a:xfrm>
            <a:off x="0" y="3200400"/>
            <a:ext cx="9144000" cy="3657600"/>
          </a:xfrm>
          <a:prstGeom prst="rect">
            <a:avLst/>
          </a:prstGeom>
          <a:noFill/>
        </p:spPr>
      </p:pic>
      <p:graphicFrame>
        <p:nvGraphicFramePr>
          <p:cNvPr id="5" name="Table 4"/>
          <p:cNvGraphicFramePr>
            <a:graphicFrameLocks noGrp="1"/>
          </p:cNvGraphicFramePr>
          <p:nvPr/>
        </p:nvGraphicFramePr>
        <p:xfrm>
          <a:off x="0" y="0"/>
          <a:ext cx="9144000" cy="3200403"/>
        </p:xfrm>
        <a:graphic>
          <a:graphicData uri="http://schemas.openxmlformats.org/drawingml/2006/table">
            <a:tbl>
              <a:tblPr/>
              <a:tblGrid>
                <a:gridCol w="1590261"/>
                <a:gridCol w="3419061"/>
                <a:gridCol w="2385391"/>
                <a:gridCol w="1749287"/>
              </a:tblGrid>
              <a:tr h="465003">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chemeClr val="bg1"/>
                          </a:solidFill>
                          <a:latin typeface="Calibri"/>
                          <a:ea typeface="Calibri"/>
                          <a:cs typeface="Times New Roman"/>
                        </a:rPr>
                        <a:t>Meanings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00FF"/>
                          </a:solidFill>
                          <a:latin typeface="Calibri"/>
                          <a:ea typeface="Calibri"/>
                          <a:cs typeface="Times New Roman"/>
                        </a:rPr>
                        <a:t>Synonym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FF00"/>
                          </a:solidFill>
                          <a:latin typeface="Calibri"/>
                          <a:ea typeface="Calibri"/>
                          <a:cs typeface="Times New Roman"/>
                        </a:rPr>
                        <a:t>Antonyms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65003">
                <a:tc>
                  <a:txBody>
                    <a:bodyPr/>
                    <a:lstStyle/>
                    <a:p>
                      <a:pPr marL="0" marR="0">
                        <a:lnSpc>
                          <a:spcPct val="115000"/>
                        </a:lnSpc>
                        <a:spcBef>
                          <a:spcPts val="0"/>
                        </a:spcBef>
                        <a:spcAft>
                          <a:spcPts val="0"/>
                        </a:spcAft>
                      </a:pPr>
                      <a:r>
                        <a:rPr lang="en-US" sz="2400" b="1">
                          <a:solidFill>
                            <a:srgbClr val="C00000"/>
                          </a:solidFill>
                          <a:latin typeface="Calibri"/>
                          <a:ea typeface="Calibri"/>
                          <a:cs typeface="Times New Roman"/>
                        </a:rPr>
                        <a:t>Occupy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chemeClr val="bg1"/>
                          </a:solidFill>
                          <a:latin typeface="Calibri"/>
                          <a:ea typeface="Calibri"/>
                          <a:cs typeface="Times New Roman"/>
                        </a:rPr>
                        <a:t>Holding something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00FF"/>
                          </a:solidFill>
                          <a:latin typeface="Calibri"/>
                          <a:ea typeface="Calibri"/>
                          <a:cs typeface="Times New Roman"/>
                        </a:rPr>
                        <a:t>Hold, be worth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FF00"/>
                          </a:solidFill>
                          <a:latin typeface="Calibri"/>
                          <a:ea typeface="Calibri"/>
                          <a:cs typeface="Times New Roman"/>
                        </a:rPr>
                        <a:t>Vacate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67699">
                <a:tc>
                  <a:txBody>
                    <a:bodyPr/>
                    <a:lstStyle/>
                    <a:p>
                      <a:pPr marL="0" marR="0">
                        <a:lnSpc>
                          <a:spcPct val="115000"/>
                        </a:lnSpc>
                        <a:spcBef>
                          <a:spcPts val="0"/>
                        </a:spcBef>
                        <a:spcAft>
                          <a:spcPts val="0"/>
                        </a:spcAft>
                      </a:pPr>
                      <a:r>
                        <a:rPr lang="en-US" sz="2400" b="1">
                          <a:solidFill>
                            <a:srgbClr val="C00000"/>
                          </a:solidFill>
                          <a:latin typeface="Calibri"/>
                          <a:ea typeface="Calibri"/>
                          <a:cs typeface="Times New Roman"/>
                        </a:rPr>
                        <a:t>Reserve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A supply of a commodity not needed for immediate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Withhold, restrain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a:solidFill>
                            <a:srgbClr val="00FF00"/>
                          </a:solidFill>
                          <a:latin typeface="Calibri"/>
                          <a:ea typeface="Calibri"/>
                          <a:cs typeface="Times New Roman"/>
                        </a:rPr>
                        <a:t>Release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02698">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Surface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Upper or outer part of something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Face,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dirty="0">
                          <a:solidFill>
                            <a:srgbClr val="00FF00"/>
                          </a:solidFill>
                          <a:latin typeface="Calibri"/>
                          <a:ea typeface="Calibri"/>
                          <a:cs typeface="Times New Roman"/>
                        </a:rPr>
                        <a:t>Overhead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Rectangle 5"/>
          <p:cNvSpPr/>
          <p:nvPr/>
        </p:nvSpPr>
        <p:spPr>
          <a:xfrm>
            <a:off x="0" y="3195935"/>
            <a:ext cx="2753254" cy="461665"/>
          </a:xfrm>
          <a:prstGeom prst="rect">
            <a:avLst/>
          </a:prstGeom>
          <a:solidFill>
            <a:schemeClr val="bg1"/>
          </a:solidFill>
        </p:spPr>
        <p:txBody>
          <a:bodyPr wrap="square">
            <a:spAutoFit/>
          </a:bodyPr>
          <a:lstStyle/>
          <a:p>
            <a:r>
              <a:rPr lang="en-US" sz="2400" b="1" dirty="0" smtClean="0">
                <a:solidFill>
                  <a:schemeClr val="accent6">
                    <a:lumMod val="75000"/>
                  </a:schemeClr>
                </a:solidFill>
              </a:rPr>
              <a:t>covers 31,500 sq km</a:t>
            </a:r>
            <a:endParaRPr lang="en-US" sz="2400" b="1" dirty="0">
              <a:solidFill>
                <a:schemeClr val="accent6">
                  <a:lumMod val="75000"/>
                </a:schemeClr>
              </a:solidFill>
            </a:endParaRPr>
          </a:p>
        </p:txBody>
      </p:sp>
      <p:sp>
        <p:nvSpPr>
          <p:cNvPr id="7" name="Rectangle 6"/>
          <p:cNvSpPr/>
          <p:nvPr/>
        </p:nvSpPr>
        <p:spPr>
          <a:xfrm>
            <a:off x="0" y="3657600"/>
            <a:ext cx="1955985" cy="461665"/>
          </a:xfrm>
          <a:prstGeom prst="rect">
            <a:avLst/>
          </a:prstGeom>
          <a:solidFill>
            <a:schemeClr val="bg1"/>
          </a:solidFill>
        </p:spPr>
        <p:txBody>
          <a:bodyPr wrap="none">
            <a:spAutoFit/>
          </a:bodyPr>
          <a:lstStyle/>
          <a:p>
            <a:r>
              <a:rPr lang="en-US" sz="2400" b="1" dirty="0" smtClean="0">
                <a:solidFill>
                  <a:schemeClr val="accent6">
                    <a:lumMod val="75000"/>
                  </a:schemeClr>
                </a:solidFill>
              </a:rPr>
              <a:t>Long- 636 km </a:t>
            </a:r>
            <a:endParaRPr lang="en-US" sz="2400" b="1" dirty="0">
              <a:solidFill>
                <a:schemeClr val="accent6">
                  <a:lumMod val="75000"/>
                </a:schemeClr>
              </a:solidFill>
            </a:endParaRPr>
          </a:p>
        </p:txBody>
      </p:sp>
      <p:sp>
        <p:nvSpPr>
          <p:cNvPr id="8" name="Rectangle 7"/>
          <p:cNvSpPr/>
          <p:nvPr/>
        </p:nvSpPr>
        <p:spPr>
          <a:xfrm>
            <a:off x="0" y="4114800"/>
            <a:ext cx="3536866" cy="461665"/>
          </a:xfrm>
          <a:prstGeom prst="rect">
            <a:avLst/>
          </a:prstGeom>
          <a:solidFill>
            <a:schemeClr val="bg1"/>
          </a:solidFill>
        </p:spPr>
        <p:txBody>
          <a:bodyPr wrap="none">
            <a:spAutoFit/>
          </a:bodyPr>
          <a:lstStyle/>
          <a:p>
            <a:r>
              <a:rPr lang="en-US" sz="2400" b="1" dirty="0" smtClean="0">
                <a:solidFill>
                  <a:schemeClr val="accent6">
                    <a:lumMod val="75000"/>
                  </a:schemeClr>
                </a:solidFill>
              </a:rPr>
              <a:t>wide- an average of 48 km</a:t>
            </a:r>
            <a:endParaRPr lang="en-US" sz="2400" b="1" dirty="0">
              <a:solidFill>
                <a:schemeClr val="accent6">
                  <a:lumMod val="75000"/>
                </a:schemeClr>
              </a:solidFill>
            </a:endParaRPr>
          </a:p>
        </p:txBody>
      </p:sp>
      <p:sp>
        <p:nvSpPr>
          <p:cNvPr id="9" name="Rectangle 8"/>
          <p:cNvSpPr/>
          <p:nvPr/>
        </p:nvSpPr>
        <p:spPr>
          <a:xfrm>
            <a:off x="0" y="4572000"/>
            <a:ext cx="3182346" cy="461665"/>
          </a:xfrm>
          <a:prstGeom prst="rect">
            <a:avLst/>
          </a:prstGeom>
          <a:solidFill>
            <a:schemeClr val="bg1"/>
          </a:solidFill>
        </p:spPr>
        <p:txBody>
          <a:bodyPr wrap="none">
            <a:spAutoFit/>
          </a:bodyPr>
          <a:lstStyle/>
          <a:p>
            <a:r>
              <a:rPr lang="en-US" sz="2400" b="1" dirty="0" smtClean="0">
                <a:solidFill>
                  <a:schemeClr val="accent6">
                    <a:lumMod val="75000"/>
                  </a:schemeClr>
                </a:solidFill>
              </a:rPr>
              <a:t>Widest point is 79.4 km</a:t>
            </a:r>
            <a:endParaRPr lang="en-US" sz="2400" b="1" dirty="0">
              <a:solidFill>
                <a:schemeClr val="accent6">
                  <a:lumMod val="75000"/>
                </a:schemeClr>
              </a:solidFill>
            </a:endParaRPr>
          </a:p>
        </p:txBody>
      </p:sp>
      <p:sp>
        <p:nvSpPr>
          <p:cNvPr id="10" name="Rectangle 9"/>
          <p:cNvSpPr/>
          <p:nvPr/>
        </p:nvSpPr>
        <p:spPr>
          <a:xfrm>
            <a:off x="0" y="5029200"/>
            <a:ext cx="4259499" cy="461665"/>
          </a:xfrm>
          <a:prstGeom prst="rect">
            <a:avLst/>
          </a:prstGeom>
          <a:solidFill>
            <a:schemeClr val="bg1"/>
          </a:solidFill>
        </p:spPr>
        <p:txBody>
          <a:bodyPr wrap="none">
            <a:spAutoFit/>
          </a:bodyPr>
          <a:lstStyle/>
          <a:p>
            <a:r>
              <a:rPr lang="en-US" sz="2400" b="1" dirty="0" smtClean="0">
                <a:solidFill>
                  <a:schemeClr val="accent6">
                    <a:lumMod val="75000"/>
                  </a:schemeClr>
                </a:solidFill>
              </a:rPr>
              <a:t>basin occupies- 5,57, 000 sq km </a:t>
            </a:r>
            <a:endParaRPr lang="en-US" sz="2400" b="1" dirty="0">
              <a:solidFill>
                <a:schemeClr val="accent6">
                  <a:lumMod val="75000"/>
                </a:schemeClr>
              </a:solidFill>
            </a:endParaRPr>
          </a:p>
        </p:txBody>
      </p:sp>
      <p:sp>
        <p:nvSpPr>
          <p:cNvPr id="11" name="Rectangle 10"/>
          <p:cNvSpPr/>
          <p:nvPr/>
        </p:nvSpPr>
        <p:spPr>
          <a:xfrm>
            <a:off x="0" y="5486400"/>
            <a:ext cx="4622035" cy="461665"/>
          </a:xfrm>
          <a:prstGeom prst="rect">
            <a:avLst/>
          </a:prstGeom>
          <a:solidFill>
            <a:schemeClr val="bg1"/>
          </a:solidFill>
        </p:spPr>
        <p:txBody>
          <a:bodyPr wrap="none">
            <a:spAutoFit/>
          </a:bodyPr>
          <a:lstStyle/>
          <a:p>
            <a:r>
              <a:rPr lang="en-US" sz="2400" b="1" dirty="0" smtClean="0">
                <a:solidFill>
                  <a:schemeClr val="accent6">
                    <a:lumMod val="75000"/>
                  </a:schemeClr>
                </a:solidFill>
              </a:rPr>
              <a:t>contains- 23,000 cubic km of water</a:t>
            </a:r>
            <a:endParaRPr lang="en-US" sz="2400" b="1" dirty="0">
              <a:solidFill>
                <a:schemeClr val="accent6">
                  <a:lumMod val="75000"/>
                </a:schemeClr>
              </a:solidFill>
            </a:endParaRPr>
          </a:p>
        </p:txBody>
      </p:sp>
      <p:sp>
        <p:nvSpPr>
          <p:cNvPr id="12" name="Action Button: End 11">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ppt_x</p:attrName>
                                        </p:attrNameLst>
                                      </p:cBhvr>
                                      <p:tavLst>
                                        <p:tav tm="0">
                                          <p:val>
                                            <p:strVal val="#ppt_x-.2"/>
                                          </p:val>
                                        </p:tav>
                                        <p:tav tm="100000">
                                          <p:val>
                                            <p:strVal val="#ppt_x"/>
                                          </p:val>
                                        </p:tav>
                                      </p:tavLst>
                                    </p:anim>
                                    <p:anim calcmode="lin" valueType="num">
                                      <p:cBhvr>
                                        <p:cTn id="5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609659"/>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average water level in the lake is never higher than 456 m. The average depth of Lake Baikal is 730 m. and its maximum depth in the middle is 1,620 m. It would take about one year for all the rivers of the world to fill Baikal’s basin and would take four hundred years for all the rivers, streams and brooks now flowing into Siberian lake- sea to do the same.</a:t>
            </a:r>
            <a:endParaRPr kumimoji="0" lang="en-US" sz="2400" b="1" i="0" u="sng" strike="noStrike" cap="none" normalizeH="0" baseline="0" dirty="0" smtClean="0">
              <a:ln>
                <a:noFill/>
              </a:ln>
              <a:solidFill>
                <a:schemeClr val="tx1"/>
              </a:solidFill>
              <a:effectLst/>
              <a:latin typeface="Arial" pitchFamily="34" charset="0"/>
            </a:endParaRPr>
          </a:p>
        </p:txBody>
      </p:sp>
      <p:pic>
        <p:nvPicPr>
          <p:cNvPr id="2050" name="Picture 2" descr="C:\Documents and Settings\User\Desktop\lake baikal online\ozera.gif"/>
          <p:cNvPicPr>
            <a:picLocks noChangeAspect="1" noChangeArrowheads="1"/>
          </p:cNvPicPr>
          <p:nvPr/>
        </p:nvPicPr>
        <p:blipFill>
          <a:blip r:embed="rId2" cstate="print"/>
          <a:srcRect/>
          <a:stretch>
            <a:fillRect/>
          </a:stretch>
        </p:blipFill>
        <p:spPr bwMode="auto">
          <a:xfrm>
            <a:off x="5105400" y="2819400"/>
            <a:ext cx="4038600" cy="4038600"/>
          </a:xfrm>
          <a:prstGeom prst="rect">
            <a:avLst/>
          </a:prstGeom>
          <a:noFill/>
        </p:spPr>
      </p:pic>
      <p:pic>
        <p:nvPicPr>
          <p:cNvPr id="2051" name="Picture 3" descr="C:\Documents and Settings\User\Desktop\lake baikal online\lakes.jpg"/>
          <p:cNvPicPr>
            <a:picLocks noChangeAspect="1" noChangeArrowheads="1"/>
          </p:cNvPicPr>
          <p:nvPr/>
        </p:nvPicPr>
        <p:blipFill>
          <a:blip r:embed="rId3" cstate="print"/>
          <a:srcRect/>
          <a:stretch>
            <a:fillRect/>
          </a:stretch>
        </p:blipFill>
        <p:spPr bwMode="auto">
          <a:xfrm>
            <a:off x="0" y="2895600"/>
            <a:ext cx="5181600" cy="3962400"/>
          </a:xfrm>
          <a:prstGeom prst="rect">
            <a:avLst/>
          </a:prstGeom>
          <a:noFill/>
        </p:spPr>
      </p:pic>
      <p:sp>
        <p:nvSpPr>
          <p:cNvPr id="2052" name="Rectangle 4"/>
          <p:cNvSpPr>
            <a:spLocks noChangeArrowheads="1"/>
          </p:cNvSpPr>
          <p:nvPr/>
        </p:nvSpPr>
        <p:spPr bwMode="auto">
          <a:xfrm>
            <a:off x="0" y="2895600"/>
            <a:ext cx="6137514" cy="46166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Average water level - never higher than 456 m.</a:t>
            </a:r>
            <a:endParaRPr kumimoji="0" lang="en-US" sz="2400" b="1" i="0" u="none" strike="noStrike" cap="none" normalizeH="0" baseline="0" dirty="0" smtClean="0">
              <a:ln>
                <a:noFill/>
              </a:ln>
              <a:solidFill>
                <a:schemeClr val="accent2"/>
              </a:solidFill>
              <a:effectLst/>
              <a:latin typeface="Arial" pitchFamily="34" charset="0"/>
            </a:endParaRPr>
          </a:p>
        </p:txBody>
      </p:sp>
      <p:sp>
        <p:nvSpPr>
          <p:cNvPr id="2053" name="Rectangle 5"/>
          <p:cNvSpPr>
            <a:spLocks noChangeArrowheads="1"/>
          </p:cNvSpPr>
          <p:nvPr/>
        </p:nvSpPr>
        <p:spPr bwMode="auto">
          <a:xfrm>
            <a:off x="0" y="3352800"/>
            <a:ext cx="3243965" cy="46166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Average depth is 730 m.</a:t>
            </a:r>
            <a:endParaRPr kumimoji="0" lang="en-US" sz="2400" b="1" i="0" u="none" strike="noStrike" cap="none" normalizeH="0" baseline="0" dirty="0" smtClean="0">
              <a:ln>
                <a:noFill/>
              </a:ln>
              <a:solidFill>
                <a:schemeClr val="accent2"/>
              </a:solidFill>
              <a:effectLst/>
              <a:latin typeface="Arial" pitchFamily="34" charset="0"/>
            </a:endParaRPr>
          </a:p>
        </p:txBody>
      </p:sp>
      <p:sp>
        <p:nvSpPr>
          <p:cNvPr id="2054" name="Rectangle 6"/>
          <p:cNvSpPr>
            <a:spLocks noChangeArrowheads="1"/>
          </p:cNvSpPr>
          <p:nvPr/>
        </p:nvSpPr>
        <p:spPr bwMode="auto">
          <a:xfrm>
            <a:off x="0" y="3810000"/>
            <a:ext cx="5512150" cy="461665"/>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Maximum depth in the middle is 1,620 m.</a:t>
            </a:r>
            <a:endParaRPr kumimoji="0" lang="en-US" sz="2400" b="1" i="0" u="none" strike="noStrike" cap="none" normalizeH="0" baseline="0" dirty="0" smtClean="0">
              <a:ln>
                <a:noFill/>
              </a:ln>
              <a:solidFill>
                <a:schemeClr val="accent2"/>
              </a:solidFill>
              <a:effectLst/>
              <a:latin typeface="Arial" pitchFamily="34" charset="0"/>
            </a:endParaRPr>
          </a:p>
        </p:txBody>
      </p:sp>
      <p:sp>
        <p:nvSpPr>
          <p:cNvPr id="8" name="Action Button: End 7">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2"/>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1000" fill="hold"/>
                                        <p:tgtEl>
                                          <p:spTgt spid="2053"/>
                                        </p:tgtEl>
                                        <p:attrNameLst>
                                          <p:attrName>ppt_x</p:attrName>
                                        </p:attrNameLst>
                                      </p:cBhvr>
                                      <p:tavLst>
                                        <p:tav tm="0">
                                          <p:val>
                                            <p:strVal val="#ppt_x-.2"/>
                                          </p:val>
                                        </p:tav>
                                        <p:tav tm="100000">
                                          <p:val>
                                            <p:strVal val="#ppt_x"/>
                                          </p:val>
                                        </p:tav>
                                      </p:tavLst>
                                    </p:anim>
                                    <p:anim calcmode="lin" valueType="num">
                                      <p:cBhvr>
                                        <p:cTn id="15"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1000" fill="hold"/>
                                        <p:tgtEl>
                                          <p:spTgt spid="2054"/>
                                        </p:tgtEl>
                                        <p:attrNameLst>
                                          <p:attrName>ppt_x</p:attrName>
                                        </p:attrNameLst>
                                      </p:cBhvr>
                                      <p:tavLst>
                                        <p:tav tm="0">
                                          <p:val>
                                            <p:strVal val="#ppt_x-.2"/>
                                          </p:val>
                                        </p:tav>
                                        <p:tav tm="100000">
                                          <p:val>
                                            <p:strVal val="#ppt_x"/>
                                          </p:val>
                                        </p:tav>
                                      </p:tavLst>
                                    </p:anim>
                                    <p:anim calcmode="lin" valueType="num">
                                      <p:cBhvr>
                                        <p:cTn id="22"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43246"/>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hot springs in the </a:t>
            </a:r>
            <a:r>
              <a:rPr kumimoji="0" lang="en-US" sz="3200" b="1" i="0" u="sng"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surrounding</a:t>
            </a:r>
            <a:r>
              <a:rPr kumimoji="0" lang="en-US" sz="3200" b="1" i="0" u="sng"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3200" b="1" i="0" u="sng"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cvwicvw©k</a:t>
            </a:r>
            <a:r>
              <a:rPr kumimoji="0" lang="en-US" sz="3200" b="1" i="0" u="sng"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¦©K) </a:t>
            </a:r>
            <a:r>
              <a:rPr kumimoji="0" lang="en-US" sz="240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area of Lake Baikal. The quality of the water of these springs is excellent. </a:t>
            </a:r>
            <a:r>
              <a:rPr kumimoji="0" lang="en-US" sz="24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lake acts as a powerful generator and bio filter producing this water. </a:t>
            </a:r>
            <a:r>
              <a:rPr kumimoji="0" lang="en-US" sz="2400" b="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Baikal is a stormy lake. Autumn is the most stormy time.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wind blows in various directions.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kumimoji="0" lang="en-US" sz="2400" b="1"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exceptional</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e¨wZµgx</a:t>
            </a:r>
            <a:r>
              <a:rPr kumimoji="0" lang="en-US" sz="2400" b="1" i="0" u="none"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60000"/>
                  <a:lumOff val="40000"/>
                </a:schemeClr>
              </a:solidFill>
              <a:effectLst/>
              <a:latin typeface="Arial" pitchFamily="34" charset="0"/>
            </a:endParaRPr>
          </a:p>
        </p:txBody>
      </p:sp>
      <p:pic>
        <p:nvPicPr>
          <p:cNvPr id="3073" name="Picture 1" descr="C:\Documents and Settings\User\Desktop\lake baikal online\deepest-lake-in-the-world.jpg"/>
          <p:cNvPicPr>
            <a:picLocks noChangeAspect="1" noChangeArrowheads="1"/>
          </p:cNvPicPr>
          <p:nvPr/>
        </p:nvPicPr>
        <p:blipFill>
          <a:blip r:embed="rId2" cstate="print"/>
          <a:srcRect/>
          <a:stretch>
            <a:fillRect/>
          </a:stretch>
        </p:blipFill>
        <p:spPr bwMode="auto">
          <a:xfrm>
            <a:off x="4495800" y="2209800"/>
            <a:ext cx="4648200" cy="4343400"/>
          </a:xfrm>
          <a:prstGeom prst="rect">
            <a:avLst/>
          </a:prstGeom>
          <a:noFill/>
        </p:spPr>
      </p:pic>
      <p:pic>
        <p:nvPicPr>
          <p:cNvPr id="2" name="Picture 1" descr="C:\Documents and Settings\User\Desktop\lake baikal online\11-1-696x497.jpg"/>
          <p:cNvPicPr>
            <a:picLocks noChangeAspect="1" noChangeArrowheads="1"/>
          </p:cNvPicPr>
          <p:nvPr/>
        </p:nvPicPr>
        <p:blipFill>
          <a:blip r:embed="rId3" cstate="print"/>
          <a:srcRect/>
          <a:stretch>
            <a:fillRect/>
          </a:stretch>
        </p:blipFill>
        <p:spPr bwMode="auto">
          <a:xfrm>
            <a:off x="0" y="2209800"/>
            <a:ext cx="4495800" cy="4343400"/>
          </a:xfrm>
          <a:prstGeom prst="rect">
            <a:avLst/>
          </a:prstGeom>
          <a:noFill/>
        </p:spPr>
      </p:pic>
      <p:sp>
        <p:nvSpPr>
          <p:cNvPr id="6" name="Rectangle 5"/>
          <p:cNvSpPr/>
          <p:nvPr/>
        </p:nvSpPr>
        <p:spPr>
          <a:xfrm>
            <a:off x="2303254" y="5628551"/>
            <a:ext cx="2161169" cy="584775"/>
          </a:xfrm>
          <a:prstGeom prst="rect">
            <a:avLst/>
          </a:prstGeom>
        </p:spPr>
        <p:txBody>
          <a:bodyPr wrap="none">
            <a:spAutoFit/>
          </a:bodyPr>
          <a:lstStyle/>
          <a:p>
            <a:r>
              <a:rPr lang="en-US" sz="3200" b="1" dirty="0" smtClean="0">
                <a:solidFill>
                  <a:schemeClr val="bg1"/>
                </a:solidFill>
              </a:rPr>
              <a:t>hot springs </a:t>
            </a:r>
            <a:endParaRPr lang="en-US" sz="3200" b="1" dirty="0">
              <a:solidFill>
                <a:schemeClr val="bg1"/>
              </a:solidFill>
            </a:endParaRPr>
          </a:p>
        </p:txBody>
      </p:sp>
      <p:sp>
        <p:nvSpPr>
          <p:cNvPr id="7" name="Rectangle 6"/>
          <p:cNvSpPr/>
          <p:nvPr/>
        </p:nvSpPr>
        <p:spPr>
          <a:xfrm>
            <a:off x="4443577" y="5628551"/>
            <a:ext cx="4648200" cy="584775"/>
          </a:xfrm>
          <a:prstGeom prst="rect">
            <a:avLst/>
          </a:prstGeom>
        </p:spPr>
        <p:txBody>
          <a:bodyPr wrap="square">
            <a:spAutoFit/>
          </a:bodyPr>
          <a:lstStyle/>
          <a:p>
            <a:r>
              <a:rPr lang="en-US" sz="3200" b="1" dirty="0" smtClean="0">
                <a:solidFill>
                  <a:srgbClr val="FFFF00"/>
                </a:solidFill>
              </a:rPr>
              <a:t>in the surrounding area </a:t>
            </a:r>
            <a:endParaRPr lang="en-US" sz="3200" b="1" dirty="0">
              <a:solidFill>
                <a:srgbClr val="FFFF00"/>
              </a:solidFill>
            </a:endParaRPr>
          </a:p>
        </p:txBody>
      </p:sp>
      <p:graphicFrame>
        <p:nvGraphicFramePr>
          <p:cNvPr id="8" name="Table 7"/>
          <p:cNvGraphicFramePr>
            <a:graphicFrameLocks noGrp="1"/>
          </p:cNvGraphicFramePr>
          <p:nvPr/>
        </p:nvGraphicFramePr>
        <p:xfrm>
          <a:off x="0" y="0"/>
          <a:ext cx="9144001" cy="2209800"/>
        </p:xfrm>
        <a:graphic>
          <a:graphicData uri="http://schemas.openxmlformats.org/drawingml/2006/table">
            <a:tbl>
              <a:tblPr/>
              <a:tblGrid>
                <a:gridCol w="2133600"/>
                <a:gridCol w="2603653"/>
                <a:gridCol w="2203374"/>
                <a:gridCol w="2203374"/>
              </a:tblGrid>
              <a:tr h="688469">
                <a:tc>
                  <a:txBody>
                    <a:bodyPr/>
                    <a:lstStyle/>
                    <a:p>
                      <a:pPr marL="0" marR="0">
                        <a:lnSpc>
                          <a:spcPct val="115000"/>
                        </a:lnSpc>
                        <a:spcBef>
                          <a:spcPts val="0"/>
                        </a:spcBef>
                        <a:spcAft>
                          <a:spcPts val="0"/>
                        </a:spcAft>
                      </a:pPr>
                      <a:r>
                        <a:rPr lang="en-US" sz="2400" b="1" kern="1200" dirty="0">
                          <a:solidFill>
                            <a:srgbClr val="C00000"/>
                          </a:solidFill>
                          <a:latin typeface="Calibri"/>
                          <a:ea typeface="Calibri"/>
                          <a:cs typeface="Times New Roman"/>
                        </a:rPr>
                        <a:t>Words</a:t>
                      </a:r>
                      <a:endParaRPr lang="en-US" sz="2400" b="1" dirty="0">
                        <a:solidFill>
                          <a:srgbClr val="C00000"/>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a:solidFill>
                            <a:schemeClr val="bg1"/>
                          </a:solidFill>
                          <a:latin typeface="Calibri"/>
                          <a:ea typeface="Calibri"/>
                          <a:cs typeface="Times New Roman"/>
                        </a:rPr>
                        <a:t>Meanings</a:t>
                      </a:r>
                      <a:endParaRPr lang="en-US" sz="2400" b="1">
                        <a:solidFill>
                          <a:schemeClr val="bg1"/>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a:solidFill>
                            <a:srgbClr val="0000FF"/>
                          </a:solidFill>
                          <a:latin typeface="Calibri"/>
                          <a:ea typeface="Calibri"/>
                          <a:cs typeface="Times New Roman"/>
                        </a:rPr>
                        <a:t>Synonym</a:t>
                      </a:r>
                      <a:endParaRPr lang="en-US" sz="2400" b="1">
                        <a:solidFill>
                          <a:srgbClr val="0000FF"/>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a:solidFill>
                            <a:srgbClr val="00FF00"/>
                          </a:solidFill>
                          <a:latin typeface="Calibri"/>
                          <a:ea typeface="Calibri"/>
                          <a:cs typeface="Times New Roman"/>
                        </a:rPr>
                        <a:t>Antonyms</a:t>
                      </a:r>
                      <a:endParaRPr lang="en-US" sz="2400" b="1">
                        <a:solidFill>
                          <a:srgbClr val="00FF00"/>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21331">
                <a:tc>
                  <a:txBody>
                    <a:bodyPr/>
                    <a:lstStyle/>
                    <a:p>
                      <a:pPr marL="0" marR="0">
                        <a:lnSpc>
                          <a:spcPct val="115000"/>
                        </a:lnSpc>
                        <a:spcBef>
                          <a:spcPts val="0"/>
                        </a:spcBef>
                        <a:spcAft>
                          <a:spcPts val="0"/>
                        </a:spcAft>
                      </a:pPr>
                      <a:r>
                        <a:rPr lang="en-US" sz="2400" b="1" kern="1200" dirty="0">
                          <a:solidFill>
                            <a:srgbClr val="C00000"/>
                          </a:solidFill>
                          <a:latin typeface="Calibri"/>
                          <a:ea typeface="Calibri"/>
                          <a:cs typeface="Times New Roman"/>
                        </a:rPr>
                        <a:t>Surrounding</a:t>
                      </a:r>
                      <a:endParaRPr lang="en-US" sz="2400" b="1" dirty="0">
                        <a:solidFill>
                          <a:srgbClr val="C00000"/>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dirty="0">
                          <a:solidFill>
                            <a:schemeClr val="bg1"/>
                          </a:solidFill>
                          <a:latin typeface="Calibri"/>
                          <a:ea typeface="Calibri"/>
                          <a:cs typeface="Times New Roman"/>
                        </a:rPr>
                        <a:t>All around a particular place or thing</a:t>
                      </a:r>
                      <a:endParaRPr lang="en-US" sz="2400" b="1" dirty="0">
                        <a:solidFill>
                          <a:schemeClr val="bg1"/>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dirty="0">
                          <a:solidFill>
                            <a:srgbClr val="0000FF"/>
                          </a:solidFill>
                          <a:latin typeface="Calibri"/>
                          <a:ea typeface="Calibri"/>
                          <a:cs typeface="Times New Roman"/>
                        </a:rPr>
                        <a:t>nearby</a:t>
                      </a:r>
                      <a:endParaRPr lang="en-US" sz="2400" b="1" dirty="0">
                        <a:solidFill>
                          <a:srgbClr val="0000FF"/>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400" b="1" kern="1200" dirty="0">
                          <a:solidFill>
                            <a:srgbClr val="00FF00"/>
                          </a:solidFill>
                          <a:latin typeface="Calibri"/>
                          <a:ea typeface="Calibri"/>
                          <a:cs typeface="Times New Roman"/>
                        </a:rPr>
                        <a:t>distant</a:t>
                      </a:r>
                      <a:endParaRPr lang="en-US" sz="2400" b="1" dirty="0">
                        <a:solidFill>
                          <a:srgbClr val="00FF00"/>
                        </a:solidFill>
                        <a:latin typeface="Calibri"/>
                        <a:ea typeface="Calibri"/>
                        <a:cs typeface="Times New Roman"/>
                      </a:endParaRPr>
                    </a:p>
                  </a:txBody>
                  <a:tcPr marL="66234" marR="66234" marT="9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9" name="Action Button: End 8">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524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hot springs in the surrounding</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Baikal is a stormy lake. Autumn is the most stormy time. The wind blows in various directions. </a:t>
            </a:r>
            <a:endParaRPr kumimoji="0" lang="en-US" sz="2400" b="1" i="0" u="sng" strike="noStrike" cap="none" normalizeH="0" baseline="0" dirty="0" smtClean="0">
              <a:ln>
                <a:noFill/>
              </a:ln>
              <a:solidFill>
                <a:schemeClr val="tx1"/>
              </a:solidFill>
              <a:effectLst/>
              <a:latin typeface="Arial" pitchFamily="34" charset="0"/>
            </a:endParaRPr>
          </a:p>
        </p:txBody>
      </p:sp>
      <p:pic>
        <p:nvPicPr>
          <p:cNvPr id="2050" name="Picture 2" descr="C:\Documents and Settings\User\Desktop\lake baikal online\ocean-storm_1_1.jpg"/>
          <p:cNvPicPr>
            <a:picLocks noChangeAspect="1" noChangeArrowheads="1"/>
          </p:cNvPicPr>
          <p:nvPr/>
        </p:nvPicPr>
        <p:blipFill>
          <a:blip r:embed="rId2" cstate="print"/>
          <a:srcRect/>
          <a:stretch>
            <a:fillRect/>
          </a:stretch>
        </p:blipFill>
        <p:spPr bwMode="auto">
          <a:xfrm>
            <a:off x="0" y="2133600"/>
            <a:ext cx="4495800" cy="4419600"/>
          </a:xfrm>
          <a:prstGeom prst="rect">
            <a:avLst/>
          </a:prstGeom>
          <a:noFill/>
        </p:spPr>
      </p:pic>
      <p:pic>
        <p:nvPicPr>
          <p:cNvPr id="2051" name="Picture 3" descr="C:\Documents and Settings\User\Desktop\lake baikal online\svi11.jpg"/>
          <p:cNvPicPr>
            <a:picLocks noChangeAspect="1" noChangeArrowheads="1"/>
          </p:cNvPicPr>
          <p:nvPr/>
        </p:nvPicPr>
        <p:blipFill>
          <a:blip r:embed="rId3" cstate="print"/>
          <a:srcRect/>
          <a:stretch>
            <a:fillRect/>
          </a:stretch>
        </p:blipFill>
        <p:spPr bwMode="auto">
          <a:xfrm>
            <a:off x="4495800" y="2133600"/>
            <a:ext cx="4648200" cy="4419600"/>
          </a:xfrm>
          <a:prstGeom prst="rect">
            <a:avLst/>
          </a:prstGeom>
          <a:noFill/>
        </p:spPr>
      </p:pic>
      <p:sp>
        <p:nvSpPr>
          <p:cNvPr id="5" name="Rectangle 4"/>
          <p:cNvSpPr/>
          <p:nvPr/>
        </p:nvSpPr>
        <p:spPr>
          <a:xfrm>
            <a:off x="0" y="2133600"/>
            <a:ext cx="1664623" cy="457200"/>
          </a:xfrm>
          <a:prstGeom prst="rect">
            <a:avLst/>
          </a:prstGeom>
          <a:solidFill>
            <a:schemeClr val="bg1"/>
          </a:solidFill>
        </p:spPr>
        <p:txBody>
          <a:bodyPr wrap="square">
            <a:spAutoFit/>
          </a:bodyPr>
          <a:lstStyle/>
          <a:p>
            <a:r>
              <a:rPr lang="en-US" sz="2400" b="1" dirty="0" smtClean="0">
                <a:solidFill>
                  <a:schemeClr val="accent6">
                    <a:lumMod val="75000"/>
                  </a:schemeClr>
                </a:solidFill>
              </a:rPr>
              <a:t>stormy lake</a:t>
            </a:r>
            <a:endParaRPr lang="en-US" sz="2400" b="1" dirty="0">
              <a:solidFill>
                <a:schemeClr val="accent6">
                  <a:lumMod val="75000"/>
                </a:schemeClr>
              </a:solidFill>
            </a:endParaRPr>
          </a:p>
        </p:txBody>
      </p:sp>
      <p:sp>
        <p:nvSpPr>
          <p:cNvPr id="6" name="Rectangle 5"/>
          <p:cNvSpPr/>
          <p:nvPr/>
        </p:nvSpPr>
        <p:spPr>
          <a:xfrm>
            <a:off x="0" y="2590800"/>
            <a:ext cx="3001912" cy="461665"/>
          </a:xfrm>
          <a:prstGeom prst="rect">
            <a:avLst/>
          </a:prstGeom>
          <a:solidFill>
            <a:schemeClr val="bg1"/>
          </a:solidFill>
        </p:spPr>
        <p:txBody>
          <a:bodyPr wrap="none">
            <a:spAutoFit/>
          </a:bodyPr>
          <a:lstStyle/>
          <a:p>
            <a:r>
              <a:rPr lang="en-US" sz="2400" b="1" dirty="0" smtClean="0">
                <a:solidFill>
                  <a:schemeClr val="accent6">
                    <a:lumMod val="75000"/>
                  </a:schemeClr>
                </a:solidFill>
              </a:rPr>
              <a:t>Autumn - stormy time</a:t>
            </a:r>
            <a:endParaRPr lang="en-US" sz="2400" b="1" dirty="0">
              <a:solidFill>
                <a:schemeClr val="accent6">
                  <a:lumMod val="75000"/>
                </a:schemeClr>
              </a:solidFill>
            </a:endParaRPr>
          </a:p>
        </p:txBody>
      </p:sp>
      <p:sp>
        <p:nvSpPr>
          <p:cNvPr id="7" name="Rectangle 6"/>
          <p:cNvSpPr/>
          <p:nvPr/>
        </p:nvSpPr>
        <p:spPr>
          <a:xfrm>
            <a:off x="0" y="3048000"/>
            <a:ext cx="4830938" cy="461665"/>
          </a:xfrm>
          <a:prstGeom prst="rect">
            <a:avLst/>
          </a:prstGeom>
          <a:solidFill>
            <a:schemeClr val="bg1"/>
          </a:solidFill>
        </p:spPr>
        <p:txBody>
          <a:bodyPr wrap="none">
            <a:spAutoFit/>
          </a:bodyPr>
          <a:lstStyle/>
          <a:p>
            <a:r>
              <a:rPr lang="en-US" sz="2400" b="1" dirty="0" smtClean="0">
                <a:solidFill>
                  <a:schemeClr val="accent6">
                    <a:lumMod val="75000"/>
                  </a:schemeClr>
                </a:solidFill>
              </a:rPr>
              <a:t>The wind blows in various directions</a:t>
            </a:r>
            <a:endParaRPr lang="en-US" sz="2400" b="1" dirty="0">
              <a:solidFill>
                <a:schemeClr val="accent6">
                  <a:lumMod val="75000"/>
                </a:schemeClr>
              </a:solidFill>
            </a:endParaRPr>
          </a:p>
        </p:txBody>
      </p:sp>
      <p:sp>
        <p:nvSpPr>
          <p:cNvPr id="8" name="Action Button: End 7">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3810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weather depends on the wind</a:t>
            </a:r>
            <a:r>
              <a:rPr kumimoji="0" lang="en-US" sz="2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If it is blowing from the north, the weather is bright and sunny. The water of the lake looks green and dark blue. But if the winds get stronger, Baikal turns black, waves rising high with white crest</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beauty of Lake Baikal is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exceptional</a:t>
            </a:r>
            <a:r>
              <a:rPr kumimoji="0" lang="en-US" sz="28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e¨wZ</a:t>
            </a:r>
            <a:r>
              <a:rPr kumimoji="0" lang="en-US" sz="2800" b="1" i="0" u="none" strike="noStrike" cap="none" normalizeH="0" baseline="0" dirty="0" err="1" smtClean="0">
                <a:ln>
                  <a:noFill/>
                </a:ln>
                <a:solidFill>
                  <a:schemeClr val="tx1"/>
                </a:solidFill>
                <a:effectLst/>
                <a:latin typeface="Calibri"/>
                <a:ea typeface="Calibri" pitchFamily="34" charset="0"/>
                <a:cs typeface="Times New Roman" pitchFamily="18" charset="0"/>
              </a:rPr>
              <a:t>µ</a:t>
            </a:r>
            <a:r>
              <a:rPr kumimoji="0" lang="en-US" sz="28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gx</a:t>
            </a:r>
            <a:r>
              <a:rPr kumimoji="0" lang="en-US" sz="28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endParaRPr>
          </a:p>
        </p:txBody>
      </p:sp>
      <p:pic>
        <p:nvPicPr>
          <p:cNvPr id="3074" name="Picture 2" descr="C:\Documents and Settings\User\Desktop\lake baikal online\8b9133d2e253d920ed88b261f9d6a5af548db180.jpeg"/>
          <p:cNvPicPr>
            <a:picLocks noChangeAspect="1" noChangeArrowheads="1"/>
          </p:cNvPicPr>
          <p:nvPr/>
        </p:nvPicPr>
        <p:blipFill>
          <a:blip r:embed="rId2" cstate="print"/>
          <a:srcRect/>
          <a:stretch>
            <a:fillRect/>
          </a:stretch>
        </p:blipFill>
        <p:spPr bwMode="auto">
          <a:xfrm>
            <a:off x="0" y="2590800"/>
            <a:ext cx="4343400" cy="3822413"/>
          </a:xfrm>
          <a:prstGeom prst="rect">
            <a:avLst/>
          </a:prstGeom>
          <a:noFill/>
        </p:spPr>
      </p:pic>
      <p:pic>
        <p:nvPicPr>
          <p:cNvPr id="3075" name="Picture 3" descr="C:\Documents and Settings\User\Desktop\lake baikal online\IMG_20200815_194342.jpg"/>
          <p:cNvPicPr>
            <a:picLocks noChangeAspect="1" noChangeArrowheads="1"/>
          </p:cNvPicPr>
          <p:nvPr/>
        </p:nvPicPr>
        <p:blipFill>
          <a:blip r:embed="rId3" cstate="print"/>
          <a:srcRect/>
          <a:stretch>
            <a:fillRect/>
          </a:stretch>
        </p:blipFill>
        <p:spPr bwMode="auto">
          <a:xfrm>
            <a:off x="4343400" y="2590800"/>
            <a:ext cx="4800600" cy="3822413"/>
          </a:xfrm>
          <a:prstGeom prst="rect">
            <a:avLst/>
          </a:prstGeom>
          <a:noFill/>
        </p:spPr>
      </p:pic>
      <p:sp>
        <p:nvSpPr>
          <p:cNvPr id="6" name="Rectangle 5"/>
          <p:cNvSpPr/>
          <p:nvPr/>
        </p:nvSpPr>
        <p:spPr>
          <a:xfrm>
            <a:off x="0" y="2590800"/>
            <a:ext cx="2329036" cy="461665"/>
          </a:xfrm>
          <a:prstGeom prst="rect">
            <a:avLst/>
          </a:prstGeom>
          <a:solidFill>
            <a:schemeClr val="bg1"/>
          </a:solidFill>
        </p:spPr>
        <p:txBody>
          <a:bodyPr wrap="none">
            <a:spAutoFit/>
          </a:bodyPr>
          <a:lstStyle/>
          <a:p>
            <a:r>
              <a:rPr lang="en-US" sz="2400" b="1" dirty="0" smtClean="0">
                <a:solidFill>
                  <a:schemeClr val="accent2"/>
                </a:solidFill>
              </a:rPr>
              <a:t>bright and sunny</a:t>
            </a:r>
            <a:endParaRPr lang="en-US" sz="2400" b="1" dirty="0">
              <a:solidFill>
                <a:schemeClr val="accent2"/>
              </a:solidFill>
            </a:endParaRPr>
          </a:p>
        </p:txBody>
      </p:sp>
      <p:sp>
        <p:nvSpPr>
          <p:cNvPr id="7" name="Rectangle 6"/>
          <p:cNvSpPr/>
          <p:nvPr/>
        </p:nvSpPr>
        <p:spPr>
          <a:xfrm>
            <a:off x="0" y="3048000"/>
            <a:ext cx="2736390" cy="461665"/>
          </a:xfrm>
          <a:prstGeom prst="rect">
            <a:avLst/>
          </a:prstGeom>
          <a:solidFill>
            <a:schemeClr val="bg1"/>
          </a:solidFill>
        </p:spPr>
        <p:txBody>
          <a:bodyPr wrap="none">
            <a:spAutoFit/>
          </a:bodyPr>
          <a:lstStyle/>
          <a:p>
            <a:r>
              <a:rPr lang="en-US" sz="2400" b="1" dirty="0" smtClean="0">
                <a:solidFill>
                  <a:schemeClr val="accent2"/>
                </a:solidFill>
              </a:rPr>
              <a:t>green and dark blue</a:t>
            </a:r>
            <a:endParaRPr lang="en-US" sz="2400" b="1" dirty="0">
              <a:solidFill>
                <a:schemeClr val="accent2"/>
              </a:solidFill>
            </a:endParaRPr>
          </a:p>
        </p:txBody>
      </p:sp>
      <p:sp>
        <p:nvSpPr>
          <p:cNvPr id="8" name="Rectangle 7"/>
          <p:cNvSpPr/>
          <p:nvPr/>
        </p:nvSpPr>
        <p:spPr>
          <a:xfrm>
            <a:off x="4343400" y="2590800"/>
            <a:ext cx="1592103" cy="461665"/>
          </a:xfrm>
          <a:prstGeom prst="rect">
            <a:avLst/>
          </a:prstGeom>
          <a:solidFill>
            <a:schemeClr val="bg1"/>
          </a:solidFill>
        </p:spPr>
        <p:txBody>
          <a:bodyPr wrap="none">
            <a:spAutoFit/>
          </a:bodyPr>
          <a:lstStyle/>
          <a:p>
            <a:r>
              <a:rPr lang="en-US" sz="2400" b="1" dirty="0" smtClean="0">
                <a:solidFill>
                  <a:schemeClr val="accent2"/>
                </a:solidFill>
              </a:rPr>
              <a:t>turns black</a:t>
            </a:r>
            <a:endParaRPr lang="en-US" sz="2400" b="1" dirty="0">
              <a:solidFill>
                <a:schemeClr val="accent2"/>
              </a:solidFill>
            </a:endParaRPr>
          </a:p>
        </p:txBody>
      </p:sp>
      <p:sp>
        <p:nvSpPr>
          <p:cNvPr id="9" name="Rectangle 8"/>
          <p:cNvSpPr/>
          <p:nvPr/>
        </p:nvSpPr>
        <p:spPr>
          <a:xfrm>
            <a:off x="4267200" y="3048000"/>
            <a:ext cx="4493089" cy="461665"/>
          </a:xfrm>
          <a:prstGeom prst="rect">
            <a:avLst/>
          </a:prstGeom>
          <a:solidFill>
            <a:schemeClr val="bg1"/>
          </a:solidFill>
        </p:spPr>
        <p:txBody>
          <a:bodyPr wrap="none">
            <a:spAutoFit/>
          </a:bodyPr>
          <a:lstStyle/>
          <a:p>
            <a:r>
              <a:rPr lang="en-US" sz="2400" b="1" dirty="0" smtClean="0">
                <a:solidFill>
                  <a:schemeClr val="accent2"/>
                </a:solidFill>
              </a:rPr>
              <a:t>waves rising high with white crest</a:t>
            </a:r>
            <a:endParaRPr lang="en-US" sz="2400" b="1" dirty="0">
              <a:solidFill>
                <a:schemeClr val="accent2"/>
              </a:solidFill>
            </a:endParaRPr>
          </a:p>
        </p:txBody>
      </p:sp>
      <p:pic>
        <p:nvPicPr>
          <p:cNvPr id="3076" name="Picture 4" descr="C:\Documents and Settings\User\Desktop\lake baikal online\sunset-sky-with-natural-breaking-ice-frozen-water-lake-baikal-siberia-russia_29505-709.jpg"/>
          <p:cNvPicPr>
            <a:picLocks noChangeAspect="1" noChangeArrowheads="1"/>
          </p:cNvPicPr>
          <p:nvPr/>
        </p:nvPicPr>
        <p:blipFill>
          <a:blip r:embed="rId4" cstate="print"/>
          <a:srcRect/>
          <a:stretch>
            <a:fillRect/>
          </a:stretch>
        </p:blipFill>
        <p:spPr bwMode="auto">
          <a:xfrm>
            <a:off x="0" y="0"/>
            <a:ext cx="9144000" cy="6400800"/>
          </a:xfrm>
          <a:prstGeom prst="rect">
            <a:avLst/>
          </a:prstGeom>
          <a:noFill/>
        </p:spPr>
      </p:pic>
      <p:graphicFrame>
        <p:nvGraphicFramePr>
          <p:cNvPr id="11" name="Table 10"/>
          <p:cNvGraphicFramePr>
            <a:graphicFrameLocks noGrp="1"/>
          </p:cNvGraphicFramePr>
          <p:nvPr/>
        </p:nvGraphicFramePr>
        <p:xfrm>
          <a:off x="0" y="1066800"/>
          <a:ext cx="9144001" cy="1252728"/>
        </p:xfrm>
        <a:graphic>
          <a:graphicData uri="http://schemas.openxmlformats.org/drawingml/2006/table">
            <a:tbl>
              <a:tblPr/>
              <a:tblGrid>
                <a:gridCol w="2172832"/>
                <a:gridCol w="2172832"/>
                <a:gridCol w="2625505"/>
                <a:gridCol w="2172832"/>
              </a:tblGrid>
              <a:tr h="694032">
                <a:tc>
                  <a:txBody>
                    <a:bodyPr/>
                    <a:lstStyle/>
                    <a:p>
                      <a:pPr marL="0" marR="0">
                        <a:lnSpc>
                          <a:spcPct val="115000"/>
                        </a:lnSpc>
                        <a:spcBef>
                          <a:spcPts val="0"/>
                        </a:spcBef>
                        <a:spcAft>
                          <a:spcPts val="0"/>
                        </a:spcAft>
                      </a:pPr>
                      <a:r>
                        <a:rPr lang="en-US" sz="2800" b="1" dirty="0">
                          <a:solidFill>
                            <a:srgbClr val="C00000"/>
                          </a:solidFill>
                          <a:latin typeface="Calibri"/>
                          <a:ea typeface="Calibri"/>
                          <a:cs typeface="Times New Roman"/>
                        </a:rPr>
                        <a:t>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a:solidFill>
                            <a:schemeClr val="bg1"/>
                          </a:solidFill>
                          <a:latin typeface="Calibri"/>
                          <a:ea typeface="Calibri"/>
                          <a:cs typeface="Times New Roman"/>
                        </a:rPr>
                        <a:t>Meanings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dirty="0">
                          <a:solidFill>
                            <a:srgbClr val="0000FF"/>
                          </a:solidFill>
                          <a:latin typeface="Calibri"/>
                          <a:ea typeface="Calibri"/>
                          <a:cs typeface="Times New Roman"/>
                        </a:rPr>
                        <a:t>Synonym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dirty="0">
                          <a:solidFill>
                            <a:srgbClr val="00FF00"/>
                          </a:solidFill>
                          <a:latin typeface="Calibri"/>
                          <a:ea typeface="Calibri"/>
                          <a:cs typeface="Times New Roman"/>
                        </a:rPr>
                        <a:t>Antonyms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58696">
                <a:tc>
                  <a:txBody>
                    <a:bodyPr/>
                    <a:lstStyle/>
                    <a:p>
                      <a:pPr marL="0" marR="0">
                        <a:lnSpc>
                          <a:spcPct val="115000"/>
                        </a:lnSpc>
                        <a:spcBef>
                          <a:spcPts val="0"/>
                        </a:spcBef>
                        <a:spcAft>
                          <a:spcPts val="0"/>
                        </a:spcAft>
                      </a:pPr>
                      <a:r>
                        <a:rPr lang="en-US" sz="2800" b="1" dirty="0">
                          <a:solidFill>
                            <a:srgbClr val="C00000"/>
                          </a:solidFill>
                          <a:latin typeface="Calibri"/>
                          <a:ea typeface="Calibri"/>
                          <a:cs typeface="Times New Roman"/>
                        </a:rPr>
                        <a:t>Exceptional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dirty="0">
                          <a:solidFill>
                            <a:schemeClr val="bg1"/>
                          </a:solidFill>
                          <a:latin typeface="Calibri"/>
                          <a:ea typeface="Calibri"/>
                          <a:cs typeface="Times New Roman"/>
                        </a:rPr>
                        <a:t>Not typical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dirty="0">
                          <a:solidFill>
                            <a:srgbClr val="0000FF"/>
                          </a:solidFill>
                          <a:latin typeface="Calibri"/>
                          <a:ea typeface="Calibri"/>
                          <a:cs typeface="Times New Roman"/>
                        </a:rPr>
                        <a:t>Extra-ordinary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2800" b="1" dirty="0">
                          <a:solidFill>
                            <a:srgbClr val="00FF00"/>
                          </a:solidFill>
                          <a:latin typeface="Calibri"/>
                          <a:ea typeface="Calibri"/>
                          <a:cs typeface="Times New Roman"/>
                        </a:rPr>
                        <a:t>ordinary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8" name="Rectangle 6"/>
          <p:cNvSpPr>
            <a:spLocks noChangeArrowheads="1"/>
          </p:cNvSpPr>
          <p:nvPr/>
        </p:nvSpPr>
        <p:spPr bwMode="auto">
          <a:xfrm>
            <a:off x="0" y="393413"/>
            <a:ext cx="91440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The beauty of Lake Baikal is exceptional</a:t>
            </a:r>
            <a:r>
              <a:rPr kumimoji="0" lang="en-US" sz="3200" b="1" i="0" u="none" strike="noStrike" cap="none" normalizeH="0" baseline="0" dirty="0" smtClean="0">
                <a:ln>
                  <a:noFill/>
                </a:ln>
                <a:solidFill>
                  <a:schemeClr val="accent2"/>
                </a:solidFill>
                <a:effectLst/>
                <a:latin typeface="SutonnyMJ" pitchFamily="2" charset="0"/>
                <a:ea typeface="Calibri" pitchFamily="34" charset="0"/>
                <a:cs typeface="Times New Roman" pitchFamily="18" charset="0"/>
              </a:rPr>
              <a:t>(</a:t>
            </a:r>
            <a:r>
              <a:rPr kumimoji="0" lang="en-US" sz="3200" b="1" i="0" u="none" strike="noStrike" cap="none" normalizeH="0" baseline="0" dirty="0" err="1" smtClean="0">
                <a:ln>
                  <a:noFill/>
                </a:ln>
                <a:solidFill>
                  <a:schemeClr val="accent2"/>
                </a:solidFill>
                <a:effectLst/>
                <a:latin typeface="SutonnyMJ" pitchFamily="2" charset="0"/>
                <a:ea typeface="Calibri" pitchFamily="34" charset="0"/>
                <a:cs typeface="Times New Roman" pitchFamily="18" charset="0"/>
              </a:rPr>
              <a:t>e¨wZµgx</a:t>
            </a:r>
            <a:r>
              <a:rPr kumimoji="0" lang="en-US" sz="3200" b="1" i="0" u="none" strike="noStrike" cap="none" normalizeH="0" baseline="0" dirty="0" smtClean="0">
                <a:ln>
                  <a:noFill/>
                </a:ln>
                <a:solidFill>
                  <a:schemeClr val="accent2"/>
                </a:solidFill>
                <a:effectLst/>
                <a:latin typeface="SutonnyMJ" pitchFamily="2" charset="0"/>
                <a:ea typeface="Calibri" pitchFamily="34" charset="0"/>
                <a:cs typeface="Times New Roman" pitchFamily="18" charset="0"/>
              </a:rPr>
              <a:t>)</a:t>
            </a:r>
            <a:r>
              <a:rPr kumimoji="0" lang="en-US" sz="32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a:t>
            </a:r>
            <a:endParaRPr kumimoji="0" lang="en-US" sz="3200" b="1" i="0" u="none" strike="noStrike" cap="none" normalizeH="0" baseline="0" dirty="0" smtClean="0">
              <a:ln>
                <a:noFill/>
              </a:ln>
              <a:solidFill>
                <a:schemeClr val="accent2"/>
              </a:solidFill>
              <a:effectLst/>
              <a:latin typeface="Arial" pitchFamily="34" charset="0"/>
            </a:endParaRPr>
          </a:p>
        </p:txBody>
      </p:sp>
      <p:sp>
        <p:nvSpPr>
          <p:cNvPr id="13" name="Action Button: End 12">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 calcmode="lin" valueType="num">
                                      <p:cBhvr>
                                        <p:cTn id="35" dur="1000" fill="hold"/>
                                        <p:tgtEl>
                                          <p:spTgt spid="3076"/>
                                        </p:tgtEl>
                                        <p:attrNameLst>
                                          <p:attrName>ppt_x</p:attrName>
                                        </p:attrNameLst>
                                      </p:cBhvr>
                                      <p:tavLst>
                                        <p:tav tm="0">
                                          <p:val>
                                            <p:strVal val="#ppt_x-.2"/>
                                          </p:val>
                                        </p:tav>
                                        <p:tav tm="100000">
                                          <p:val>
                                            <p:strVal val="#ppt_x"/>
                                          </p:val>
                                        </p:tav>
                                      </p:tavLst>
                                    </p:anim>
                                    <p:anim calcmode="lin" valueType="num">
                                      <p:cBhvr>
                                        <p:cTn id="36"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078"/>
                                        </p:tgtEl>
                                        <p:attrNameLst>
                                          <p:attrName>style.visibility</p:attrName>
                                        </p:attrNameLst>
                                      </p:cBhvr>
                                      <p:to>
                                        <p:strVal val="visible"/>
                                      </p:to>
                                    </p:set>
                                    <p:anim calcmode="lin" valueType="num">
                                      <p:cBhvr>
                                        <p:cTn id="42" dur="1000" fill="hold"/>
                                        <p:tgtEl>
                                          <p:spTgt spid="3078"/>
                                        </p:tgtEl>
                                        <p:attrNameLst>
                                          <p:attrName>ppt_x</p:attrName>
                                        </p:attrNameLst>
                                      </p:cBhvr>
                                      <p:tavLst>
                                        <p:tav tm="0">
                                          <p:val>
                                            <p:strVal val="#ppt_x-.2"/>
                                          </p:val>
                                        </p:tav>
                                        <p:tav tm="100000">
                                          <p:val>
                                            <p:strVal val="#ppt_x"/>
                                          </p:val>
                                        </p:tav>
                                      </p:tavLst>
                                    </p:anim>
                                    <p:anim calcmode="lin" valueType="num">
                                      <p:cBhvr>
                                        <p:cTn id="43"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0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143000"/>
            <a:ext cx="9144000" cy="4278094"/>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Calibri" pitchFamily="34" charset="0"/>
                <a:ea typeface="Calibri" pitchFamily="34" charset="0"/>
                <a:cs typeface="Times New Roman" pitchFamily="18" charset="0"/>
              </a:rPr>
              <a:t>				</a:t>
            </a:r>
            <a:r>
              <a:rPr kumimoji="0" lang="en-US" sz="4800" b="1" i="0" u="sng" strike="noStrike" cap="none" normalizeH="0" baseline="0" dirty="0" smtClean="0">
                <a:ln>
                  <a:noFill/>
                </a:ln>
                <a:solidFill>
                  <a:schemeClr val="accent6">
                    <a:lumMod val="75000"/>
                  </a:schemeClr>
                </a:solidFill>
                <a:effectLst/>
                <a:latin typeface="Calibri" pitchFamily="34" charset="0"/>
                <a:ea typeface="Calibri" pitchFamily="34" charset="0"/>
                <a:cs typeface="Times New Roman" pitchFamily="18" charset="0"/>
              </a:rPr>
              <a:t>RECAP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accent6">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have learnt some new words from the passage.</a:t>
            </a:r>
            <a:endParaRPr kumimoji="0" lang="en-US" sz="3200" b="1"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have learnt some synonym and antonym of the words.</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Read and comprehend the passage.</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have learnt whole information about Lake Baikal.</a:t>
            </a:r>
            <a:endParaRPr kumimoji="0" lang="en-US" sz="3200" b="1"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0" y="0"/>
            <a:ext cx="9144000" cy="1066800"/>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486400"/>
            <a:ext cx="9144000" cy="1371600"/>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End 4">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p:cTn id="7" dur="1000" fill="hold"/>
                                        <p:tgtEl>
                                          <p:spTgt spid="3073"/>
                                        </p:tgtEl>
                                        <p:attrNameLst>
                                          <p:attrName>ppt_x</p:attrName>
                                        </p:attrNameLst>
                                      </p:cBhvr>
                                      <p:tavLst>
                                        <p:tav tm="0">
                                          <p:val>
                                            <p:strVal val="#ppt_x-.2"/>
                                          </p:val>
                                        </p:tav>
                                        <p:tav tm="100000">
                                          <p:val>
                                            <p:strVal val="#ppt_x"/>
                                          </p:val>
                                        </p:tav>
                                      </p:tavLst>
                                    </p:anim>
                                    <p:anim calcmode="lin" valueType="num">
                                      <p:cBhvr>
                                        <p:cTn id="8" dur="1000" fill="hold"/>
                                        <p:tgtEl>
                                          <p:spTgt spid="30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61863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Choose the correct answer from the alternatives.</a:t>
            </a:r>
            <a:endParaRPr kumimoji="0" lang="en-US" b="1" i="0" u="sng"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synonym of ‘exceptional’?</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Usual					iii) simple</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Normal					</a:t>
            </a:r>
            <a:r>
              <a:rPr kumimoji="0" lang="en-US" b="1" i="0" u="none" strike="noStrike" cap="none" normalizeH="0" baseline="0" dirty="0" smtClean="0">
                <a:ln>
                  <a:noFill/>
                </a:ln>
                <a:effectLst/>
                <a:latin typeface="Calibri" pitchFamily="34" charset="0"/>
                <a:ea typeface="Calibri" pitchFamily="34" charset="0"/>
                <a:cs typeface="Times New Roman" pitchFamily="18" charset="0"/>
              </a:rPr>
              <a:t>iv)extra-ordinary</a:t>
            </a:r>
            <a:endParaRPr kumimoji="0" lang="en-US" b="1" i="0" u="none" strike="noStrike" cap="none" normalizeH="0" baseline="0" dirty="0" smtClean="0">
              <a:ln>
                <a:noFill/>
              </a:ln>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The word ‘Autonomous’ refers to ----</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Subjugate					iii) subservient</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Subjected					iv) self – governing</a:t>
            </a:r>
            <a:endParaRPr kumimoji="0" lang="en-US"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long is the lake?</a:t>
            </a:r>
            <a:r>
              <a:rPr lang="en-US" dirty="0" smtClean="0"/>
              <a:t> </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6,36,000m					iii) 636m</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6.36 km					iv) 456 km</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     Which of the following has the closest meaning of the word ‘ancient’ used in                 </a:t>
            </a:r>
            <a:r>
              <a:rPr kumimoji="0" lang="en-US"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line-   1?</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Magnificent					iii) Primitive</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Antique					iv) Stormy</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In the passage , the phrase ‘’miracle of nature’’ stands for----</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scenery around Lake Baikal</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 Baikal itself</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hot springs around Lake Baikal</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Wonderful creation of nature</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t>
            </a:r>
            <a:r>
              <a:rPr kumimoji="0" lang="en-US"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average width of the Lake Baikal is -----</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730 m					iii) 48 km</a:t>
            </a:r>
            <a:endParaRPr kumimoji="0" lang="en-US" b="1"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romanUcPeriod"/>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79.4 km					iv) 1620 m</a:t>
            </a:r>
            <a:endParaRPr kumimoji="0" lang="en-US" b="1"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5562600" y="910549"/>
            <a:ext cx="1828800" cy="369332"/>
          </a:xfrm>
          <a:prstGeom prst="rect">
            <a:avLst/>
          </a:prstGeom>
          <a:solidFill>
            <a:schemeClr val="accent3"/>
          </a:solidFill>
        </p:spPr>
        <p:txBody>
          <a:bodyPr wrap="square">
            <a:spAutoFit/>
          </a:bodyPr>
          <a:lstStyle/>
          <a:p>
            <a:r>
              <a:rPr lang="en-US" b="1" dirty="0" smtClean="0"/>
              <a:t>iv)extra-ordinary</a:t>
            </a:r>
            <a:endParaRPr lang="en-US" b="1" dirty="0"/>
          </a:p>
        </p:txBody>
      </p:sp>
      <p:sp>
        <p:nvSpPr>
          <p:cNvPr id="4" name="Rectangle 3"/>
          <p:cNvSpPr/>
          <p:nvPr/>
        </p:nvSpPr>
        <p:spPr>
          <a:xfrm>
            <a:off x="5257800" y="1755681"/>
            <a:ext cx="2133600" cy="381000"/>
          </a:xfrm>
          <a:prstGeom prst="rect">
            <a:avLst/>
          </a:prstGeom>
          <a:solidFill>
            <a:schemeClr val="accent3"/>
          </a:solidFill>
        </p:spPr>
        <p:txBody>
          <a:bodyPr wrap="square">
            <a:spAutoFit/>
          </a:bodyPr>
          <a:lstStyle/>
          <a:p>
            <a:r>
              <a:rPr lang="en-US" b="1" dirty="0" smtClean="0"/>
              <a:t>iv) self – governing</a:t>
            </a:r>
            <a:endParaRPr lang="en-US" b="1" dirty="0"/>
          </a:p>
        </p:txBody>
      </p:sp>
      <p:sp>
        <p:nvSpPr>
          <p:cNvPr id="5" name="Rectangle 4"/>
          <p:cNvSpPr/>
          <p:nvPr/>
        </p:nvSpPr>
        <p:spPr>
          <a:xfrm>
            <a:off x="5562600" y="3292889"/>
            <a:ext cx="1341521" cy="369332"/>
          </a:xfrm>
          <a:prstGeom prst="rect">
            <a:avLst/>
          </a:prstGeom>
          <a:solidFill>
            <a:schemeClr val="accent3"/>
          </a:solidFill>
        </p:spPr>
        <p:txBody>
          <a:bodyPr wrap="none">
            <a:spAutoFit/>
          </a:bodyPr>
          <a:lstStyle/>
          <a:p>
            <a:r>
              <a:rPr lang="en-US" b="1" dirty="0" smtClean="0"/>
              <a:t>iii) Primitive</a:t>
            </a:r>
            <a:endParaRPr lang="en-US" b="1" dirty="0"/>
          </a:p>
        </p:txBody>
      </p:sp>
      <p:sp>
        <p:nvSpPr>
          <p:cNvPr id="6" name="Rectangle 5"/>
          <p:cNvSpPr/>
          <p:nvPr/>
        </p:nvSpPr>
        <p:spPr>
          <a:xfrm>
            <a:off x="5562600" y="2191970"/>
            <a:ext cx="1016625" cy="369332"/>
          </a:xfrm>
          <a:prstGeom prst="rect">
            <a:avLst/>
          </a:prstGeom>
          <a:solidFill>
            <a:schemeClr val="accent3"/>
          </a:solidFill>
        </p:spPr>
        <p:txBody>
          <a:bodyPr wrap="none">
            <a:spAutoFit/>
          </a:bodyPr>
          <a:lstStyle/>
          <a:p>
            <a:r>
              <a:rPr lang="en-US" b="1" dirty="0" smtClean="0"/>
              <a:t>iii) 636m</a:t>
            </a:r>
            <a:endParaRPr lang="en-US" b="1" dirty="0"/>
          </a:p>
        </p:txBody>
      </p:sp>
      <p:sp>
        <p:nvSpPr>
          <p:cNvPr id="26626" name="Rectangle 2"/>
          <p:cNvSpPr>
            <a:spLocks noChangeArrowheads="1"/>
          </p:cNvSpPr>
          <p:nvPr/>
        </p:nvSpPr>
        <p:spPr bwMode="auto">
          <a:xfrm>
            <a:off x="0" y="4953000"/>
            <a:ext cx="3429978" cy="369332"/>
          </a:xfrm>
          <a:prstGeom prst="rect">
            <a:avLst/>
          </a:prstGeom>
          <a:solidFill>
            <a:schemeClr val="accent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iv)    Wonderful creation of nature</a:t>
            </a:r>
            <a:endParaRPr kumimoji="0" lang="en-US" b="1"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5562600" y="5486400"/>
            <a:ext cx="1063112" cy="369332"/>
          </a:xfrm>
          <a:prstGeom prst="rect">
            <a:avLst/>
          </a:prstGeom>
          <a:solidFill>
            <a:schemeClr val="accent3"/>
          </a:solidFill>
        </p:spPr>
        <p:txBody>
          <a:bodyPr wrap="none">
            <a:spAutoFit/>
          </a:bodyPr>
          <a:lstStyle/>
          <a:p>
            <a:r>
              <a:rPr lang="en-US" b="1" dirty="0" smtClean="0"/>
              <a:t>iii) 48 km</a:t>
            </a:r>
            <a:endParaRPr lang="en-US" b="1" dirty="0"/>
          </a:p>
        </p:txBody>
      </p:sp>
      <p:sp>
        <p:nvSpPr>
          <p:cNvPr id="9" name="TextBox 8"/>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
        <p:nvSpPr>
          <p:cNvPr id="10" name="Action Button: End 9">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6626"/>
                                        </p:tgtEl>
                                        <p:attrNameLst>
                                          <p:attrName>style.visibility</p:attrName>
                                        </p:attrNameLst>
                                      </p:cBhvr>
                                      <p:to>
                                        <p:strVal val="visible"/>
                                      </p:to>
                                    </p:set>
                                    <p:anim calcmode="lin" valueType="num">
                                      <p:cBhvr>
                                        <p:cTn id="35" dur="1000" fill="hold"/>
                                        <p:tgtEl>
                                          <p:spTgt spid="26626"/>
                                        </p:tgtEl>
                                        <p:attrNameLst>
                                          <p:attrName>ppt_x</p:attrName>
                                        </p:attrNameLst>
                                      </p:cBhvr>
                                      <p:tavLst>
                                        <p:tav tm="0">
                                          <p:val>
                                            <p:strVal val="#ppt_x-.2"/>
                                          </p:val>
                                        </p:tav>
                                        <p:tav tm="100000">
                                          <p:val>
                                            <p:strVal val="#ppt_x"/>
                                          </p:val>
                                        </p:tav>
                                      </p:tavLst>
                                    </p:anim>
                                    <p:anim calcmode="lin" valueType="num">
                                      <p:cBhvr>
                                        <p:cTn id="36"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662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662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409700"/>
            <a:ext cx="9144000" cy="4031873"/>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Answer the following questions:</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What type of Lake is Baikal? What is the maximum depth of the lake?</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What are the effects of strong wind on the Lake Baikal?</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Mention the area position of Lake Baikal.</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 How much water can Lake Baikal contain?</a:t>
            </a:r>
            <a:endParaRPr kumimoji="0" lang="en-US" sz="32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Why is it a stormy lake?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0" y="0"/>
            <a:ext cx="9144000" cy="1371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486400"/>
            <a:ext cx="9144000" cy="1371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228600"/>
            <a:ext cx="3617209" cy="830997"/>
          </a:xfrm>
          <a:prstGeom prst="rect">
            <a:avLst/>
          </a:prstGeom>
        </p:spPr>
        <p:txBody>
          <a:bodyPr wrap="none">
            <a:spAutoFit/>
          </a:bodyPr>
          <a:lstStyle/>
          <a:p>
            <a:r>
              <a:rPr lang="en-US" sz="4800" b="1" dirty="0" smtClean="0"/>
              <a:t>HOME WORK</a:t>
            </a:r>
            <a:endParaRPr lang="en-US" sz="4800" b="1" dirty="0"/>
          </a:p>
        </p:txBody>
      </p:sp>
      <p:sp>
        <p:nvSpPr>
          <p:cNvPr id="7" name="Action Button: End 6">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1000" fill="hold"/>
                                        <p:tgtEl>
                                          <p:spTgt spid="27649"/>
                                        </p:tgtEl>
                                        <p:attrNameLst>
                                          <p:attrName>ppt_x</p:attrName>
                                        </p:attrNameLst>
                                      </p:cBhvr>
                                      <p:tavLst>
                                        <p:tav tm="0">
                                          <p:val>
                                            <p:strVal val="#ppt_x-.2"/>
                                          </p:val>
                                        </p:tav>
                                        <p:tav tm="100000">
                                          <p:val>
                                            <p:strVal val="#ppt_x"/>
                                          </p:val>
                                        </p:tav>
                                      </p:tavLst>
                                    </p:anim>
                                    <p:anim calcmode="lin" valueType="num">
                                      <p:cBhvr>
                                        <p:cTn id="8" dur="1000" fill="hold"/>
                                        <p:tgtEl>
                                          <p:spTgt spid="2764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Documents and Settings\User\Desktop\New Folder (5)\New Folder\lago-baikal-siberia-russia-18-7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77" name="WordArt 1"/>
          <p:cNvSpPr>
            <a:spLocks noChangeArrowheads="1" noChangeShapeType="1" noTextEdit="1"/>
          </p:cNvSpPr>
          <p:nvPr/>
        </p:nvSpPr>
        <p:spPr bwMode="auto">
          <a:xfrm>
            <a:off x="1752600" y="990600"/>
            <a:ext cx="3429000" cy="647700"/>
          </a:xfrm>
          <a:prstGeom prst="rect">
            <a:avLst/>
          </a:prstGeom>
          <a:solidFill>
            <a:schemeClr val="tx1"/>
          </a:solidFill>
        </p:spPr>
        <p:txBody>
          <a:bodyPr wrap="none" fromWordArt="1">
            <a:prstTxWarp prst="textPlain">
              <a:avLst>
                <a:gd name="adj" fmla="val 50000"/>
              </a:avLst>
            </a:prstTxWarp>
          </a:bodyPr>
          <a:lstStyle/>
          <a:p>
            <a:pPr algn="ctr" rtl="0"/>
            <a:r>
              <a:rPr lang="en-US"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THANK YOU</a:t>
            </a:r>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0178" name="WordArt 2"/>
          <p:cNvSpPr>
            <a:spLocks noChangeArrowheads="1" noChangeShapeType="1" noTextEdit="1"/>
          </p:cNvSpPr>
          <p:nvPr/>
        </p:nvSpPr>
        <p:spPr bwMode="auto">
          <a:xfrm>
            <a:off x="2209800" y="1752600"/>
            <a:ext cx="3143250" cy="647700"/>
          </a:xfrm>
          <a:prstGeom prst="rect">
            <a:avLst/>
          </a:prstGeom>
        </p:spPr>
        <p:txBody>
          <a:bodyPr wrap="none" fromWordArt="1">
            <a:prstTxWarp prst="textPlain">
              <a:avLst>
                <a:gd name="adj" fmla="val 50000"/>
              </a:avLst>
            </a:prstTxWarp>
          </a:bodyPr>
          <a:lstStyle/>
          <a:p>
            <a:pPr algn="ctr" rtl="0"/>
            <a:r>
              <a:rPr lang="en-US" sz="3600" i="1" kern="10" spc="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for join with.</a:t>
            </a:r>
            <a:endParaRPr lang="en-US" sz="3600" i="1" kern="10" spc="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Tree>
    <p:extLst>
      <p:ext uri="{BB962C8B-B14F-4D97-AF65-F5344CB8AC3E}">
        <p14:creationId xmlns:p14="http://schemas.microsoft.com/office/powerpoint/2010/main" val="9223417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heel(4)">
                                      <p:cBhvr>
                                        <p:cTn id="7" dur="20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0177"/>
                                        </p:tgtEl>
                                        <p:attrNameLst>
                                          <p:attrName>style.visibility</p:attrName>
                                        </p:attrNameLst>
                                      </p:cBhvr>
                                      <p:to>
                                        <p:strVal val="visible"/>
                                      </p:to>
                                    </p:set>
                                    <p:anim calcmode="lin" valueType="num">
                                      <p:cBhvr>
                                        <p:cTn id="12" dur="1000" fill="hold"/>
                                        <p:tgtEl>
                                          <p:spTgt spid="50177"/>
                                        </p:tgtEl>
                                        <p:attrNameLst>
                                          <p:attrName>ppt_w</p:attrName>
                                        </p:attrNameLst>
                                      </p:cBhvr>
                                      <p:tavLst>
                                        <p:tav tm="0">
                                          <p:val>
                                            <p:strVal val="#ppt_w*0.70"/>
                                          </p:val>
                                        </p:tav>
                                        <p:tav tm="100000">
                                          <p:val>
                                            <p:strVal val="#ppt_w"/>
                                          </p:val>
                                        </p:tav>
                                      </p:tavLst>
                                    </p:anim>
                                    <p:anim calcmode="lin" valueType="num">
                                      <p:cBhvr>
                                        <p:cTn id="13" dur="1000" fill="hold"/>
                                        <p:tgtEl>
                                          <p:spTgt spid="50177"/>
                                        </p:tgtEl>
                                        <p:attrNameLst>
                                          <p:attrName>ppt_h</p:attrName>
                                        </p:attrNameLst>
                                      </p:cBhvr>
                                      <p:tavLst>
                                        <p:tav tm="0">
                                          <p:val>
                                            <p:strVal val="#ppt_h"/>
                                          </p:val>
                                        </p:tav>
                                        <p:tav tm="100000">
                                          <p:val>
                                            <p:strVal val="#ppt_h"/>
                                          </p:val>
                                        </p:tav>
                                      </p:tavLst>
                                    </p:anim>
                                    <p:animEffect transition="in" filter="fade">
                                      <p:cBhvr>
                                        <p:cTn id="14" dur="1000"/>
                                        <p:tgtEl>
                                          <p:spTgt spid="5017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0178"/>
                                        </p:tgtEl>
                                        <p:attrNameLst>
                                          <p:attrName>style.visibility</p:attrName>
                                        </p:attrNameLst>
                                      </p:cBhvr>
                                      <p:to>
                                        <p:strVal val="visible"/>
                                      </p:to>
                                    </p:set>
                                    <p:anim calcmode="lin" valueType="num">
                                      <p:cBhvr>
                                        <p:cTn id="19" dur="1000" fill="hold"/>
                                        <p:tgtEl>
                                          <p:spTgt spid="50178"/>
                                        </p:tgtEl>
                                        <p:attrNameLst>
                                          <p:attrName>ppt_w</p:attrName>
                                        </p:attrNameLst>
                                      </p:cBhvr>
                                      <p:tavLst>
                                        <p:tav tm="0">
                                          <p:val>
                                            <p:strVal val="#ppt_w*0.70"/>
                                          </p:val>
                                        </p:tav>
                                        <p:tav tm="100000">
                                          <p:val>
                                            <p:strVal val="#ppt_w"/>
                                          </p:val>
                                        </p:tav>
                                      </p:tavLst>
                                    </p:anim>
                                    <p:anim calcmode="lin" valueType="num">
                                      <p:cBhvr>
                                        <p:cTn id="20" dur="1000" fill="hold"/>
                                        <p:tgtEl>
                                          <p:spTgt spid="50178"/>
                                        </p:tgtEl>
                                        <p:attrNameLst>
                                          <p:attrName>ppt_h</p:attrName>
                                        </p:attrNameLst>
                                      </p:cBhvr>
                                      <p:tavLst>
                                        <p:tav tm="0">
                                          <p:val>
                                            <p:strVal val="#ppt_h"/>
                                          </p:val>
                                        </p:tav>
                                        <p:tav tm="100000">
                                          <p:val>
                                            <p:strVal val="#ppt_h"/>
                                          </p:val>
                                        </p:tav>
                                      </p:tavLst>
                                    </p:anim>
                                    <p:animEffect transition="in" filter="fade">
                                      <p:cBhvr>
                                        <p:cTn id="21"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nimBg="1"/>
      <p:bldP spid="50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4876800" y="734198"/>
            <a:ext cx="4267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English for Today</a:t>
            </a:r>
            <a:endParaRPr kumimoji="0" lang="en-US"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Class- Nine/Ten</a:t>
            </a:r>
            <a:endParaRPr kumimoji="0" lang="en-US" sz="3600" b="1"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User\Desktop\lake baikal online\New Folder\IMG_20200817_212911.png"/>
          <p:cNvPicPr>
            <a:picLocks noChangeAspect="1" noChangeArrowheads="1"/>
          </p:cNvPicPr>
          <p:nvPr/>
        </p:nvPicPr>
        <p:blipFill>
          <a:blip r:embed="rId3" cstate="print"/>
          <a:srcRect/>
          <a:stretch>
            <a:fillRect/>
          </a:stretch>
        </p:blipFill>
        <p:spPr bwMode="auto">
          <a:xfrm>
            <a:off x="0" y="3095625"/>
            <a:ext cx="9144000" cy="3762375"/>
          </a:xfrm>
          <a:prstGeom prst="rect">
            <a:avLst/>
          </a:prstGeom>
          <a:noFill/>
        </p:spPr>
      </p:pic>
      <p:pic>
        <p:nvPicPr>
          <p:cNvPr id="1027" name="Picture 3" descr="C:\Documents and Settings\User\Desktop\lake baikal online\New Folder\1-55dc76e5d6.jpg"/>
          <p:cNvPicPr>
            <a:picLocks noChangeAspect="1" noChangeArrowheads="1"/>
          </p:cNvPicPr>
          <p:nvPr/>
        </p:nvPicPr>
        <p:blipFill>
          <a:blip r:embed="rId4" cstate="print"/>
          <a:srcRect/>
          <a:stretch>
            <a:fillRect/>
          </a:stretch>
        </p:blipFill>
        <p:spPr bwMode="auto">
          <a:xfrm>
            <a:off x="0" y="0"/>
            <a:ext cx="4724400" cy="6858000"/>
          </a:xfrm>
          <a:prstGeom prst="rect">
            <a:avLst/>
          </a:prstGeom>
          <a:noFill/>
        </p:spPr>
      </p:pic>
      <p:sp>
        <p:nvSpPr>
          <p:cNvPr id="5" name="Action Button: End 4">
            <a:hlinkClick r:id="" action="ppaction://hlinkshowjump?jump=lastslide" highlightClick="1"/>
          </p:cNvPr>
          <p:cNvSpPr/>
          <p:nvPr/>
        </p:nvSpPr>
        <p:spPr>
          <a:xfrm>
            <a:off x="7775811" y="6554339"/>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29599" y="6547515"/>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amond(in)">
                                      <p:cBhvr>
                                        <p:cTn id="7"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ounded Rectangle 3"/>
          <p:cNvSpPr/>
          <p:nvPr/>
        </p:nvSpPr>
        <p:spPr>
          <a:xfrm>
            <a:off x="0" y="0"/>
            <a:ext cx="9144000" cy="990600"/>
          </a:xfrm>
          <a:prstGeom prst="roundRect">
            <a:avLst>
              <a:gd name="adj" fmla="val 46767"/>
            </a:avLst>
          </a:prstGeom>
          <a:solidFill>
            <a:schemeClr val="accent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smtClean="0">
                <a:latin typeface="Andalus" pitchFamily="18" charset="-78"/>
                <a:cs typeface="Andalus" pitchFamily="18" charset="-78"/>
              </a:rPr>
              <a:t>Conducted by-</a:t>
            </a:r>
            <a:endParaRPr lang="en-US" sz="5400" b="1" dirty="0">
              <a:latin typeface="Andalus" pitchFamily="18" charset="-78"/>
              <a:cs typeface="Andalus" pitchFamily="18" charset="-78"/>
            </a:endParaRPr>
          </a:p>
        </p:txBody>
      </p:sp>
      <p:sp>
        <p:nvSpPr>
          <p:cNvPr id="2051" name="Rectangle 3"/>
          <p:cNvSpPr>
            <a:spLocks noChangeArrowheads="1"/>
          </p:cNvSpPr>
          <p:nvPr/>
        </p:nvSpPr>
        <p:spPr bwMode="auto">
          <a:xfrm>
            <a:off x="533400" y="2819400"/>
            <a:ext cx="4724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28700" algn="l"/>
              </a:tabLst>
            </a:pP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baseline="0" dirty="0" err="1" smtClean="0">
                <a:ln>
                  <a:noFill/>
                </a:ln>
                <a:effectLst/>
                <a:latin typeface="Calibri" pitchFamily="34" charset="0"/>
                <a:ea typeface="Calibri" pitchFamily="34" charset="0"/>
                <a:cs typeface="Times New Roman" pitchFamily="18" charset="0"/>
              </a:rPr>
              <a:t>Sajeda</a:t>
            </a: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baseline="0" dirty="0" err="1" smtClean="0">
                <a:ln>
                  <a:noFill/>
                </a:ln>
                <a:effectLst/>
                <a:latin typeface="Calibri" pitchFamily="34" charset="0"/>
                <a:ea typeface="Calibri" pitchFamily="34" charset="0"/>
                <a:cs typeface="Times New Roman" pitchFamily="18" charset="0"/>
              </a:rPr>
              <a:t>Hasin</a:t>
            </a:r>
            <a:endParaRPr lang="en-US" sz="3200" b="1"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28700" algn="l"/>
              </a:tabLst>
            </a:pP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Assist.</a:t>
            </a:r>
            <a:r>
              <a:rPr lang="en-US" sz="3200" b="1" dirty="0">
                <a:latin typeface="Calibri" pitchFamily="34" charset="0"/>
                <a:ea typeface="Calibri" pitchFamily="34" charset="0"/>
                <a:cs typeface="Times New Roman" pitchFamily="18" charset="0"/>
              </a:rPr>
              <a:t> </a:t>
            </a:r>
            <a:r>
              <a:rPr lang="en-US" sz="3200" b="1" dirty="0" smtClean="0">
                <a:latin typeface="Calibri" pitchFamily="34" charset="0"/>
                <a:ea typeface="Calibri" pitchFamily="34" charset="0"/>
                <a:cs typeface="Times New Roman" pitchFamily="18" charset="0"/>
              </a:rPr>
              <a:t>Teacher</a:t>
            </a:r>
            <a:endParaRPr kumimoji="0" lang="en-US" sz="32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28700" algn="l"/>
              </a:tabLst>
            </a:pP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(English)</a:t>
            </a:r>
          </a:p>
          <a:p>
            <a:pPr marL="0" marR="0" lvl="0" indent="0" algn="l" defTabSz="914400" rtl="0" eaLnBrk="0" fontAlgn="base" latinLnBrk="0" hangingPunct="0">
              <a:lnSpc>
                <a:spcPct val="100000"/>
              </a:lnSpc>
              <a:spcBef>
                <a:spcPct val="0"/>
              </a:spcBef>
              <a:spcAft>
                <a:spcPct val="0"/>
              </a:spcAft>
              <a:buClrTx/>
              <a:buSzTx/>
              <a:buFontTx/>
              <a:buNone/>
              <a:tabLst>
                <a:tab pos="1028700" algn="l"/>
              </a:tabLst>
            </a:pPr>
            <a:r>
              <a:rPr kumimoji="0" lang="en-US" sz="3200" b="1" i="0" u="none" strike="noStrike" cap="none" normalizeH="0" baseline="0" dirty="0" err="1" smtClean="0">
                <a:ln>
                  <a:noFill/>
                </a:ln>
                <a:effectLst/>
                <a:latin typeface="Calibri" pitchFamily="34" charset="0"/>
                <a:ea typeface="Calibri" pitchFamily="34" charset="0"/>
                <a:cs typeface="Times New Roman" pitchFamily="18" charset="0"/>
              </a:rPr>
              <a:t>Sitakund</a:t>
            </a:r>
            <a:r>
              <a:rPr kumimoji="0" lang="en-US" sz="3200" b="1" i="0" u="none" strike="noStrike" cap="none" normalizeH="0" baseline="0" dirty="0" smtClean="0">
                <a:ln>
                  <a:noFill/>
                </a:ln>
                <a:effectLst/>
                <a:latin typeface="Calibri" pitchFamily="34" charset="0"/>
                <a:ea typeface="Calibri" pitchFamily="34" charset="0"/>
                <a:cs typeface="Times New Roman" pitchFamily="18" charset="0"/>
              </a:rPr>
              <a:t> Girls’ High School</a:t>
            </a:r>
            <a:endParaRPr kumimoji="0" lang="en-US" sz="3200" b="1" i="0" u="none" strike="noStrike" cap="none" normalizeH="0" baseline="0" dirty="0" smtClean="0">
              <a:ln>
                <a:noFill/>
              </a:ln>
              <a:effectLst/>
              <a:latin typeface="Arial" pitchFamily="34" charset="0"/>
            </a:endParaRPr>
          </a:p>
        </p:txBody>
      </p:sp>
      <p:sp>
        <p:nvSpPr>
          <p:cNvPr id="3" name="Oval 2"/>
          <p:cNvSpPr/>
          <p:nvPr/>
        </p:nvSpPr>
        <p:spPr>
          <a:xfrm>
            <a:off x="5257800" y="1752600"/>
            <a:ext cx="2895600" cy="33528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641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2971800" cy="23622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24200" y="762000"/>
            <a:ext cx="2971800" cy="23622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48400" y="762000"/>
            <a:ext cx="2895600" cy="23622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429000"/>
            <a:ext cx="4419600" cy="2667000"/>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429000"/>
            <a:ext cx="4419600" cy="2667000"/>
          </a:xfrm>
          <a:prstGeom prst="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6000"/>
            <a:ext cx="9144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End 8">
            <a:hlinkClick r:id="" action="ppaction://hlinkshowjump?jump=lastslide" highlightClick="1"/>
          </p:cNvPr>
          <p:cNvSpPr/>
          <p:nvPr/>
        </p:nvSpPr>
        <p:spPr>
          <a:xfrm>
            <a:off x="7789457" y="6489514"/>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49501" y="6494063"/>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User\Desktop\lake baikal online\Lake Baikal.62.jpg"/>
          <p:cNvPicPr>
            <a:picLocks noChangeAspect="1" noChangeArrowheads="1"/>
          </p:cNvPicPr>
          <p:nvPr/>
        </p:nvPicPr>
        <p:blipFill>
          <a:blip r:embed="rId2" cstate="print"/>
          <a:srcRect/>
          <a:stretch>
            <a:fillRect/>
          </a:stretch>
        </p:blipFill>
        <p:spPr bwMode="auto">
          <a:xfrm>
            <a:off x="0" y="1066800"/>
            <a:ext cx="9143999" cy="5791199"/>
          </a:xfrm>
          <a:prstGeom prst="rect">
            <a:avLst/>
          </a:prstGeom>
          <a:noFill/>
        </p:spPr>
      </p:pic>
      <p:sp>
        <p:nvSpPr>
          <p:cNvPr id="10241" name="Rectangle 1"/>
          <p:cNvSpPr>
            <a:spLocks noChangeArrowheads="1"/>
          </p:cNvSpPr>
          <p:nvPr/>
        </p:nvSpPr>
        <p:spPr bwMode="auto">
          <a:xfrm>
            <a:off x="0" y="117901"/>
            <a:ext cx="478970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Today’s topic is…..</a:t>
            </a:r>
            <a:endParaRPr kumimoji="0" lang="en-US" sz="4800" b="1" i="0" u="none" strike="noStrike" cap="none" normalizeH="0" baseline="0" dirty="0" smtClean="0">
              <a:ln>
                <a:noFill/>
              </a:ln>
              <a:solidFill>
                <a:schemeClr val="tx1"/>
              </a:solidFill>
              <a:effectLst/>
              <a:latin typeface="Arial" pitchFamily="34" charset="0"/>
            </a:endParaRPr>
          </a:p>
        </p:txBody>
      </p:sp>
      <p:pic>
        <p:nvPicPr>
          <p:cNvPr id="1026" name="Picture 2" descr="C:\Documents and Settings\User\Desktop\lake baikal online\Lake+Baikal.jpg"/>
          <p:cNvPicPr>
            <a:picLocks noChangeAspect="1" noChangeArrowheads="1"/>
          </p:cNvPicPr>
          <p:nvPr/>
        </p:nvPicPr>
        <p:blipFill>
          <a:blip r:embed="rId3" cstate="print"/>
          <a:srcRect/>
          <a:stretch>
            <a:fillRect/>
          </a:stretch>
        </p:blipFill>
        <p:spPr bwMode="auto">
          <a:xfrm>
            <a:off x="0" y="1050162"/>
            <a:ext cx="9144000" cy="5867400"/>
          </a:xfrm>
          <a:prstGeom prst="rect">
            <a:avLst/>
          </a:prstGeom>
          <a:noFill/>
        </p:spPr>
      </p:pic>
      <p:sp>
        <p:nvSpPr>
          <p:cNvPr id="3" name="Action Button: End 2">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1000" fill="hold"/>
                                        <p:tgtEl>
                                          <p:spTgt spid="10241"/>
                                        </p:tgtEl>
                                        <p:attrNameLst>
                                          <p:attrName>ppt_x</p:attrName>
                                        </p:attrNameLst>
                                      </p:cBhvr>
                                      <p:tavLst>
                                        <p:tav tm="0">
                                          <p:val>
                                            <p:strVal val="#ppt_x-.2"/>
                                          </p:val>
                                        </p:tav>
                                        <p:tav tm="100000">
                                          <p:val>
                                            <p:strVal val="#ppt_x"/>
                                          </p:val>
                                        </p:tav>
                                      </p:tavLst>
                                    </p:anim>
                                    <p:anim calcmode="lin" valueType="num">
                                      <p:cBhvr>
                                        <p:cTn id="8" dur="1000" fill="hold"/>
                                        <p:tgtEl>
                                          <p:spTgt spid="102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ppt_x</p:attrName>
                                        </p:attrNameLst>
                                      </p:cBhvr>
                                      <p:tavLst>
                                        <p:tav tm="0">
                                          <p:val>
                                            <p:strVal val="#ppt_x-.2"/>
                                          </p:val>
                                        </p:tav>
                                        <p:tav tm="100000">
                                          <p:val>
                                            <p:strVal val="#ppt_x"/>
                                          </p:val>
                                        </p:tav>
                                      </p:tavLst>
                                    </p:anim>
                                    <p:anim calcmode="lin" valueType="num">
                                      <p:cBhvr>
                                        <p:cTn id="15"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40823"/>
            <a:ext cx="9144000" cy="5909310"/>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Lake Baikal is the deepest and one of the biggest and most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ancient </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cÖvPxb</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lakes of the world. It is situated almost in the centre of Asia. Lake Baikal is a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gigantic (</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wekvj</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bowl set at 445 meters above sea level. This grand, enormous, unusual and charming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miracle of nature (wonderful creation of nature)</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is located in the south of Eastern Siberia, in the </a:t>
            </a:r>
            <a:r>
              <a:rPr kumimoji="0" lang="en-US" b="0" i="0" u="none" strike="noStrike" cap="none" normalizeH="0" baseline="0" dirty="0" err="1" smtClean="0">
                <a:ln>
                  <a:noFill/>
                </a:ln>
                <a:solidFill>
                  <a:srgbClr val="3D08C2"/>
                </a:solidFill>
                <a:effectLst/>
                <a:latin typeface="Calibri" pitchFamily="34" charset="0"/>
                <a:ea typeface="Calibri" pitchFamily="34" charset="0"/>
                <a:cs typeface="Times New Roman" pitchFamily="18" charset="0"/>
              </a:rPr>
              <a:t>Buryat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Autonomous</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kvwmZ</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Republic and region of Irkutsk, Russia. </a:t>
            </a:r>
            <a:endParaRPr kumimoji="0" lang="en-US" b="0" i="0" u="none" strike="noStrike" cap="none" normalizeH="0" baseline="0" dirty="0" smtClean="0">
              <a:ln>
                <a:noFill/>
              </a:ln>
              <a:solidFill>
                <a:srgbClr val="3D08C2"/>
              </a:solidFill>
              <a:effectLst/>
              <a:latin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The lake covers 31,500 sq km. It is 636 km long and an average of 48 km wide. The widest point of the lake is 79.4 km. The water basin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occupies</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L‡j</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 </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ivLv</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5,57,000 sq km. and contains 23,000 cubic  km. of water, which is about one fifth of the world’s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reserved( </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msiw¶Z</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 </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wRwbm</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fresh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surface</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c„ôZj</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 </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water.</a:t>
            </a:r>
          </a:p>
          <a:p>
            <a:pPr eaLnBrk="0" fontAlgn="base" hangingPunct="0">
              <a:spcBef>
                <a:spcPct val="0"/>
              </a:spcBef>
              <a:spcAft>
                <a:spcPct val="0"/>
              </a:spcAft>
            </a:pPr>
            <a:r>
              <a:rPr lang="en-US" dirty="0" smtClean="0">
                <a:solidFill>
                  <a:srgbClr val="3D08C2"/>
                </a:solidFill>
              </a:rPr>
              <a:t>The average water level in the lake is never higher than 456 m. The average depth of Lake Baikal is 730 m. and its maximum depth in the middle is 1,620 m. It would take about one year for all the rivers of the world to fill Baikal’s basin and would take four hundred years for all the rivers, streams and brooks now flowing into Siberian lake- sea to do the same.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There are hot springs in the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surrounding</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cvwicvw©k</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¦©K)</a:t>
            </a:r>
            <a:r>
              <a:rPr kumimoji="0" lang="en-US" b="0"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 </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 Baikal is a stormy lake. Autumn is the most stormy time. The wind blows in various directions. </a:t>
            </a:r>
            <a:endParaRPr kumimoji="0" lang="en-US" b="0" i="0" u="none" strike="noStrike" cap="none" normalizeH="0" baseline="0" dirty="0" smtClean="0">
              <a:ln>
                <a:noFill/>
              </a:ln>
              <a:solidFill>
                <a:srgbClr val="3D08C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kumimoji="0" lang="en-US" b="1"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exceptional</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1" i="0" u="none" strike="noStrike" cap="none" normalizeH="0" baseline="0" dirty="0" err="1" smtClean="0">
                <a:ln>
                  <a:noFill/>
                </a:ln>
                <a:solidFill>
                  <a:srgbClr val="3D08C2"/>
                </a:solidFill>
                <a:effectLst/>
                <a:latin typeface="SutonnyMJ" pitchFamily="2" charset="0"/>
                <a:ea typeface="Calibri" pitchFamily="34" charset="0"/>
                <a:cs typeface="Times New Roman" pitchFamily="18" charset="0"/>
              </a:rPr>
              <a:t>e¨wZµgx</a:t>
            </a:r>
            <a:r>
              <a:rPr kumimoji="0" lang="en-US" b="1" i="0" u="none" strike="noStrike" cap="none" normalizeH="0" baseline="0" dirty="0" smtClean="0">
                <a:ln>
                  <a:noFill/>
                </a:ln>
                <a:solidFill>
                  <a:srgbClr val="3D08C2"/>
                </a:solidFill>
                <a:effectLst/>
                <a:latin typeface="SutonnyMJ" pitchFamily="2" charset="0"/>
                <a:ea typeface="Calibri" pitchFamily="34" charset="0"/>
                <a:cs typeface="Times New Roman" pitchFamily="18" charset="0"/>
              </a:rPr>
              <a:t>)</a:t>
            </a:r>
            <a:r>
              <a:rPr kumimoji="0" lang="en-US" b="0" i="0" u="none" strike="noStrike" cap="none" normalizeH="0" baseline="0" dirty="0" smtClean="0">
                <a:ln>
                  <a:noFill/>
                </a:ln>
                <a:solidFill>
                  <a:srgbClr val="3D08C2"/>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rgbClr val="3D08C2"/>
              </a:solidFill>
              <a:effectLst/>
              <a:latin typeface="Arial" pitchFamily="34" charset="0"/>
            </a:endParaRPr>
          </a:p>
        </p:txBody>
      </p:sp>
      <p:sp>
        <p:nvSpPr>
          <p:cNvPr id="12289" name="Rectangle 1"/>
          <p:cNvSpPr>
            <a:spLocks noChangeArrowheads="1"/>
          </p:cNvSpPr>
          <p:nvPr/>
        </p:nvSpPr>
        <p:spPr bwMode="auto">
          <a:xfrm>
            <a:off x="3276600" y="0"/>
            <a:ext cx="269817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Unit- 08; Lesson- 04</a:t>
            </a:r>
            <a:endParaRPr kumimoji="0" lang="en-US" sz="1800" b="1" i="0" u="none" strike="noStrike" cap="none" normalizeH="0" baseline="0" dirty="0" smtClean="0">
              <a:ln>
                <a:noFill/>
              </a:ln>
              <a:solidFill>
                <a:schemeClr val="tx1"/>
              </a:solidFill>
              <a:effectLst/>
              <a:latin typeface="Arial" pitchFamily="34" charset="0"/>
            </a:endParaRPr>
          </a:p>
        </p:txBody>
      </p:sp>
      <p:sp>
        <p:nvSpPr>
          <p:cNvPr id="4" name="Action Button: End 3">
            <a:hlinkClick r:id="" action="ppaction://hlinkshowjump?jump=lastslide" highlightClick="1"/>
          </p:cNvPr>
          <p:cNvSpPr/>
          <p:nvPr/>
        </p:nvSpPr>
        <p:spPr>
          <a:xfrm>
            <a:off x="7806515" y="64622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60305" y="64622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122198"/>
            <a:ext cx="9144000" cy="4524315"/>
          </a:xfrm>
          <a:prstGeom prst="rect">
            <a:avLst/>
          </a:prstGeom>
          <a:no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Learning Outcomes:</a:t>
            </a:r>
            <a:endParaRPr kumimoji="0" lang="en-US" sz="3600" b="0"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FF"/>
                </a:solidFill>
                <a:effectLst/>
                <a:latin typeface="Calibri" pitchFamily="34" charset="0"/>
                <a:ea typeface="+mn-ea"/>
                <a:cs typeface="BorakGMJ"/>
              </a:rPr>
              <a:t> </a:t>
            </a:r>
            <a:r>
              <a:rPr kumimoji="0" lang="en-US" sz="3600" b="1" i="1"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After we have studied this lesson, we will be able to….</a:t>
            </a:r>
            <a:endParaRPr kumimoji="0" lang="en-US" sz="3600" b="0"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CC00"/>
                </a:solidFill>
                <a:effectLst/>
                <a:latin typeface="Calibri" pitchFamily="34" charset="0"/>
                <a:ea typeface="Calibri" pitchFamily="34" charset="0"/>
                <a:cs typeface="Times New Roman" pitchFamily="18" charset="0"/>
              </a:rPr>
              <a:t>Understand the meaning of the new words, Synonym and Antonym.</a:t>
            </a:r>
            <a:endParaRPr kumimoji="0" lang="en-US" sz="3600" b="0" i="0" u="none" strike="noStrike" cap="none" normalizeH="0" baseline="0" dirty="0" smtClean="0">
              <a:ln>
                <a:noFill/>
              </a:ln>
              <a:solidFill>
                <a:srgbClr val="00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CC00"/>
                </a:solidFill>
                <a:effectLst/>
                <a:latin typeface="Calibri" pitchFamily="34" charset="0"/>
                <a:ea typeface="Calibri" pitchFamily="34" charset="0"/>
                <a:cs typeface="Times New Roman" pitchFamily="18" charset="0"/>
              </a:rPr>
              <a:t>Ask and answering questions.</a:t>
            </a:r>
            <a:endParaRPr kumimoji="0" lang="en-US" sz="3600" b="0" i="0" u="none" strike="noStrike" cap="none" normalizeH="0" baseline="0" dirty="0" smtClean="0">
              <a:ln>
                <a:noFill/>
              </a:ln>
              <a:solidFill>
                <a:srgbClr val="00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CC00"/>
                </a:solidFill>
                <a:effectLst/>
                <a:latin typeface="Calibri" pitchFamily="34" charset="0"/>
                <a:ea typeface="Calibri" pitchFamily="34" charset="0"/>
                <a:cs typeface="Times New Roman" pitchFamily="18" charset="0"/>
              </a:rPr>
              <a:t>Understand the passage.</a:t>
            </a:r>
            <a:endParaRPr kumimoji="0" lang="en-US" sz="3600" b="0" i="0" u="none" strike="noStrike" cap="none" normalizeH="0" baseline="0" dirty="0" smtClean="0">
              <a:ln>
                <a:noFill/>
              </a:ln>
              <a:solidFill>
                <a:srgbClr val="00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CC00"/>
                </a:solidFill>
                <a:effectLst/>
                <a:latin typeface="Calibri" pitchFamily="34" charset="0"/>
                <a:ea typeface="Calibri" pitchFamily="34" charset="0"/>
                <a:cs typeface="Times New Roman" pitchFamily="18" charset="0"/>
              </a:rPr>
              <a:t>Write paragraph about Lake Baikal.</a:t>
            </a:r>
            <a:endParaRPr kumimoji="0" lang="en-US" sz="3600" b="0" i="0" u="none" strike="noStrike" cap="none" normalizeH="0" baseline="0" dirty="0" smtClean="0">
              <a:ln>
                <a:noFill/>
              </a:ln>
              <a:solidFill>
                <a:srgbClr val="00CC00"/>
              </a:solidFill>
              <a:effectLst/>
              <a:latin typeface="Arial" pitchFamily="34" charset="0"/>
            </a:endParaRPr>
          </a:p>
        </p:txBody>
      </p:sp>
      <p:sp>
        <p:nvSpPr>
          <p:cNvPr id="3" name="Rectangle 2"/>
          <p:cNvSpPr/>
          <p:nvPr/>
        </p:nvSpPr>
        <p:spPr>
          <a:xfrm>
            <a:off x="0" y="0"/>
            <a:ext cx="9144000" cy="1143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638800"/>
            <a:ext cx="9144000" cy="1219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End 4">
            <a:hlinkClick r:id="" action="ppaction://hlinkshowjump?jump=lastslide" highlightClick="1"/>
          </p:cNvPr>
          <p:cNvSpPr/>
          <p:nvPr/>
        </p:nvSpPr>
        <p:spPr>
          <a:xfrm>
            <a:off x="7803106" y="6374395"/>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60306" y="6353035"/>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p:cTn id="7" dur="1000" fill="hold"/>
                                        <p:tgtEl>
                                          <p:spTgt spid="9217"/>
                                        </p:tgtEl>
                                        <p:attrNameLst>
                                          <p:attrName>ppt_x</p:attrName>
                                        </p:attrNameLst>
                                      </p:cBhvr>
                                      <p:tavLst>
                                        <p:tav tm="0">
                                          <p:val>
                                            <p:strVal val="#ppt_x-.2"/>
                                          </p:val>
                                        </p:tav>
                                        <p:tav tm="100000">
                                          <p:val>
                                            <p:strVal val="#ppt_x"/>
                                          </p:val>
                                        </p:tav>
                                      </p:tavLst>
                                    </p:anim>
                                    <p:anim calcmode="lin" valueType="num">
                                      <p:cBhvr>
                                        <p:cTn id="8" dur="1000" fill="hold"/>
                                        <p:tgtEl>
                                          <p:spTgt spid="92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336578"/>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 Baikal is the deepest and one of the biggest and most </a:t>
            </a:r>
            <a:r>
              <a:rPr kumimoji="0" lang="en-US" sz="2400" b="1"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ancient </a:t>
            </a:r>
            <a:r>
              <a:rPr kumimoji="0" lang="en-US" sz="2400" b="1" i="0" u="sng" strike="noStrike" cap="none" normalizeH="0" baseline="0" dirty="0" smtClean="0">
                <a:ln>
                  <a:noFill/>
                </a:ln>
                <a:solidFill>
                  <a:srgbClr val="00B0F0"/>
                </a:solidFill>
                <a:effectLst/>
                <a:latin typeface="SutonnyMJ" pitchFamily="2" charset="0"/>
                <a:ea typeface="Calibri" pitchFamily="34" charset="0"/>
                <a:cs typeface="Times New Roman" pitchFamily="18" charset="0"/>
              </a:rPr>
              <a:t>(</a:t>
            </a:r>
            <a:r>
              <a:rPr kumimoji="0" lang="en-US" sz="2400" b="1" i="0" u="sng" strike="noStrike" cap="none" normalizeH="0" baseline="0" dirty="0" err="1" smtClean="0">
                <a:ln>
                  <a:noFill/>
                </a:ln>
                <a:solidFill>
                  <a:srgbClr val="00B0F0"/>
                </a:solidFill>
                <a:effectLst/>
                <a:latin typeface="SutonnyMJ" pitchFamily="2" charset="0"/>
                <a:ea typeface="Calibri" pitchFamily="34" charset="0"/>
                <a:cs typeface="Times New Roman" pitchFamily="18" charset="0"/>
              </a:rPr>
              <a:t>cÖvPxb</a:t>
            </a:r>
            <a:r>
              <a:rPr kumimoji="0" lang="en-US" sz="2400" b="1" i="0" u="sng" strike="noStrike" cap="none" normalizeH="0" baseline="0" dirty="0" smtClean="0">
                <a:ln>
                  <a:noFill/>
                </a:ln>
                <a:solidFill>
                  <a:srgbClr val="00B0F0"/>
                </a:solidFill>
                <a:effectLst/>
                <a:latin typeface="SutonnyMJ" pitchFamily="2" charset="0"/>
                <a:ea typeface="Calibri" pitchFamily="34" charset="0"/>
                <a:cs typeface="Times New Roman" pitchFamily="18" charset="0"/>
              </a:rPr>
              <a:t>)</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lakes of the world. It is situated almost in the centre of Asia</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 Baikal is a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gigantic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wekvj</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bowl set at 445 meters above sea level. This grand, enormous, unusual and charming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miracle of nature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(wonderful creation of nature)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located in the south of Eastern Siberia, in the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Buryat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Autonomous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kvwmZ</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Republic and region of Irkutsk, Russia.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lake covers 31,500 sq km. It is 636 km long and an average of 48 km wide. The widest point of the lake is 79.4 km. The water basin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occupies</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L‡j</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ivLv</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5,57,000 sq km. and contains 23,000 cubic km. of water, which is about one fifth of the world’s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reserved(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msiw¶Z</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wRwbm</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fresh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surface</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c„ôZj</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water.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hot springs in the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surrounding</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cvwicvw©k</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¦©K)</a:t>
            </a:r>
            <a:r>
              <a:rPr kumimoji="0" lang="en-US" sz="2000" b="0"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 Baikal is a stormy lake. Autumn is the most stormy time. The wind blows in various directions.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exceptional</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e¨wZµgx</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4" name="Table 3"/>
          <p:cNvGraphicFramePr>
            <a:graphicFrameLocks noGrp="1"/>
          </p:cNvGraphicFramePr>
          <p:nvPr/>
        </p:nvGraphicFramePr>
        <p:xfrm>
          <a:off x="1" y="1219200"/>
          <a:ext cx="9143999" cy="2133600"/>
        </p:xfrm>
        <a:graphic>
          <a:graphicData uri="http://schemas.openxmlformats.org/drawingml/2006/table">
            <a:tbl>
              <a:tblPr/>
              <a:tblGrid>
                <a:gridCol w="1452784"/>
                <a:gridCol w="3332860"/>
                <a:gridCol w="2072355"/>
                <a:gridCol w="2286000"/>
              </a:tblGrid>
              <a:tr h="192024">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Meanings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Synonym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rgbClr val="00FF00"/>
                          </a:solidFill>
                          <a:latin typeface="Calibri"/>
                          <a:ea typeface="Calibri"/>
                          <a:cs typeface="Times New Roman"/>
                        </a:rPr>
                        <a:t>Antonyms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1737677">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Ancient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Something belonging to the very distant past and no longer in existence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Old, Primitive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nSpc>
                          <a:spcPct val="115000"/>
                        </a:lnSpc>
                        <a:spcBef>
                          <a:spcPts val="0"/>
                        </a:spcBef>
                        <a:spcAft>
                          <a:spcPts val="0"/>
                        </a:spcAft>
                      </a:pPr>
                      <a:r>
                        <a:rPr lang="en-US" sz="2400" b="1" dirty="0">
                          <a:solidFill>
                            <a:srgbClr val="00FF00"/>
                          </a:solidFill>
                          <a:latin typeface="Calibri"/>
                          <a:ea typeface="Calibri"/>
                          <a:cs typeface="Times New Roman"/>
                        </a:rPr>
                        <a:t>Contemporary, Up to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pic>
        <p:nvPicPr>
          <p:cNvPr id="17409" name="Picture 1" descr="C:\Documents and Settings\User\Desktop\lake baikal online\Lake_Baikal_attr_12.jpg"/>
          <p:cNvPicPr>
            <a:picLocks noChangeAspect="1" noChangeArrowheads="1"/>
          </p:cNvPicPr>
          <p:nvPr/>
        </p:nvPicPr>
        <p:blipFill>
          <a:blip r:embed="rId2" cstate="print"/>
          <a:srcRect/>
          <a:stretch>
            <a:fillRect/>
          </a:stretch>
        </p:blipFill>
        <p:spPr bwMode="auto">
          <a:xfrm>
            <a:off x="0" y="3092866"/>
            <a:ext cx="9144000" cy="3765134"/>
          </a:xfrm>
          <a:prstGeom prst="rect">
            <a:avLst/>
          </a:prstGeom>
          <a:noFill/>
        </p:spPr>
      </p:pic>
      <p:pic>
        <p:nvPicPr>
          <p:cNvPr id="9217" name="Picture 1" descr="C:\Documents and Settings\User\Desktop\lake baikal online\baikal_map.jpg"/>
          <p:cNvPicPr>
            <a:picLocks noChangeAspect="1" noChangeArrowheads="1"/>
          </p:cNvPicPr>
          <p:nvPr/>
        </p:nvPicPr>
        <p:blipFill>
          <a:blip r:embed="rId3" cstate="print"/>
          <a:srcRect/>
          <a:stretch>
            <a:fillRect/>
          </a:stretch>
        </p:blipFill>
        <p:spPr bwMode="auto">
          <a:xfrm>
            <a:off x="3886200" y="3124200"/>
            <a:ext cx="5257800" cy="3733800"/>
          </a:xfrm>
          <a:prstGeom prst="rect">
            <a:avLst/>
          </a:prstGeom>
          <a:noFill/>
        </p:spPr>
      </p:pic>
      <p:sp>
        <p:nvSpPr>
          <p:cNvPr id="6" name="Rectangle 5"/>
          <p:cNvSpPr/>
          <p:nvPr/>
        </p:nvSpPr>
        <p:spPr>
          <a:xfrm>
            <a:off x="0" y="3810000"/>
            <a:ext cx="5141151" cy="461665"/>
          </a:xfrm>
          <a:prstGeom prst="rect">
            <a:avLst/>
          </a:prstGeom>
          <a:solidFill>
            <a:schemeClr val="bg1"/>
          </a:solidFill>
        </p:spPr>
        <p:txBody>
          <a:bodyPr wrap="none">
            <a:spAutoFit/>
          </a:bodyPr>
          <a:lstStyle/>
          <a:p>
            <a:r>
              <a:rPr lang="en-US" sz="2400" b="1" dirty="0" smtClean="0">
                <a:solidFill>
                  <a:schemeClr val="accent2"/>
                </a:solidFill>
              </a:rPr>
              <a:t>deepest, biggest and most ancient lake</a:t>
            </a:r>
            <a:endParaRPr lang="en-US" sz="2400" b="1" dirty="0">
              <a:solidFill>
                <a:schemeClr val="accent2"/>
              </a:solidFill>
            </a:endParaRPr>
          </a:p>
        </p:txBody>
      </p:sp>
      <p:sp>
        <p:nvSpPr>
          <p:cNvPr id="7" name="Rectangle 6"/>
          <p:cNvSpPr/>
          <p:nvPr/>
        </p:nvSpPr>
        <p:spPr>
          <a:xfrm>
            <a:off x="0" y="4343400"/>
            <a:ext cx="3951531" cy="461665"/>
          </a:xfrm>
          <a:prstGeom prst="rect">
            <a:avLst/>
          </a:prstGeom>
          <a:solidFill>
            <a:schemeClr val="bg1"/>
          </a:solidFill>
        </p:spPr>
        <p:txBody>
          <a:bodyPr wrap="none">
            <a:spAutoFit/>
          </a:bodyPr>
          <a:lstStyle/>
          <a:p>
            <a:r>
              <a:rPr lang="en-US" sz="2400" b="1" dirty="0" smtClean="0">
                <a:solidFill>
                  <a:schemeClr val="accent2"/>
                </a:solidFill>
              </a:rPr>
              <a:t>situated- in the centre of Asia</a:t>
            </a:r>
            <a:endParaRPr lang="en-US" sz="2400" b="1" dirty="0">
              <a:solidFill>
                <a:schemeClr val="accent2"/>
              </a:solidFill>
            </a:endParaRPr>
          </a:p>
        </p:txBody>
      </p:sp>
      <p:sp>
        <p:nvSpPr>
          <p:cNvPr id="8" name="Action Button: End 7">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217"/>
                                        </p:tgtEl>
                                        <p:attrNameLst>
                                          <p:attrName>style.visibility</p:attrName>
                                        </p:attrNameLst>
                                      </p:cBhvr>
                                      <p:to>
                                        <p:strVal val="visible"/>
                                      </p:to>
                                    </p:set>
                                    <p:anim calcmode="lin" valueType="num">
                                      <p:cBhvr>
                                        <p:cTn id="21" dur="1000" fill="hold"/>
                                        <p:tgtEl>
                                          <p:spTgt spid="9217"/>
                                        </p:tgtEl>
                                        <p:attrNameLst>
                                          <p:attrName>ppt_x</p:attrName>
                                        </p:attrNameLst>
                                      </p:cBhvr>
                                      <p:tavLst>
                                        <p:tav tm="0">
                                          <p:val>
                                            <p:strVal val="#ppt_x-.2"/>
                                          </p:val>
                                        </p:tav>
                                        <p:tav tm="100000">
                                          <p:val>
                                            <p:strVal val="#ppt_x"/>
                                          </p:val>
                                        </p:tav>
                                      </p:tavLst>
                                    </p:anim>
                                    <p:anim calcmode="lin" valueType="num">
                                      <p:cBhvr>
                                        <p:cTn id="22" dur="1000" fill="hold"/>
                                        <p:tgtEl>
                                          <p:spTgt spid="92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1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336578"/>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 Baikal is the deepest and one of the biggest and most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ancient </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cÖvPxb</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lakes of the world. It is situated almost in the centre of Asia.</a:t>
            </a: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Lake Baikal is a </a:t>
            </a:r>
            <a:r>
              <a:rPr kumimoji="0" lang="en-US" sz="2400" b="1" i="0" u="sng"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gigantic (</a:t>
            </a:r>
            <a:r>
              <a:rPr kumimoji="0" lang="en-US" sz="2400" b="1" i="0" u="sng" strike="noStrike" cap="none" normalizeH="0" baseline="0" dirty="0" err="1" smtClean="0">
                <a:ln>
                  <a:noFill/>
                </a:ln>
                <a:solidFill>
                  <a:schemeClr val="tx2">
                    <a:lumMod val="60000"/>
                    <a:lumOff val="40000"/>
                  </a:schemeClr>
                </a:solidFill>
                <a:effectLst/>
                <a:latin typeface="SutonnyMJ" pitchFamily="2" charset="0"/>
                <a:ea typeface="Calibri" pitchFamily="34" charset="0"/>
                <a:cs typeface="Times New Roman" pitchFamily="18" charset="0"/>
              </a:rPr>
              <a:t>wekvj</a:t>
            </a:r>
            <a:r>
              <a:rPr kumimoji="0" lang="en-US" sz="2400" b="1" i="0" u="sng" strike="noStrike" cap="none" normalizeH="0" baseline="0" dirty="0" smtClean="0">
                <a:ln>
                  <a:noFill/>
                </a:ln>
                <a:solidFill>
                  <a:schemeClr val="tx2">
                    <a:lumMod val="60000"/>
                    <a:lumOff val="40000"/>
                  </a:schemeClr>
                </a:solidFill>
                <a:effectLst/>
                <a:latin typeface="SutonnyMJ" pitchFamily="2" charset="0"/>
                <a:ea typeface="Calibri" pitchFamily="34" charset="0"/>
                <a:cs typeface="Times New Roman" pitchFamily="18" charset="0"/>
              </a:rPr>
              <a:t>)</a:t>
            </a:r>
            <a:r>
              <a:rPr kumimoji="0" lang="en-US" sz="2400" b="1" i="0" u="sng"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 </a:t>
            </a: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bowl set at 445 meters above sea level.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grand, enormous, unusual and charming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miracle of nature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(wonderful creation of nature)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located in the south of Eastern Siberia, in the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Buryat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Autonomous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kvwmZ</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Republic and region of Irkutsk, Russia.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lake covers 31,500 sq km. It is 636 km long and an average of 48 km wide. The widest point of the lake is 79.4 km. The water basin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occupies</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L‡j</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ivLv</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5,57,000 sq km. and contains 23,000 cubic km. of water, which is about one fifth of the world’s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reserved(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msiw¶Z</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wRwbm</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fresh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surface</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c„ôZj</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water.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hot springs in the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surrounding</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cvwicvw©k</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¦©K)</a:t>
            </a:r>
            <a:r>
              <a:rPr kumimoji="0" lang="en-US" sz="2000" b="0"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area of Lake Baikal. The quality of the water of these springs is excellent. The lake acts as a powerful generator and bio filter producing this water. Baikal is a stormy lake. Autumn is the most stormy time. The wind blows in various directions.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weather depends on the wind. If it is blowing from the north, the weather is bright and sunny. The water of the lake looks green and dark blue. But if the winds get stronger, Baikal turns black, waves rising high with white crest. The beauty of Lake Baikal is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exceptional</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400" b="1" i="0" u="none" strike="noStrike" cap="none" normalizeH="0" baseline="0" dirty="0" err="1" smtClean="0">
                <a:ln>
                  <a:noFill/>
                </a:ln>
                <a:solidFill>
                  <a:schemeClr val="tx1"/>
                </a:solidFill>
                <a:effectLst/>
                <a:latin typeface="SutonnyMJ" pitchFamily="2" charset="0"/>
                <a:ea typeface="Calibri" pitchFamily="34" charset="0"/>
                <a:cs typeface="Times New Roman" pitchFamily="18" charset="0"/>
              </a:rPr>
              <a:t>e¨wZµgx</a:t>
            </a:r>
            <a:r>
              <a:rPr kumimoji="0" lang="en-US" sz="2400" b="1" i="0" u="none" strike="noStrike" cap="none" normalizeH="0" baseline="0" dirty="0" smtClean="0">
                <a:ln>
                  <a:noFill/>
                </a:ln>
                <a:solidFill>
                  <a:schemeClr val="tx1"/>
                </a:solidFill>
                <a:effectLst/>
                <a:latin typeface="SutonnyMJ" pitchFamily="2"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3" name="Table 2"/>
          <p:cNvGraphicFramePr>
            <a:graphicFrameLocks noGrp="1"/>
          </p:cNvGraphicFramePr>
          <p:nvPr/>
        </p:nvGraphicFramePr>
        <p:xfrm>
          <a:off x="0" y="1143000"/>
          <a:ext cx="9144000" cy="1524000"/>
        </p:xfrm>
        <a:graphic>
          <a:graphicData uri="http://schemas.openxmlformats.org/drawingml/2006/table">
            <a:tbl>
              <a:tblPr/>
              <a:tblGrid>
                <a:gridCol w="1639019"/>
                <a:gridCol w="3234905"/>
                <a:gridCol w="2135038"/>
                <a:gridCol w="2135038"/>
              </a:tblGrid>
              <a:tr h="441837">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Meanings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a:solidFill>
                            <a:srgbClr val="0000FF"/>
                          </a:solidFill>
                          <a:latin typeface="Calibri"/>
                          <a:ea typeface="Calibri"/>
                          <a:cs typeface="Times New Roman"/>
                        </a:rPr>
                        <a:t>Synonym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a:solidFill>
                            <a:srgbClr val="00FF00"/>
                          </a:solidFill>
                          <a:latin typeface="Calibri"/>
                          <a:ea typeface="Calibri"/>
                          <a:cs typeface="Times New Roman"/>
                        </a:rPr>
                        <a:t>Antonyms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1082163">
                <a:tc>
                  <a:txBody>
                    <a:bodyPr/>
                    <a:lstStyle/>
                    <a:p>
                      <a:pPr marL="0" marR="0">
                        <a:lnSpc>
                          <a:spcPct val="115000"/>
                        </a:lnSpc>
                        <a:spcBef>
                          <a:spcPts val="0"/>
                        </a:spcBef>
                        <a:spcAft>
                          <a:spcPts val="0"/>
                        </a:spcAft>
                      </a:pPr>
                      <a:r>
                        <a:rPr lang="en-US" sz="2400" b="1" dirty="0">
                          <a:solidFill>
                            <a:srgbClr val="C00000"/>
                          </a:solidFill>
                          <a:latin typeface="Calibri"/>
                          <a:ea typeface="Calibri"/>
                          <a:cs typeface="Times New Roman"/>
                        </a:rPr>
                        <a:t>Gigantic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dirty="0">
                          <a:solidFill>
                            <a:schemeClr val="bg1"/>
                          </a:solidFill>
                          <a:latin typeface="Calibri"/>
                          <a:ea typeface="Calibri"/>
                          <a:cs typeface="Times New Roman"/>
                        </a:rPr>
                        <a:t>Something of very great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dirty="0">
                          <a:solidFill>
                            <a:srgbClr val="0000FF"/>
                          </a:solidFill>
                          <a:latin typeface="Calibri"/>
                          <a:ea typeface="Calibri"/>
                          <a:cs typeface="Times New Roman"/>
                        </a:rPr>
                        <a:t>enormous, Large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nSpc>
                          <a:spcPct val="115000"/>
                        </a:lnSpc>
                        <a:spcBef>
                          <a:spcPts val="0"/>
                        </a:spcBef>
                        <a:spcAft>
                          <a:spcPts val="0"/>
                        </a:spcAft>
                      </a:pPr>
                      <a:r>
                        <a:rPr lang="en-US" sz="2400" b="1" dirty="0">
                          <a:solidFill>
                            <a:srgbClr val="00FF00"/>
                          </a:solidFill>
                          <a:latin typeface="Calibri"/>
                          <a:ea typeface="Calibri"/>
                          <a:cs typeface="Times New Roman"/>
                        </a:rPr>
                        <a:t>tiny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bl>
          </a:graphicData>
        </a:graphic>
      </p:graphicFrame>
      <p:pic>
        <p:nvPicPr>
          <p:cNvPr id="1026" name="Picture 2" descr="C:\Documents and Settings\User\Desktop\lake baikal online\Lake-Baikal.jpeg"/>
          <p:cNvPicPr>
            <a:picLocks noChangeAspect="1" noChangeArrowheads="1"/>
          </p:cNvPicPr>
          <p:nvPr/>
        </p:nvPicPr>
        <p:blipFill>
          <a:blip r:embed="rId2" cstate="print"/>
          <a:srcRect/>
          <a:stretch>
            <a:fillRect/>
          </a:stretch>
        </p:blipFill>
        <p:spPr bwMode="auto">
          <a:xfrm>
            <a:off x="0" y="2667000"/>
            <a:ext cx="4419600" cy="3657600"/>
          </a:xfrm>
          <a:prstGeom prst="rect">
            <a:avLst/>
          </a:prstGeom>
          <a:noFill/>
        </p:spPr>
      </p:pic>
      <p:pic>
        <p:nvPicPr>
          <p:cNvPr id="1027" name="Picture 3" descr="C:\Documents and Settings\User\Desktop\lake baikal online\10.jpg"/>
          <p:cNvPicPr>
            <a:picLocks noChangeAspect="1" noChangeArrowheads="1"/>
          </p:cNvPicPr>
          <p:nvPr/>
        </p:nvPicPr>
        <p:blipFill>
          <a:blip r:embed="rId3" cstate="print"/>
          <a:srcRect/>
          <a:stretch>
            <a:fillRect/>
          </a:stretch>
        </p:blipFill>
        <p:spPr bwMode="auto">
          <a:xfrm>
            <a:off x="4419600" y="2667000"/>
            <a:ext cx="4724400" cy="3657600"/>
          </a:xfrm>
          <a:prstGeom prst="rect">
            <a:avLst/>
          </a:prstGeom>
          <a:noFill/>
        </p:spPr>
      </p:pic>
      <p:sp>
        <p:nvSpPr>
          <p:cNvPr id="6" name="Rectangle 5"/>
          <p:cNvSpPr/>
          <p:nvPr/>
        </p:nvSpPr>
        <p:spPr>
          <a:xfrm>
            <a:off x="685800" y="4419600"/>
            <a:ext cx="2936766" cy="646331"/>
          </a:xfrm>
          <a:prstGeom prst="rect">
            <a:avLst/>
          </a:prstGeom>
        </p:spPr>
        <p:txBody>
          <a:bodyPr wrap="none">
            <a:spAutoFit/>
          </a:bodyPr>
          <a:lstStyle/>
          <a:p>
            <a:r>
              <a:rPr lang="en-US" sz="3600" b="1" dirty="0" smtClean="0">
                <a:solidFill>
                  <a:srgbClr val="FFFF00"/>
                </a:solidFill>
              </a:rPr>
              <a:t>gigantic bowl </a:t>
            </a:r>
            <a:endParaRPr lang="en-US" sz="3600" b="1" dirty="0">
              <a:solidFill>
                <a:srgbClr val="FFFF00"/>
              </a:solidFill>
            </a:endParaRPr>
          </a:p>
        </p:txBody>
      </p:sp>
      <p:sp>
        <p:nvSpPr>
          <p:cNvPr id="7" name="Rectangle 6"/>
          <p:cNvSpPr/>
          <p:nvPr/>
        </p:nvSpPr>
        <p:spPr>
          <a:xfrm>
            <a:off x="3616879" y="5608136"/>
            <a:ext cx="5122813" cy="523220"/>
          </a:xfrm>
          <a:prstGeom prst="rect">
            <a:avLst/>
          </a:prstGeom>
        </p:spPr>
        <p:txBody>
          <a:bodyPr wrap="none">
            <a:spAutoFit/>
          </a:bodyPr>
          <a:lstStyle/>
          <a:p>
            <a:r>
              <a:rPr lang="en-US" sz="2800" b="1" dirty="0" smtClean="0">
                <a:solidFill>
                  <a:srgbClr val="FFFF00"/>
                </a:solidFill>
              </a:rPr>
              <a:t>set at 445 meters above sea level</a:t>
            </a:r>
            <a:endParaRPr lang="en-US" sz="2800" dirty="0">
              <a:solidFill>
                <a:srgbClr val="FFFF00"/>
              </a:solidFill>
            </a:endParaRPr>
          </a:p>
        </p:txBody>
      </p:sp>
      <p:sp>
        <p:nvSpPr>
          <p:cNvPr id="8" name="TextBox 7"/>
          <p:cNvSpPr txBox="1"/>
          <p:nvPr/>
        </p:nvSpPr>
        <p:spPr>
          <a:xfrm>
            <a:off x="8229599" y="6605517"/>
            <a:ext cx="914401" cy="252482"/>
          </a:xfrm>
          <a:prstGeom prst="rect">
            <a:avLst/>
          </a:prstGeom>
          <a:solidFill>
            <a:schemeClr val="accent2"/>
          </a:solidFill>
        </p:spPr>
        <p:txBody>
          <a:bodyPr wrap="square" rtlCol="0">
            <a:spAutoFit/>
          </a:bodyPr>
          <a:lstStyle/>
          <a:p>
            <a:r>
              <a:rPr lang="en-US" sz="1000" b="1" dirty="0" err="1" smtClean="0">
                <a:solidFill>
                  <a:srgbClr val="FFFF00"/>
                </a:solidFill>
              </a:rPr>
              <a:t>Sajeda</a:t>
            </a:r>
            <a:r>
              <a:rPr lang="en-US" sz="1000" b="1" dirty="0" smtClean="0">
                <a:solidFill>
                  <a:srgbClr val="FFFF00"/>
                </a:solidFill>
              </a:rPr>
              <a:t> </a:t>
            </a:r>
            <a:r>
              <a:rPr lang="en-US" sz="1000" b="1" dirty="0" err="1" smtClean="0">
                <a:solidFill>
                  <a:srgbClr val="FFFF00"/>
                </a:solidFill>
              </a:rPr>
              <a:t>Hasin</a:t>
            </a:r>
            <a:endParaRPr lang="en-US" sz="1000" b="1" dirty="0">
              <a:solidFill>
                <a:srgbClr val="FFFF00"/>
              </a:solidFill>
            </a:endParaRPr>
          </a:p>
        </p:txBody>
      </p:sp>
      <p:sp>
        <p:nvSpPr>
          <p:cNvPr id="9" name="Action Button: End 8">
            <a:hlinkClick r:id="" action="ppaction://hlinkshowjump?jump=lastslide" highlightClick="1"/>
          </p:cNvPr>
          <p:cNvSpPr/>
          <p:nvPr/>
        </p:nvSpPr>
        <p:spPr>
          <a:xfrm>
            <a:off x="7772398" y="6605517"/>
            <a:ext cx="457200" cy="245658"/>
          </a:xfrm>
          <a:prstGeom prst="actionButtonE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1226</TotalTime>
  <Words>2243</Words>
  <Application>Microsoft Office PowerPoint</Application>
  <PresentationFormat>On-screen Show (4:3)</PresentationFormat>
  <Paragraphs>186</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Andalus</vt:lpstr>
      <vt:lpstr>Arial</vt:lpstr>
      <vt:lpstr>Arial Black</vt:lpstr>
      <vt:lpstr>BorakGMJ</vt:lpstr>
      <vt:lpstr>Calibri</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113</cp:revision>
  <dcterms:created xsi:type="dcterms:W3CDTF">2020-02-11T13:38:38Z</dcterms:created>
  <dcterms:modified xsi:type="dcterms:W3CDTF">2021-03-23T14:16:39Z</dcterms:modified>
</cp:coreProperties>
</file>