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57" r:id="rId3"/>
    <p:sldId id="258" r:id="rId4"/>
    <p:sldId id="259" r:id="rId5"/>
    <p:sldId id="260" r:id="rId6"/>
    <p:sldId id="261" r:id="rId7"/>
    <p:sldId id="262" r:id="rId8"/>
    <p:sldId id="271" r:id="rId9"/>
    <p:sldId id="268" r:id="rId10"/>
    <p:sldId id="269" r:id="rId11"/>
    <p:sldId id="272" r:id="rId12"/>
    <p:sldId id="273" r:id="rId13"/>
    <p:sldId id="274" r:id="rId14"/>
    <p:sldId id="275" r:id="rId15"/>
    <p:sldId id="276" r:id="rId16"/>
    <p:sldId id="277" r:id="rId17"/>
    <p:sldId id="278" r:id="rId18"/>
    <p:sldId id="279" r:id="rId19"/>
    <p:sldId id="282" r:id="rId20"/>
    <p:sldId id="283"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13.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7" Type="http://schemas.openxmlformats.org/officeDocument/2006/relationships/image" Target="../media/image4.png"/><Relationship Id="rId2" Type="http://schemas.microsoft.com/office/2007/relationships/media" Target="../media/media14.m4a"/><Relationship Id="rId1" Type="http://schemas.openxmlformats.org/officeDocument/2006/relationships/tags" Target="../tags/tag14.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7" Type="http://schemas.openxmlformats.org/officeDocument/2006/relationships/image" Target="../media/image14.jpg"/><Relationship Id="rId2" Type="http://schemas.microsoft.com/office/2007/relationships/media" Target="../media/media15.m4a"/><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16.xml"/><Relationship Id="rId6" Type="http://schemas.openxmlformats.org/officeDocument/2006/relationships/image" Target="../media/image15.jp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media17.m4a"/><Relationship Id="rId2" Type="http://schemas.microsoft.com/office/2007/relationships/media" Target="../media/media17.m4a"/><Relationship Id="rId1" Type="http://schemas.openxmlformats.org/officeDocument/2006/relationships/tags" Target="../tags/tag17.xml"/><Relationship Id="rId6" Type="http://schemas.openxmlformats.org/officeDocument/2006/relationships/image" Target="../media/image16.jp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media18.m4a"/><Relationship Id="rId2" Type="http://schemas.microsoft.com/office/2007/relationships/media" Target="../media/media18.m4a"/><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9.m4a"/><Relationship Id="rId2" Type="http://schemas.microsoft.com/office/2007/relationships/media" Target="../media/media19.m4a"/><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4.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media20.m4a"/><Relationship Id="rId7" Type="http://schemas.openxmlformats.org/officeDocument/2006/relationships/image" Target="../media/image4.png"/><Relationship Id="rId2" Type="http://schemas.microsoft.com/office/2007/relationships/media" Target="../media/media20.m4a"/><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7.jpe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media21.m4a"/><Relationship Id="rId7" Type="http://schemas.openxmlformats.org/officeDocument/2006/relationships/image" Target="../media/image19.jpg"/><Relationship Id="rId2" Type="http://schemas.microsoft.com/office/2007/relationships/media" Target="../media/media21.m4a"/><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image" Target="../media/image18.jp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5.m4a"/><Relationship Id="rId7" Type="http://schemas.openxmlformats.org/officeDocument/2006/relationships/image" Target="../media/image8.jp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6.jp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22680" y="642426"/>
            <a:ext cx="5570302" cy="1240162"/>
          </a:xfrm>
          <a:prstGeom prst="ellipse">
            <a:avLst/>
          </a:prstGeom>
          <a:solidFill>
            <a:srgbClr val="00B05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rPr>
              <a:t>بسم الله الرحمن الرحيم </a:t>
            </a:r>
            <a:endParaRPr lang="en-US" sz="2800" dirty="0">
              <a:solidFill>
                <a:schemeClr val="tx1"/>
              </a:solidFill>
            </a:endParaRPr>
          </a:p>
        </p:txBody>
      </p:sp>
      <p:sp>
        <p:nvSpPr>
          <p:cNvPr id="3" name="TextBox 2"/>
          <p:cNvSpPr txBox="1"/>
          <p:nvPr/>
        </p:nvSpPr>
        <p:spPr>
          <a:xfrm>
            <a:off x="1308025" y="4450852"/>
            <a:ext cx="9486288" cy="1049518"/>
          </a:xfrm>
          <a:prstGeom prst="rect">
            <a:avLst/>
          </a:prstGeom>
          <a:solidFill>
            <a:schemeClr val="accent1">
              <a:lumMod val="60000"/>
              <a:lumOff val="40000"/>
            </a:schemeClr>
          </a:solidFill>
          <a:ln w="57150">
            <a:noFill/>
          </a:ln>
        </p:spPr>
        <p:txBody>
          <a:bodyPr wrap="square" rtlCol="0">
            <a:spAutoFit/>
          </a:bodyPr>
          <a:lstStyle/>
          <a:p>
            <a:pPr algn="ctr"/>
            <a:r>
              <a:rPr lang="en-US" sz="2800" dirty="0" err="1" smtClean="0">
                <a:solidFill>
                  <a:srgbClr val="7030A0"/>
                </a:solidFill>
              </a:rPr>
              <a:t>পদুয়া</a:t>
            </a:r>
            <a:r>
              <a:rPr lang="en-US" sz="2800" dirty="0" smtClean="0">
                <a:solidFill>
                  <a:srgbClr val="7030A0"/>
                </a:solidFill>
              </a:rPr>
              <a:t> </a:t>
            </a:r>
            <a:r>
              <a:rPr lang="en-US" sz="2800" dirty="0" err="1" smtClean="0">
                <a:solidFill>
                  <a:srgbClr val="7030A0"/>
                </a:solidFill>
              </a:rPr>
              <a:t>আইনুল</a:t>
            </a:r>
            <a:r>
              <a:rPr lang="en-US" sz="2800" dirty="0" smtClean="0">
                <a:solidFill>
                  <a:srgbClr val="7030A0"/>
                </a:solidFill>
              </a:rPr>
              <a:t> </a:t>
            </a:r>
            <a:r>
              <a:rPr lang="en-US" sz="2800" dirty="0" err="1" smtClean="0">
                <a:solidFill>
                  <a:srgbClr val="7030A0"/>
                </a:solidFill>
              </a:rPr>
              <a:t>উলুম</a:t>
            </a:r>
            <a:r>
              <a:rPr lang="en-US" sz="2800" dirty="0" smtClean="0">
                <a:solidFill>
                  <a:srgbClr val="7030A0"/>
                </a:solidFill>
              </a:rPr>
              <a:t> </a:t>
            </a:r>
            <a:r>
              <a:rPr lang="en-US" sz="2800" dirty="0" err="1" smtClean="0">
                <a:solidFill>
                  <a:srgbClr val="7030A0"/>
                </a:solidFill>
              </a:rPr>
              <a:t>দারুচ্ছুন্নাহ</a:t>
            </a:r>
            <a:r>
              <a:rPr lang="en-US" sz="2800" dirty="0" smtClean="0">
                <a:solidFill>
                  <a:srgbClr val="7030A0"/>
                </a:solidFill>
              </a:rPr>
              <a:t> </a:t>
            </a:r>
            <a:r>
              <a:rPr lang="en-US" sz="2800" dirty="0" err="1" smtClean="0">
                <a:solidFill>
                  <a:srgbClr val="7030A0"/>
                </a:solidFill>
              </a:rPr>
              <a:t>কামিল</a:t>
            </a:r>
            <a:r>
              <a:rPr lang="en-US" sz="2800" dirty="0" smtClean="0">
                <a:solidFill>
                  <a:srgbClr val="7030A0"/>
                </a:solidFill>
              </a:rPr>
              <a:t> </a:t>
            </a:r>
            <a:r>
              <a:rPr lang="en-US" sz="2800" dirty="0" err="1" smtClean="0">
                <a:solidFill>
                  <a:srgbClr val="7030A0"/>
                </a:solidFill>
              </a:rPr>
              <a:t>এম,এ</a:t>
            </a:r>
            <a:r>
              <a:rPr lang="en-US" sz="2800" dirty="0" smtClean="0">
                <a:solidFill>
                  <a:srgbClr val="7030A0"/>
                </a:solidFill>
              </a:rPr>
              <a:t>, </a:t>
            </a:r>
            <a:r>
              <a:rPr lang="en-US" sz="2800" dirty="0" err="1" smtClean="0">
                <a:solidFill>
                  <a:srgbClr val="7030A0"/>
                </a:solidFill>
              </a:rPr>
              <a:t>মাদরাসা</a:t>
            </a:r>
            <a:endParaRPr lang="en-US" sz="2800" dirty="0" smtClean="0">
              <a:solidFill>
                <a:srgbClr val="7030A0"/>
              </a:solidFill>
            </a:endParaRPr>
          </a:p>
          <a:p>
            <a:pPr algn="ctr"/>
            <a:r>
              <a:rPr lang="en-US" sz="2800" dirty="0" err="1" smtClean="0">
                <a:solidFill>
                  <a:srgbClr val="7030A0"/>
                </a:solidFill>
              </a:rPr>
              <a:t>লোহাগাড়া</a:t>
            </a:r>
            <a:r>
              <a:rPr lang="en-US" sz="2800" dirty="0" smtClean="0">
                <a:solidFill>
                  <a:srgbClr val="7030A0"/>
                </a:solidFill>
              </a:rPr>
              <a:t>, </a:t>
            </a:r>
            <a:r>
              <a:rPr lang="en-US" sz="2800" dirty="0" err="1" smtClean="0">
                <a:solidFill>
                  <a:srgbClr val="7030A0"/>
                </a:solidFill>
              </a:rPr>
              <a:t>চট্টগ্রাম</a:t>
            </a:r>
            <a:r>
              <a:rPr lang="en-US" sz="2800" dirty="0" smtClean="0">
                <a:solidFill>
                  <a:srgbClr val="7030A0"/>
                </a:solidFill>
              </a:rPr>
              <a:t> </a:t>
            </a:r>
            <a:endParaRPr lang="en-US" sz="2800" dirty="0">
              <a:solidFill>
                <a:srgbClr val="7030A0"/>
              </a:solidFill>
            </a:endParaRPr>
          </a:p>
        </p:txBody>
      </p:sp>
      <p:sp>
        <p:nvSpPr>
          <p:cNvPr id="4" name="Rounded Rectangle 3"/>
          <p:cNvSpPr/>
          <p:nvPr/>
        </p:nvSpPr>
        <p:spPr>
          <a:xfrm>
            <a:off x="5042641" y="2608724"/>
            <a:ext cx="2017059" cy="981636"/>
          </a:xfrm>
          <a:prstGeom prst="roundRect">
            <a:avLst/>
          </a:prstGeom>
          <a:solidFill>
            <a:srgbClr val="92D05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rPr>
              <a:t>পরিচিতি</a:t>
            </a:r>
            <a:endParaRPr lang="en-US" sz="3600"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a:ln>
            <a:noFill/>
          </a:ln>
        </p:spPr>
      </p:pic>
    </p:spTree>
    <p:custDataLst>
      <p:tags r:id="rId1"/>
    </p:custDataLst>
    <p:extLst>
      <p:ext uri="{BB962C8B-B14F-4D97-AF65-F5344CB8AC3E}">
        <p14:creationId xmlns:p14="http://schemas.microsoft.com/office/powerpoint/2010/main" val="3718160713"/>
      </p:ext>
    </p:extLst>
  </p:cSld>
  <p:clrMapOvr>
    <a:masterClrMapping/>
  </p:clrMapOvr>
  <mc:AlternateContent xmlns:mc="http://schemas.openxmlformats.org/markup-compatibility/2006" xmlns:p14="http://schemas.microsoft.com/office/powerpoint/2010/main">
    <mc:Choice Requires="p14">
      <p:transition spd="slow" p14:dur="4400" advTm="14412">
        <p14:honeycomb/>
      </p:transition>
    </mc:Choice>
    <mc:Fallback xmlns="">
      <p:transition spd="slow" advTm="144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out)">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grpId="0" nodeType="clickEffect">
                                  <p:stCondLst>
                                    <p:cond delay="0"/>
                                  </p:stCondLst>
                                  <p:childTnLst>
                                    <p:animRot by="21600000">
                                      <p:cBhvr>
                                        <p:cTn id="3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5"/>
                </p:tgtEl>
              </p:cMediaNode>
            </p:audio>
          </p:childTnLst>
        </p:cTn>
      </p:par>
    </p:tnLst>
    <p:bldLst>
      <p:bldP spid="2" grpId="0" animBg="1"/>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646" y="914400"/>
            <a:ext cx="9835662" cy="5016758"/>
          </a:xfrm>
          <a:prstGeom prst="rect">
            <a:avLst/>
          </a:prstGeom>
          <a:solidFill>
            <a:schemeClr val="accent3">
              <a:lumMod val="60000"/>
              <a:lumOff val="40000"/>
            </a:schemeClr>
          </a:solidFill>
        </p:spPr>
        <p:txBody>
          <a:bodyPr wrap="square" rtlCol="0">
            <a:spAutoFit/>
          </a:bodyPr>
          <a:lstStyle/>
          <a:p>
            <a:pPr algn="just"/>
            <a:r>
              <a:rPr lang="bn-IN" sz="2000" u="sng" dirty="0"/>
              <a:t>রাবি বা হাদিস বর্ণ্নাকারি </a:t>
            </a:r>
            <a:r>
              <a:rPr lang="en-US" sz="2000" u="sng" dirty="0" err="1" smtClean="0"/>
              <a:t>হযরত</a:t>
            </a:r>
            <a:r>
              <a:rPr lang="en-US" sz="2000" u="sng" dirty="0" smtClean="0"/>
              <a:t> </a:t>
            </a:r>
            <a:r>
              <a:rPr lang="en-US" sz="2000" u="sng" dirty="0" err="1" smtClean="0"/>
              <a:t>আবু</a:t>
            </a:r>
            <a:r>
              <a:rPr lang="en-US" sz="2000" u="sng" dirty="0" smtClean="0"/>
              <a:t> </a:t>
            </a:r>
            <a:r>
              <a:rPr lang="en-US" sz="2000" u="sng" dirty="0" err="1" smtClean="0"/>
              <a:t>হুরাইরা</a:t>
            </a:r>
            <a:r>
              <a:rPr lang="en-US" sz="2000" u="sng" dirty="0" smtClean="0"/>
              <a:t> </a:t>
            </a:r>
            <a:r>
              <a:rPr lang="en-US" sz="2000" u="sng" dirty="0" err="1" smtClean="0"/>
              <a:t>রাঃ</a:t>
            </a:r>
            <a:r>
              <a:rPr lang="en-US" sz="2000" u="sng" dirty="0" smtClean="0"/>
              <a:t> </a:t>
            </a:r>
            <a:r>
              <a:rPr lang="en-US" sz="2000" u="sng" dirty="0" err="1" smtClean="0"/>
              <a:t>এর</a:t>
            </a:r>
            <a:r>
              <a:rPr lang="en-US" sz="2000" u="sng" dirty="0" smtClean="0"/>
              <a:t> </a:t>
            </a:r>
            <a:r>
              <a:rPr lang="bn-IN" sz="2000" u="sng" dirty="0" smtClean="0"/>
              <a:t>পরিচিতিঃ </a:t>
            </a:r>
            <a:endParaRPr lang="en-US" sz="2000" u="sng" dirty="0" smtClean="0"/>
          </a:p>
          <a:p>
            <a:pPr algn="just"/>
            <a:endParaRPr lang="en-US" sz="1400" dirty="0"/>
          </a:p>
          <a:p>
            <a:pPr algn="just"/>
            <a:r>
              <a:rPr lang="bn-IN" sz="2000" dirty="0"/>
              <a:t>হযরত আবু হুরাইরাঃ অধিক হাদিস বর্ণ্নাকারী সাহাবিগণের মধ্যে হযরত আবু হুরায়রা রাঃ অন্যতম</a:t>
            </a:r>
            <a:r>
              <a:rPr lang="hi-IN" sz="2000" dirty="0"/>
              <a:t>। </a:t>
            </a:r>
            <a:r>
              <a:rPr lang="bn-IN" sz="2000" dirty="0"/>
              <a:t>তিনি ইসলাম পূর্ব যুগে দক্ষিণ আরবের</a:t>
            </a:r>
            <a:r>
              <a:rPr lang="en-US" sz="2000" dirty="0"/>
              <a:t> "</a:t>
            </a:r>
            <a:r>
              <a:rPr lang="bn-IN" sz="2000" dirty="0"/>
              <a:t>আযদ</a:t>
            </a:r>
            <a:r>
              <a:rPr lang="en-US" sz="2000" dirty="0"/>
              <a:t>" </a:t>
            </a:r>
            <a:r>
              <a:rPr lang="bn-IN" sz="2000" dirty="0"/>
              <a:t>বা দাউস গোত্রে জম্ন গ্রহণ করেন</a:t>
            </a:r>
            <a:r>
              <a:rPr lang="hi-IN" sz="2000" dirty="0"/>
              <a:t>। </a:t>
            </a:r>
            <a:r>
              <a:rPr lang="bn-IN" sz="2000" dirty="0"/>
              <a:t>ইসলাম গ্রহণের পূর্বে তাঁর প্রকৃত নামের ব্যাপারে একাধিক বর্ণ্না রয়েছে</a:t>
            </a:r>
            <a:r>
              <a:rPr lang="hi-IN" sz="2000" dirty="0"/>
              <a:t>। </a:t>
            </a:r>
            <a:r>
              <a:rPr lang="bn-IN" sz="2000" dirty="0"/>
              <a:t>এর মধ্যে প্রসিদ্ধ হলো আবদুশ শামস</a:t>
            </a:r>
            <a:r>
              <a:rPr lang="en-US" sz="2000" dirty="0"/>
              <a:t>, </a:t>
            </a:r>
            <a:r>
              <a:rPr lang="bn-IN" sz="2000" dirty="0"/>
              <a:t>আবদুল উজ্জা</a:t>
            </a:r>
            <a:r>
              <a:rPr lang="hi-IN" sz="2000" dirty="0"/>
              <a:t>। </a:t>
            </a:r>
            <a:r>
              <a:rPr lang="bn-IN" sz="2000" dirty="0"/>
              <a:t>ইসলাম গ্রহণের পর তাঁর নাম রাখা হয় আবদুর রহমান </a:t>
            </a:r>
            <a:r>
              <a:rPr lang="ar-SA" sz="2000" dirty="0"/>
              <a:t>عبد الرحمن </a:t>
            </a:r>
            <a:r>
              <a:rPr lang="en-US" sz="2000" dirty="0" smtClean="0"/>
              <a:t> </a:t>
            </a:r>
            <a:r>
              <a:rPr lang="bn-IN" sz="2000" dirty="0" smtClean="0"/>
              <a:t>বা আবদুল্লাহ</a:t>
            </a:r>
            <a:r>
              <a:rPr lang="ar-SA" sz="2000" dirty="0" smtClean="0"/>
              <a:t>عبد </a:t>
            </a:r>
            <a:r>
              <a:rPr lang="ar-SA" sz="2000" dirty="0"/>
              <a:t>الله  </a:t>
            </a:r>
            <a:r>
              <a:rPr lang="en-US" sz="2000" dirty="0" smtClean="0"/>
              <a:t> </a:t>
            </a:r>
            <a:r>
              <a:rPr lang="bn-IN" sz="2000" dirty="0" smtClean="0"/>
              <a:t>বা </a:t>
            </a:r>
            <a:r>
              <a:rPr lang="bn-IN" sz="2000" dirty="0"/>
              <a:t>উমায়ের</a:t>
            </a:r>
            <a:r>
              <a:rPr lang="ar-SA" sz="2000" dirty="0"/>
              <a:t>عمير </a:t>
            </a:r>
            <a:r>
              <a:rPr lang="en-US" sz="2000" dirty="0" smtClean="0"/>
              <a:t>-</a:t>
            </a:r>
            <a:r>
              <a:rPr lang="hi-IN" sz="2000" dirty="0" smtClean="0"/>
              <a:t> </a:t>
            </a:r>
            <a:r>
              <a:rPr lang="bn-IN" sz="2000" dirty="0"/>
              <a:t>তবে তিনি ইতিহাসে আবু হুরাইরা </a:t>
            </a:r>
            <a:r>
              <a:rPr lang="ar-SA" sz="2000" dirty="0"/>
              <a:t> ابو هريرة </a:t>
            </a:r>
            <a:r>
              <a:rPr lang="bn-IN" sz="2000" dirty="0"/>
              <a:t>নামে সুপরিচিত</a:t>
            </a:r>
            <a:r>
              <a:rPr lang="hi-IN" sz="2000" dirty="0"/>
              <a:t>। </a:t>
            </a:r>
            <a:r>
              <a:rPr lang="bn-IN" sz="2000" dirty="0"/>
              <a:t>তাঁর পিতার নাম সাখর </a:t>
            </a:r>
            <a:r>
              <a:rPr lang="ar-SA" sz="2000" dirty="0"/>
              <a:t> صخر</a:t>
            </a:r>
            <a:r>
              <a:rPr lang="bn-IN" sz="2000" dirty="0"/>
              <a:t>বা </a:t>
            </a:r>
            <a:r>
              <a:rPr lang="bn-IN" sz="2000" dirty="0" smtClean="0"/>
              <a:t>আ</a:t>
            </a:r>
            <a:r>
              <a:rPr lang="en-US" sz="2000" dirty="0" smtClean="0"/>
              <a:t>’</a:t>
            </a:r>
            <a:r>
              <a:rPr lang="bn-IN" sz="2000" dirty="0" smtClean="0"/>
              <a:t>মির </a:t>
            </a:r>
            <a:r>
              <a:rPr lang="ar-SA" sz="2000" dirty="0"/>
              <a:t>عامر </a:t>
            </a:r>
            <a:r>
              <a:rPr lang="bn-IN" sz="2000" dirty="0"/>
              <a:t>তাঁরমাতার মায়মুনা </a:t>
            </a:r>
            <a:r>
              <a:rPr lang="ar-SA" sz="2000" dirty="0"/>
              <a:t>ميمونة </a:t>
            </a:r>
            <a:r>
              <a:rPr lang="en-US" sz="2000" dirty="0" smtClean="0"/>
              <a:t> -</a:t>
            </a:r>
            <a:r>
              <a:rPr lang="hi-IN" sz="2000" dirty="0" smtClean="0"/>
              <a:t> </a:t>
            </a:r>
            <a:r>
              <a:rPr lang="bn-IN" sz="2000" dirty="0"/>
              <a:t>হযরত আবু হুরাইরা রাঃ ৬২৬ খৃষ্টাব্দে</a:t>
            </a:r>
            <a:r>
              <a:rPr lang="en-US" sz="2000" dirty="0"/>
              <a:t>, </a:t>
            </a:r>
            <a:r>
              <a:rPr lang="bn-IN" sz="2000" dirty="0"/>
              <a:t>হিজরি ৭ম সনে খায়বার যুদ্ধের সময় মদিনায় ইসলাম গ্রহণ করেন</a:t>
            </a:r>
            <a:r>
              <a:rPr lang="hi-IN" sz="2000" dirty="0"/>
              <a:t>। </a:t>
            </a:r>
            <a:r>
              <a:rPr lang="bn-IN" sz="2000" dirty="0"/>
              <a:t>তখন তাঁর বয়স হয়েছিল প্রায় ৩০ বছর</a:t>
            </a:r>
            <a:r>
              <a:rPr lang="hi-IN" sz="2000" dirty="0"/>
              <a:t>। </a:t>
            </a:r>
            <a:r>
              <a:rPr lang="bn-IN" sz="2000" dirty="0"/>
              <a:t>ইসলাম গ্রহণের পর থেকে ইন্তেকাল পর্যন্ত তিনি সর্বদা রসুলুল্লাহ সাঃ এর সুহবতে থাকেন</a:t>
            </a:r>
            <a:r>
              <a:rPr lang="hi-IN" sz="2000" dirty="0"/>
              <a:t>। </a:t>
            </a:r>
            <a:r>
              <a:rPr lang="bn-IN" sz="2000" dirty="0"/>
              <a:t>তিনি ৫৯ বা ৫৭ হিজরি সনে ৭৮ বছর বয়সে মদিনায় ইন্তেকাল করেন</a:t>
            </a:r>
            <a:r>
              <a:rPr lang="hi-IN" sz="2000" dirty="0"/>
              <a:t>। </a:t>
            </a:r>
            <a:r>
              <a:rPr lang="bn-IN" sz="2000" dirty="0"/>
              <a:t>জান্নাতুল বাকিতে তাঁকে দাফন করা হয়</a:t>
            </a:r>
            <a:r>
              <a:rPr lang="hi-IN" sz="2000" dirty="0"/>
              <a:t>। </a:t>
            </a:r>
            <a:r>
              <a:rPr lang="bn-IN" sz="2000" dirty="0"/>
              <a:t>হাদিস বর্ণ্নার ক্ষেত্রে হযরত আবু হুরাইরা রাঃ এর আবদান অসামান্য</a:t>
            </a:r>
            <a:r>
              <a:rPr lang="hi-IN" sz="2000" dirty="0"/>
              <a:t>। </a:t>
            </a:r>
            <a:r>
              <a:rPr lang="bn-IN" sz="2000" dirty="0"/>
              <a:t>সাহাবিগণের মধ্যে তিনিই সর্বাধিক হাদিস বর্ণ্না করেন</a:t>
            </a:r>
            <a:r>
              <a:rPr lang="hi-IN" sz="2000" dirty="0"/>
              <a:t>। </a:t>
            </a:r>
            <a:r>
              <a:rPr lang="bn-IN" sz="2000" dirty="0"/>
              <a:t>তাঁর বর্ণিত হাদিসের সংখ্যা ৫৩৭৪ টি</a:t>
            </a:r>
            <a:r>
              <a:rPr lang="hi-IN" sz="2000" dirty="0"/>
              <a:t>। </a:t>
            </a:r>
            <a:r>
              <a:rPr lang="bn-IN" sz="2000" dirty="0"/>
              <a:t>তিনি ছিলেন আহলুস সুফফা এর একজন</a:t>
            </a:r>
            <a:r>
              <a:rPr lang="hi-IN" sz="2000" dirty="0"/>
              <a:t>। </a:t>
            </a:r>
            <a:r>
              <a:rPr lang="bn-IN" sz="2000" dirty="0"/>
              <a:t>হজরত ওমর রাঃ তাঁকে একবার বাহরাইন প্রদেশের ওয়ালী বা প্রশস্ক নিযুক্ত করেছিলেন</a:t>
            </a:r>
            <a:r>
              <a:rPr lang="hi-IN" sz="2000" dirty="0"/>
              <a:t>। </a:t>
            </a:r>
            <a:endParaRPr lang="en-US" sz="20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915820377"/>
      </p:ext>
    </p:extLst>
  </p:cSld>
  <p:clrMapOvr>
    <a:masterClrMapping/>
  </p:clrMapOvr>
  <mc:AlternateContent xmlns:mc="http://schemas.openxmlformats.org/markup-compatibility/2006" xmlns:p14="http://schemas.microsoft.com/office/powerpoint/2010/main">
    <mc:Choice Requires="p14">
      <p:transition spd="slow" p14:dur="1600" advTm="6475">
        <p14:prism dir="u" isInverted="1"/>
      </p:transition>
    </mc:Choice>
    <mc:Fallback xmlns="">
      <p:transition spd="slow" advTm="64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702" y="644770"/>
            <a:ext cx="3920236" cy="400110"/>
          </a:xfrm>
          <a:prstGeom prst="rect">
            <a:avLst/>
          </a:prstGeom>
          <a:solidFill>
            <a:schemeClr val="bg1">
              <a:lumMod val="75000"/>
            </a:schemeClr>
          </a:solidFill>
        </p:spPr>
        <p:txBody>
          <a:bodyPr wrap="square" rtlCol="0">
            <a:spAutoFit/>
          </a:bodyPr>
          <a:lstStyle/>
          <a:p>
            <a:r>
              <a:rPr lang="ar-SA" sz="2000" u="sng" dirty="0" smtClean="0"/>
              <a:t>خلق الله ادم علي صورته </a:t>
            </a:r>
            <a:r>
              <a:rPr lang="en-US" sz="2000" u="sng" dirty="0"/>
              <a:t> </a:t>
            </a:r>
            <a:r>
              <a:rPr lang="en-US" sz="2000" u="sng" dirty="0" err="1" smtClean="0"/>
              <a:t>এর</a:t>
            </a:r>
            <a:r>
              <a:rPr lang="en-US" sz="2000" u="sng" dirty="0" smtClean="0"/>
              <a:t> </a:t>
            </a:r>
            <a:r>
              <a:rPr lang="en-US" sz="2000" u="sng" dirty="0" err="1" smtClean="0"/>
              <a:t>বিশ্লেষণঃ</a:t>
            </a:r>
            <a:r>
              <a:rPr lang="en-US" sz="2000" u="sng" dirty="0" smtClean="0"/>
              <a:t> </a:t>
            </a:r>
            <a:endParaRPr lang="en-US" sz="2000" u="sng" dirty="0"/>
          </a:p>
        </p:txBody>
      </p:sp>
      <p:sp>
        <p:nvSpPr>
          <p:cNvPr id="3" name="TextBox 2"/>
          <p:cNvSpPr txBox="1"/>
          <p:nvPr/>
        </p:nvSpPr>
        <p:spPr>
          <a:xfrm>
            <a:off x="1324708" y="1312982"/>
            <a:ext cx="9659815" cy="4747453"/>
          </a:xfrm>
          <a:prstGeom prst="rect">
            <a:avLst/>
          </a:prstGeom>
          <a:solidFill>
            <a:schemeClr val="accent2">
              <a:lumMod val="40000"/>
              <a:lumOff val="60000"/>
            </a:schemeClr>
          </a:solidFill>
        </p:spPr>
        <p:txBody>
          <a:bodyPr wrap="square" rtlCol="0">
            <a:spAutoFit/>
          </a:bodyPr>
          <a:lstStyle/>
          <a:p>
            <a:pPr algn="just"/>
            <a:r>
              <a:rPr lang="ar-SA" dirty="0" smtClean="0"/>
              <a:t>خلق الله ادم علي صورته </a:t>
            </a:r>
            <a:r>
              <a:rPr lang="en-US" dirty="0"/>
              <a:t>  </a:t>
            </a:r>
            <a:r>
              <a:rPr lang="en-US" dirty="0" err="1" smtClean="0"/>
              <a:t>আল্লাহ</a:t>
            </a:r>
            <a:r>
              <a:rPr lang="en-US" dirty="0" smtClean="0"/>
              <a:t> </a:t>
            </a:r>
            <a:r>
              <a:rPr lang="en-US" dirty="0" err="1" smtClean="0"/>
              <a:t>ত’য়ালা</a:t>
            </a:r>
            <a:r>
              <a:rPr lang="en-US" dirty="0" smtClean="0"/>
              <a:t> </a:t>
            </a:r>
            <a:r>
              <a:rPr lang="en-US" dirty="0" err="1" smtClean="0"/>
              <a:t>হযরত</a:t>
            </a:r>
            <a:r>
              <a:rPr lang="en-US" dirty="0" smtClean="0"/>
              <a:t> </a:t>
            </a:r>
            <a:r>
              <a:rPr lang="en-US" dirty="0" err="1" smtClean="0"/>
              <a:t>আদম</a:t>
            </a:r>
            <a:r>
              <a:rPr lang="en-US" dirty="0" smtClean="0"/>
              <a:t> </a:t>
            </a:r>
            <a:r>
              <a:rPr lang="en-US" dirty="0" err="1" smtClean="0"/>
              <a:t>আঃ</a:t>
            </a:r>
            <a:r>
              <a:rPr lang="en-US" dirty="0" smtClean="0"/>
              <a:t> </a:t>
            </a:r>
            <a:r>
              <a:rPr lang="en-US" dirty="0" err="1" smtClean="0"/>
              <a:t>কে</a:t>
            </a:r>
            <a:r>
              <a:rPr lang="en-US" dirty="0" smtClean="0"/>
              <a:t> </a:t>
            </a:r>
            <a:r>
              <a:rPr lang="en-US" dirty="0" err="1" smtClean="0"/>
              <a:t>নিজ</a:t>
            </a:r>
            <a:r>
              <a:rPr lang="en-US" dirty="0" smtClean="0"/>
              <a:t> </a:t>
            </a:r>
            <a:r>
              <a:rPr lang="en-US" dirty="0" err="1" smtClean="0"/>
              <a:t>আকৃতিতে</a:t>
            </a:r>
            <a:r>
              <a:rPr lang="en-US" dirty="0" smtClean="0"/>
              <a:t> </a:t>
            </a:r>
            <a:r>
              <a:rPr lang="en-US" dirty="0" err="1" smtClean="0"/>
              <a:t>সৃষ্টি</a:t>
            </a:r>
            <a:r>
              <a:rPr lang="en-US" dirty="0" smtClean="0"/>
              <a:t> </a:t>
            </a:r>
            <a:r>
              <a:rPr lang="en-US" dirty="0" err="1" smtClean="0"/>
              <a:t>করেছেন</a:t>
            </a:r>
            <a:r>
              <a:rPr lang="en-US" dirty="0" smtClean="0"/>
              <a:t>। </a:t>
            </a:r>
            <a:r>
              <a:rPr lang="en-US" dirty="0" err="1" smtClean="0"/>
              <a:t>বাক্যটির</a:t>
            </a:r>
            <a:r>
              <a:rPr lang="en-US" dirty="0" smtClean="0"/>
              <a:t> </a:t>
            </a:r>
            <a:r>
              <a:rPr lang="en-US" dirty="0" err="1" smtClean="0"/>
              <a:t>বিশ্লেষণে</a:t>
            </a:r>
            <a:r>
              <a:rPr lang="en-US" dirty="0" smtClean="0"/>
              <a:t> </a:t>
            </a:r>
            <a:r>
              <a:rPr lang="en-US" dirty="0" err="1" smtClean="0"/>
              <a:t>মোহাদ্দিসীনে</a:t>
            </a:r>
            <a:r>
              <a:rPr lang="en-US" dirty="0" smtClean="0"/>
              <a:t> </a:t>
            </a:r>
            <a:r>
              <a:rPr lang="en-US" dirty="0" err="1" smtClean="0"/>
              <a:t>কেরাম</a:t>
            </a:r>
            <a:r>
              <a:rPr lang="en-US" dirty="0" smtClean="0"/>
              <a:t> </a:t>
            </a:r>
            <a:r>
              <a:rPr lang="en-US" dirty="0" err="1" smtClean="0"/>
              <a:t>থেকে</a:t>
            </a:r>
            <a:r>
              <a:rPr lang="en-US" dirty="0" smtClean="0"/>
              <a:t> </a:t>
            </a:r>
            <a:r>
              <a:rPr lang="en-US" dirty="0" err="1" smtClean="0"/>
              <a:t>বিভিন্ন</a:t>
            </a:r>
            <a:r>
              <a:rPr lang="en-US" dirty="0" smtClean="0"/>
              <a:t> </a:t>
            </a:r>
            <a:r>
              <a:rPr lang="en-US" dirty="0" err="1" smtClean="0"/>
              <a:t>মত</a:t>
            </a:r>
            <a:r>
              <a:rPr lang="en-US" dirty="0" smtClean="0"/>
              <a:t> </a:t>
            </a:r>
            <a:r>
              <a:rPr lang="en-US" dirty="0" err="1" smtClean="0"/>
              <a:t>পাওয়া</a:t>
            </a:r>
            <a:r>
              <a:rPr lang="en-US" dirty="0" smtClean="0"/>
              <a:t> </a:t>
            </a:r>
            <a:r>
              <a:rPr lang="en-US" dirty="0" err="1" smtClean="0"/>
              <a:t>যায়</a:t>
            </a:r>
            <a:r>
              <a:rPr lang="en-US" dirty="0" smtClean="0"/>
              <a:t>। </a:t>
            </a:r>
          </a:p>
          <a:p>
            <a:pPr algn="just"/>
            <a:endParaRPr lang="en-US" sz="900" dirty="0"/>
          </a:p>
          <a:p>
            <a:pPr algn="just"/>
            <a:r>
              <a:rPr lang="en-US" dirty="0" smtClean="0"/>
              <a:t>১। </a:t>
            </a:r>
            <a:r>
              <a:rPr lang="ar-SA" dirty="0"/>
              <a:t> </a:t>
            </a:r>
            <a:r>
              <a:rPr lang="ar-SA" dirty="0" smtClean="0"/>
              <a:t>متقدمين </a:t>
            </a:r>
            <a:r>
              <a:rPr lang="en-US" dirty="0" err="1" smtClean="0"/>
              <a:t>মোতকাদ্দিমীনের</a:t>
            </a:r>
            <a:r>
              <a:rPr lang="en-US" dirty="0" smtClean="0"/>
              <a:t> </a:t>
            </a:r>
            <a:r>
              <a:rPr lang="en-US" dirty="0" err="1" smtClean="0"/>
              <a:t>বা</a:t>
            </a:r>
            <a:r>
              <a:rPr lang="en-US" dirty="0" smtClean="0"/>
              <a:t> </a:t>
            </a:r>
            <a:r>
              <a:rPr lang="en-US" dirty="0" err="1" smtClean="0"/>
              <a:t>প্রথম</a:t>
            </a:r>
            <a:r>
              <a:rPr lang="en-US" dirty="0" smtClean="0"/>
              <a:t> </a:t>
            </a:r>
            <a:r>
              <a:rPr lang="en-US" dirty="0" err="1" smtClean="0"/>
              <a:t>যুগের</a:t>
            </a:r>
            <a:r>
              <a:rPr lang="en-US" dirty="0" smtClean="0"/>
              <a:t> </a:t>
            </a:r>
            <a:r>
              <a:rPr lang="en-US" dirty="0" err="1" smtClean="0"/>
              <a:t>আলিমদের</a:t>
            </a:r>
            <a:r>
              <a:rPr lang="en-US" dirty="0" smtClean="0"/>
              <a:t> </a:t>
            </a:r>
            <a:r>
              <a:rPr lang="en-US" dirty="0" err="1" smtClean="0"/>
              <a:t>মতে</a:t>
            </a:r>
            <a:r>
              <a:rPr lang="en-US" dirty="0" smtClean="0"/>
              <a:t> এ </a:t>
            </a:r>
            <a:r>
              <a:rPr lang="en-US" dirty="0" err="1" smtClean="0"/>
              <a:t>বাক্যটি</a:t>
            </a:r>
            <a:r>
              <a:rPr lang="en-US" dirty="0" smtClean="0"/>
              <a:t> </a:t>
            </a:r>
            <a:r>
              <a:rPr lang="ar-SA" smtClean="0"/>
              <a:t>متشابه</a:t>
            </a:r>
            <a:r>
              <a:rPr lang="en-US" smtClean="0"/>
              <a:t> </a:t>
            </a:r>
            <a:r>
              <a:rPr lang="en-US" dirty="0" err="1" smtClean="0"/>
              <a:t>এর</a:t>
            </a:r>
            <a:r>
              <a:rPr lang="en-US" dirty="0" smtClean="0"/>
              <a:t> </a:t>
            </a:r>
            <a:r>
              <a:rPr lang="en-US" dirty="0" err="1" smtClean="0"/>
              <a:t>অন্তর্ভূক্ত</a:t>
            </a:r>
            <a:r>
              <a:rPr lang="en-US" dirty="0" smtClean="0"/>
              <a:t>।  </a:t>
            </a:r>
            <a:r>
              <a:rPr lang="en-US" dirty="0" err="1" smtClean="0"/>
              <a:t>এর</a:t>
            </a:r>
            <a:r>
              <a:rPr lang="en-US" dirty="0" smtClean="0"/>
              <a:t> </a:t>
            </a:r>
            <a:r>
              <a:rPr lang="en-US" dirty="0" err="1" smtClean="0"/>
              <a:t>সঠিক</a:t>
            </a:r>
            <a:r>
              <a:rPr lang="en-US" dirty="0" smtClean="0"/>
              <a:t> </a:t>
            </a:r>
            <a:r>
              <a:rPr lang="en-US" dirty="0" err="1" smtClean="0"/>
              <a:t>অর্থ</a:t>
            </a:r>
            <a:r>
              <a:rPr lang="en-US" dirty="0" smtClean="0"/>
              <a:t> </a:t>
            </a:r>
            <a:r>
              <a:rPr lang="en-US" dirty="0" err="1" smtClean="0"/>
              <a:t>একমাত্র</a:t>
            </a:r>
            <a:r>
              <a:rPr lang="en-US" dirty="0" smtClean="0"/>
              <a:t> </a:t>
            </a:r>
            <a:r>
              <a:rPr lang="en-US" dirty="0" err="1" smtClean="0"/>
              <a:t>আল্লাহ</a:t>
            </a:r>
            <a:r>
              <a:rPr lang="en-US" dirty="0" smtClean="0"/>
              <a:t> </a:t>
            </a:r>
            <a:r>
              <a:rPr lang="en-US" dirty="0" err="1" smtClean="0"/>
              <a:t>তা’য়ালায়</a:t>
            </a:r>
            <a:r>
              <a:rPr lang="en-US" dirty="0" smtClean="0"/>
              <a:t> </a:t>
            </a:r>
            <a:r>
              <a:rPr lang="en-US" dirty="0" err="1" smtClean="0"/>
              <a:t>ভাল</a:t>
            </a:r>
            <a:r>
              <a:rPr lang="en-US" dirty="0" smtClean="0"/>
              <a:t> </a:t>
            </a:r>
            <a:r>
              <a:rPr lang="en-US" dirty="0" err="1" smtClean="0"/>
              <a:t>জানেন</a:t>
            </a:r>
            <a:r>
              <a:rPr lang="en-US" dirty="0" smtClean="0"/>
              <a:t>। </a:t>
            </a:r>
          </a:p>
          <a:p>
            <a:pPr algn="just"/>
            <a:endParaRPr lang="en-US" sz="900" dirty="0"/>
          </a:p>
          <a:p>
            <a:pPr algn="just"/>
            <a:r>
              <a:rPr lang="en-US" dirty="0" smtClean="0"/>
              <a:t>২। </a:t>
            </a:r>
            <a:r>
              <a:rPr lang="ar-SA" dirty="0" smtClean="0"/>
              <a:t>متأخرين</a:t>
            </a:r>
            <a:r>
              <a:rPr lang="en-US" dirty="0" smtClean="0"/>
              <a:t>  </a:t>
            </a:r>
            <a:r>
              <a:rPr lang="en-US" dirty="0" err="1" smtClean="0"/>
              <a:t>বা</a:t>
            </a:r>
            <a:r>
              <a:rPr lang="en-US" dirty="0" smtClean="0"/>
              <a:t> </a:t>
            </a:r>
            <a:r>
              <a:rPr lang="en-US" dirty="0" err="1" smtClean="0"/>
              <a:t>পরবর্তী</a:t>
            </a:r>
            <a:r>
              <a:rPr lang="en-US" dirty="0" smtClean="0"/>
              <a:t> </a:t>
            </a:r>
            <a:r>
              <a:rPr lang="en-US" dirty="0" err="1" smtClean="0"/>
              <a:t>যুগের</a:t>
            </a:r>
            <a:r>
              <a:rPr lang="en-US" dirty="0" smtClean="0"/>
              <a:t> </a:t>
            </a:r>
            <a:r>
              <a:rPr lang="en-US" dirty="0" err="1" smtClean="0"/>
              <a:t>ওলামা</a:t>
            </a:r>
            <a:r>
              <a:rPr lang="en-US" dirty="0" smtClean="0"/>
              <a:t> </a:t>
            </a:r>
            <a:r>
              <a:rPr lang="en-US" dirty="0" err="1" smtClean="0"/>
              <a:t>হতে</a:t>
            </a:r>
            <a:r>
              <a:rPr lang="en-US" dirty="0" smtClean="0"/>
              <a:t> </a:t>
            </a:r>
            <a:r>
              <a:rPr lang="en-US" dirty="0" err="1" smtClean="0"/>
              <a:t>এর</a:t>
            </a:r>
            <a:r>
              <a:rPr lang="en-US" dirty="0" smtClean="0"/>
              <a:t> </a:t>
            </a:r>
            <a:r>
              <a:rPr lang="en-US" dirty="0" err="1" smtClean="0"/>
              <a:t>কিছু</a:t>
            </a:r>
            <a:r>
              <a:rPr lang="en-US" dirty="0" smtClean="0"/>
              <a:t> </a:t>
            </a:r>
            <a:r>
              <a:rPr lang="en-US" dirty="0" err="1" smtClean="0"/>
              <a:t>ব্যাখ্যা</a:t>
            </a:r>
            <a:r>
              <a:rPr lang="en-US" dirty="0" smtClean="0"/>
              <a:t> </a:t>
            </a:r>
            <a:r>
              <a:rPr lang="en-US" dirty="0" err="1" smtClean="0"/>
              <a:t>পাওয়া</a:t>
            </a:r>
            <a:r>
              <a:rPr lang="en-US" dirty="0" smtClean="0"/>
              <a:t> </a:t>
            </a:r>
            <a:r>
              <a:rPr lang="en-US" dirty="0" err="1" smtClean="0"/>
              <a:t>যায়</a:t>
            </a:r>
            <a:r>
              <a:rPr lang="en-US" dirty="0" smtClean="0"/>
              <a:t>। </a:t>
            </a:r>
            <a:r>
              <a:rPr lang="en-US" dirty="0" err="1" smtClean="0"/>
              <a:t>তারা</a:t>
            </a:r>
            <a:r>
              <a:rPr lang="en-US" dirty="0" smtClean="0"/>
              <a:t> </a:t>
            </a:r>
            <a:r>
              <a:rPr lang="en-US" dirty="0" err="1" smtClean="0"/>
              <a:t>বলেন</a:t>
            </a:r>
            <a:r>
              <a:rPr lang="en-US" dirty="0" smtClean="0"/>
              <a:t> </a:t>
            </a:r>
            <a:r>
              <a:rPr lang="en-US" dirty="0" err="1" smtClean="0"/>
              <a:t>বাক্যের</a:t>
            </a:r>
            <a:r>
              <a:rPr lang="en-US" dirty="0" smtClean="0"/>
              <a:t> </a:t>
            </a:r>
            <a:r>
              <a:rPr lang="ar-SA" dirty="0" smtClean="0"/>
              <a:t>صورته</a:t>
            </a:r>
            <a:r>
              <a:rPr lang="en-US" dirty="0" smtClean="0"/>
              <a:t> </a:t>
            </a:r>
            <a:r>
              <a:rPr lang="en-US" dirty="0" err="1" smtClean="0"/>
              <a:t>এর</a:t>
            </a:r>
            <a:r>
              <a:rPr lang="en-US" dirty="0" smtClean="0"/>
              <a:t> </a:t>
            </a:r>
            <a:r>
              <a:rPr lang="en-US" dirty="0" err="1" smtClean="0"/>
              <a:t>সর্বনামটি</a:t>
            </a:r>
            <a:r>
              <a:rPr lang="en-US" dirty="0" smtClean="0"/>
              <a:t> </a:t>
            </a:r>
            <a:r>
              <a:rPr lang="en-US" dirty="0" err="1" smtClean="0"/>
              <a:t>আল্লাহ</a:t>
            </a:r>
            <a:r>
              <a:rPr lang="en-US" dirty="0" smtClean="0"/>
              <a:t> ও </a:t>
            </a:r>
            <a:r>
              <a:rPr lang="en-US" dirty="0" err="1" smtClean="0"/>
              <a:t>আদম</a:t>
            </a:r>
            <a:r>
              <a:rPr lang="en-US" dirty="0" smtClean="0"/>
              <a:t> </a:t>
            </a:r>
            <a:r>
              <a:rPr lang="en-US" dirty="0" err="1" smtClean="0"/>
              <a:t>উভয়ের</a:t>
            </a:r>
            <a:r>
              <a:rPr lang="en-US" dirty="0" smtClean="0"/>
              <a:t> </a:t>
            </a:r>
            <a:r>
              <a:rPr lang="en-US" dirty="0" err="1" smtClean="0"/>
              <a:t>দিকে</a:t>
            </a:r>
            <a:r>
              <a:rPr lang="en-US" dirty="0" smtClean="0"/>
              <a:t> </a:t>
            </a:r>
            <a:r>
              <a:rPr lang="en-US" dirty="0" err="1" smtClean="0"/>
              <a:t>প্রত্যাবর্তিত</a:t>
            </a:r>
            <a:r>
              <a:rPr lang="en-US" dirty="0" smtClean="0"/>
              <a:t> </a:t>
            </a:r>
            <a:r>
              <a:rPr lang="en-US" dirty="0" err="1" smtClean="0"/>
              <a:t>হতে</a:t>
            </a:r>
            <a:r>
              <a:rPr lang="en-US" dirty="0" smtClean="0"/>
              <a:t> </a:t>
            </a:r>
            <a:r>
              <a:rPr lang="en-US" dirty="0" err="1" smtClean="0"/>
              <a:t>পারে</a:t>
            </a:r>
            <a:r>
              <a:rPr lang="en-US" dirty="0" smtClean="0"/>
              <a:t>। </a:t>
            </a:r>
            <a:r>
              <a:rPr lang="en-US" dirty="0" err="1" smtClean="0"/>
              <a:t>যদি</a:t>
            </a:r>
            <a:r>
              <a:rPr lang="en-US" dirty="0" smtClean="0"/>
              <a:t> </a:t>
            </a:r>
            <a:r>
              <a:rPr lang="en-US" dirty="0" err="1" smtClean="0"/>
              <a:t>আল্লাহ</a:t>
            </a:r>
            <a:r>
              <a:rPr lang="en-US" dirty="0" smtClean="0"/>
              <a:t> </a:t>
            </a:r>
            <a:r>
              <a:rPr lang="en-US" dirty="0" err="1" smtClean="0"/>
              <a:t>তা’য়ালার</a:t>
            </a:r>
            <a:r>
              <a:rPr lang="en-US" dirty="0" smtClean="0"/>
              <a:t> </a:t>
            </a:r>
            <a:r>
              <a:rPr lang="en-US" dirty="0" err="1" smtClean="0"/>
              <a:t>দিকে</a:t>
            </a:r>
            <a:r>
              <a:rPr lang="en-US" dirty="0" smtClean="0"/>
              <a:t> </a:t>
            </a:r>
            <a:r>
              <a:rPr lang="en-US" dirty="0" err="1" smtClean="0"/>
              <a:t>প্রত্যাবর্তিত</a:t>
            </a:r>
            <a:r>
              <a:rPr lang="en-US" dirty="0" smtClean="0"/>
              <a:t> </a:t>
            </a:r>
            <a:r>
              <a:rPr lang="en-US" dirty="0" err="1" smtClean="0"/>
              <a:t>হয়</a:t>
            </a:r>
            <a:r>
              <a:rPr lang="en-US" dirty="0" smtClean="0"/>
              <a:t> </a:t>
            </a:r>
            <a:r>
              <a:rPr lang="en-US" dirty="0" err="1" smtClean="0"/>
              <a:t>তাহলে</a:t>
            </a:r>
            <a:r>
              <a:rPr lang="en-US" dirty="0" smtClean="0"/>
              <a:t> </a:t>
            </a:r>
            <a:r>
              <a:rPr lang="en-US" dirty="0" err="1" smtClean="0"/>
              <a:t>এর</a:t>
            </a:r>
            <a:r>
              <a:rPr lang="en-US" dirty="0" smtClean="0"/>
              <a:t> </a:t>
            </a:r>
            <a:r>
              <a:rPr lang="en-US" dirty="0" err="1" smtClean="0"/>
              <a:t>অর্থ</a:t>
            </a:r>
            <a:r>
              <a:rPr lang="en-US" dirty="0" smtClean="0"/>
              <a:t> </a:t>
            </a:r>
            <a:r>
              <a:rPr lang="en-US" dirty="0" err="1" smtClean="0"/>
              <a:t>হবে</a:t>
            </a:r>
            <a:r>
              <a:rPr lang="en-US" dirty="0" smtClean="0"/>
              <a:t>-</a:t>
            </a:r>
          </a:p>
          <a:p>
            <a:pPr algn="just"/>
            <a:endParaRPr lang="en-US" sz="900" dirty="0" smtClean="0"/>
          </a:p>
          <a:p>
            <a:pPr algn="just"/>
            <a:r>
              <a:rPr lang="en-US" dirty="0" smtClean="0"/>
              <a:t>(ক) </a:t>
            </a:r>
            <a:r>
              <a:rPr lang="ar-SA" dirty="0" smtClean="0"/>
              <a:t>الصورة</a:t>
            </a:r>
            <a:r>
              <a:rPr lang="en-US" dirty="0" smtClean="0"/>
              <a:t> </a:t>
            </a:r>
            <a:r>
              <a:rPr lang="en-US" dirty="0" err="1" smtClean="0"/>
              <a:t>এর</a:t>
            </a:r>
            <a:r>
              <a:rPr lang="en-US" dirty="0" smtClean="0"/>
              <a:t> </a:t>
            </a:r>
            <a:r>
              <a:rPr lang="en-US" dirty="0" err="1" smtClean="0"/>
              <a:t>অর্থ</a:t>
            </a:r>
            <a:r>
              <a:rPr lang="en-US" dirty="0" smtClean="0"/>
              <a:t> </a:t>
            </a:r>
            <a:r>
              <a:rPr lang="ar-SA" dirty="0"/>
              <a:t>الصفة </a:t>
            </a:r>
            <a:r>
              <a:rPr lang="en-US" dirty="0"/>
              <a:t> </a:t>
            </a:r>
            <a:r>
              <a:rPr lang="en-US" dirty="0" err="1" smtClean="0"/>
              <a:t>তথা</a:t>
            </a:r>
            <a:r>
              <a:rPr lang="en-US" dirty="0" smtClean="0"/>
              <a:t> </a:t>
            </a:r>
            <a:r>
              <a:rPr lang="en-US" dirty="0" err="1" smtClean="0"/>
              <a:t>গুণ</a:t>
            </a:r>
            <a:r>
              <a:rPr lang="en-US" dirty="0" smtClean="0"/>
              <a:t>। </a:t>
            </a:r>
            <a:r>
              <a:rPr lang="en-US" dirty="0" err="1" smtClean="0"/>
              <a:t>অর্থা</a:t>
            </a:r>
            <a:r>
              <a:rPr lang="en-US" dirty="0" smtClean="0"/>
              <a:t>ৎ </a:t>
            </a:r>
            <a:r>
              <a:rPr lang="en-US" dirty="0" err="1" smtClean="0"/>
              <a:t>আল্লাহ</a:t>
            </a:r>
            <a:r>
              <a:rPr lang="en-US" dirty="0" smtClean="0"/>
              <a:t> </a:t>
            </a:r>
            <a:r>
              <a:rPr lang="en-US" dirty="0" err="1" smtClean="0"/>
              <a:t>তা’য়ালা</a:t>
            </a:r>
            <a:r>
              <a:rPr lang="en-US" dirty="0" smtClean="0"/>
              <a:t> </a:t>
            </a:r>
            <a:r>
              <a:rPr lang="en-US" dirty="0" err="1" smtClean="0"/>
              <a:t>আদম</a:t>
            </a:r>
            <a:r>
              <a:rPr lang="en-US" dirty="0" smtClean="0"/>
              <a:t> </a:t>
            </a:r>
            <a:r>
              <a:rPr lang="en-US" dirty="0" err="1" smtClean="0"/>
              <a:t>আঃকে</a:t>
            </a:r>
            <a:r>
              <a:rPr lang="en-US" dirty="0" smtClean="0"/>
              <a:t> </a:t>
            </a:r>
            <a:r>
              <a:rPr lang="en-US" dirty="0" err="1" smtClean="0"/>
              <a:t>নিজ</a:t>
            </a:r>
            <a:r>
              <a:rPr lang="en-US" dirty="0" smtClean="0"/>
              <a:t> </a:t>
            </a:r>
            <a:r>
              <a:rPr lang="en-US" dirty="0" err="1" smtClean="0"/>
              <a:t>গুণের</a:t>
            </a:r>
            <a:r>
              <a:rPr lang="en-US" dirty="0" smtClean="0"/>
              <a:t> </a:t>
            </a:r>
            <a:r>
              <a:rPr lang="en-US" dirty="0" err="1" smtClean="0"/>
              <a:t>উপর</a:t>
            </a:r>
            <a:r>
              <a:rPr lang="en-US" dirty="0" smtClean="0"/>
              <a:t> </a:t>
            </a:r>
            <a:r>
              <a:rPr lang="en-US" dirty="0" err="1" smtClean="0"/>
              <a:t>সৃষ্টি</a:t>
            </a:r>
            <a:r>
              <a:rPr lang="en-US" dirty="0" smtClean="0"/>
              <a:t> </a:t>
            </a:r>
            <a:r>
              <a:rPr lang="en-US" dirty="0" err="1" smtClean="0"/>
              <a:t>করেছেন</a:t>
            </a:r>
            <a:r>
              <a:rPr lang="en-US" dirty="0" smtClean="0"/>
              <a:t>। </a:t>
            </a:r>
          </a:p>
          <a:p>
            <a:pPr algn="just"/>
            <a:endParaRPr lang="en-US" sz="1200" dirty="0" smtClean="0"/>
          </a:p>
          <a:p>
            <a:pPr algn="just"/>
            <a:r>
              <a:rPr lang="en-US" dirty="0" smtClean="0"/>
              <a:t>(খ) </a:t>
            </a:r>
            <a:r>
              <a:rPr lang="en-US" dirty="0" err="1" smtClean="0"/>
              <a:t>অথবা</a:t>
            </a:r>
            <a:r>
              <a:rPr lang="en-US" dirty="0" smtClean="0"/>
              <a:t>  </a:t>
            </a:r>
            <a:r>
              <a:rPr lang="ar-SA" dirty="0" smtClean="0"/>
              <a:t>الاضافة للتشريف</a:t>
            </a:r>
            <a:r>
              <a:rPr lang="en-US" dirty="0" smtClean="0"/>
              <a:t> </a:t>
            </a:r>
            <a:r>
              <a:rPr lang="en-US" dirty="0" err="1" smtClean="0"/>
              <a:t>তথা</a:t>
            </a:r>
            <a:r>
              <a:rPr lang="en-US" dirty="0" smtClean="0"/>
              <a:t> </a:t>
            </a:r>
            <a:r>
              <a:rPr lang="en-US" dirty="0" err="1" smtClean="0"/>
              <a:t>আদম</a:t>
            </a:r>
            <a:r>
              <a:rPr lang="en-US" dirty="0" smtClean="0"/>
              <a:t> </a:t>
            </a:r>
            <a:r>
              <a:rPr lang="en-US" dirty="0" err="1" smtClean="0"/>
              <a:t>আঃ</a:t>
            </a:r>
            <a:r>
              <a:rPr lang="en-US" dirty="0" smtClean="0"/>
              <a:t> </a:t>
            </a:r>
            <a:r>
              <a:rPr lang="en-US" dirty="0" err="1" smtClean="0"/>
              <a:t>এর</a:t>
            </a:r>
            <a:r>
              <a:rPr lang="en-US" dirty="0" smtClean="0"/>
              <a:t> </a:t>
            </a:r>
            <a:r>
              <a:rPr lang="en-US" dirty="0" err="1" smtClean="0"/>
              <a:t>মহত্যের</a:t>
            </a:r>
            <a:r>
              <a:rPr lang="en-US" dirty="0" smtClean="0"/>
              <a:t> </a:t>
            </a:r>
            <a:r>
              <a:rPr lang="en-US" dirty="0" err="1" smtClean="0"/>
              <a:t>জন্য</a:t>
            </a:r>
            <a:r>
              <a:rPr lang="en-US" dirty="0" smtClean="0"/>
              <a:t>  </a:t>
            </a:r>
            <a:r>
              <a:rPr lang="ar-SA" dirty="0" smtClean="0"/>
              <a:t>صورة</a:t>
            </a:r>
            <a:r>
              <a:rPr lang="en-US" dirty="0" smtClean="0"/>
              <a:t>  </a:t>
            </a:r>
            <a:r>
              <a:rPr lang="en-US" dirty="0" err="1" smtClean="0"/>
              <a:t>শব্দকে</a:t>
            </a:r>
            <a:r>
              <a:rPr lang="en-US" dirty="0" smtClean="0"/>
              <a:t> </a:t>
            </a:r>
            <a:r>
              <a:rPr lang="en-US" dirty="0" err="1" smtClean="0"/>
              <a:t>আল্লাহ</a:t>
            </a:r>
            <a:r>
              <a:rPr lang="en-US" dirty="0" smtClean="0"/>
              <a:t> </a:t>
            </a:r>
            <a:r>
              <a:rPr lang="en-US" dirty="0" err="1" smtClean="0"/>
              <a:t>তা’য়ালার</a:t>
            </a:r>
            <a:r>
              <a:rPr lang="en-US" dirty="0" smtClean="0"/>
              <a:t> </a:t>
            </a:r>
            <a:r>
              <a:rPr lang="en-US" dirty="0" err="1" smtClean="0"/>
              <a:t>দিকে</a:t>
            </a:r>
            <a:r>
              <a:rPr lang="en-US" dirty="0" smtClean="0"/>
              <a:t> </a:t>
            </a:r>
            <a:r>
              <a:rPr lang="en-US" dirty="0" err="1" smtClean="0"/>
              <a:t>এযাফত</a:t>
            </a:r>
            <a:r>
              <a:rPr lang="en-US" dirty="0" smtClean="0"/>
              <a:t> </a:t>
            </a:r>
            <a:r>
              <a:rPr lang="en-US" dirty="0" err="1" smtClean="0"/>
              <a:t>করা</a:t>
            </a:r>
            <a:r>
              <a:rPr lang="en-US" dirty="0" smtClean="0"/>
              <a:t> </a:t>
            </a:r>
            <a:r>
              <a:rPr lang="en-US" dirty="0" err="1" smtClean="0"/>
              <a:t>হয়েছে</a:t>
            </a:r>
            <a:r>
              <a:rPr lang="en-US" dirty="0" smtClean="0"/>
              <a:t>। </a:t>
            </a:r>
            <a:r>
              <a:rPr lang="en-US" dirty="0" err="1" smtClean="0"/>
              <a:t>অর্থা</a:t>
            </a:r>
            <a:r>
              <a:rPr lang="en-US" dirty="0" smtClean="0"/>
              <a:t>ৎ  </a:t>
            </a:r>
            <a:r>
              <a:rPr lang="en-US" dirty="0" err="1" smtClean="0"/>
              <a:t>আদম</a:t>
            </a:r>
            <a:r>
              <a:rPr lang="en-US" dirty="0" smtClean="0"/>
              <a:t> </a:t>
            </a:r>
            <a:r>
              <a:rPr lang="en-US" dirty="0" err="1" smtClean="0"/>
              <a:t>আঃ</a:t>
            </a:r>
            <a:r>
              <a:rPr lang="en-US" dirty="0" smtClean="0"/>
              <a:t> </a:t>
            </a:r>
            <a:r>
              <a:rPr lang="en-US" dirty="0" err="1" smtClean="0"/>
              <a:t>হচ্ছে</a:t>
            </a:r>
            <a:r>
              <a:rPr lang="en-US" dirty="0" smtClean="0"/>
              <a:t> </a:t>
            </a:r>
            <a:r>
              <a:rPr lang="ar-SA" dirty="0" smtClean="0"/>
              <a:t>اشرف المخلوقات.  </a:t>
            </a:r>
            <a:r>
              <a:rPr lang="en-US" dirty="0" smtClean="0"/>
              <a:t>  </a:t>
            </a:r>
            <a:r>
              <a:rPr lang="en-US" dirty="0" err="1" smtClean="0"/>
              <a:t>আর</a:t>
            </a:r>
            <a:r>
              <a:rPr lang="en-US" dirty="0" smtClean="0"/>
              <a:t> </a:t>
            </a:r>
            <a:r>
              <a:rPr lang="ar-SA" u="sng" dirty="0" smtClean="0"/>
              <a:t>صورته</a:t>
            </a:r>
            <a:r>
              <a:rPr lang="en-US" u="sng" dirty="0" smtClean="0"/>
              <a:t> </a:t>
            </a:r>
            <a:r>
              <a:rPr lang="en-US" u="sng" dirty="0" err="1" smtClean="0"/>
              <a:t>এর</a:t>
            </a:r>
            <a:r>
              <a:rPr lang="en-US" u="sng" dirty="0" smtClean="0"/>
              <a:t> </a:t>
            </a:r>
            <a:r>
              <a:rPr lang="en-US" u="sng" dirty="0" err="1" smtClean="0"/>
              <a:t>সর্বনামটি</a:t>
            </a:r>
            <a:r>
              <a:rPr lang="en-US" u="sng" dirty="0" smtClean="0"/>
              <a:t> </a:t>
            </a:r>
            <a:r>
              <a:rPr lang="en-US" u="sng" dirty="0" err="1" smtClean="0"/>
              <a:t>আদম</a:t>
            </a:r>
            <a:r>
              <a:rPr lang="en-US" u="sng" dirty="0" smtClean="0"/>
              <a:t> </a:t>
            </a:r>
            <a:r>
              <a:rPr lang="en-US" u="sng" dirty="0" err="1" smtClean="0"/>
              <a:t>আঃ</a:t>
            </a:r>
            <a:r>
              <a:rPr lang="en-US" u="sng" dirty="0" smtClean="0"/>
              <a:t> </a:t>
            </a:r>
            <a:r>
              <a:rPr lang="en-US" u="sng" dirty="0" err="1" smtClean="0"/>
              <a:t>এর</a:t>
            </a:r>
            <a:r>
              <a:rPr lang="en-US" u="sng" dirty="0" smtClean="0"/>
              <a:t> </a:t>
            </a:r>
            <a:r>
              <a:rPr lang="en-US" u="sng" dirty="0" err="1" smtClean="0"/>
              <a:t>দিকে</a:t>
            </a:r>
            <a:r>
              <a:rPr lang="en-US" u="sng" dirty="0" smtClean="0"/>
              <a:t> </a:t>
            </a:r>
            <a:r>
              <a:rPr lang="en-US" u="sng" dirty="0" err="1" smtClean="0"/>
              <a:t>হলে</a:t>
            </a:r>
            <a:r>
              <a:rPr lang="en-US" u="sng" dirty="0" smtClean="0"/>
              <a:t> </a:t>
            </a:r>
            <a:r>
              <a:rPr lang="en-US" u="sng" dirty="0" err="1" smtClean="0"/>
              <a:t>অর্থ</a:t>
            </a:r>
            <a:r>
              <a:rPr lang="en-US" u="sng" dirty="0" smtClean="0"/>
              <a:t>  </a:t>
            </a:r>
            <a:r>
              <a:rPr lang="en-US" u="sng" dirty="0" err="1" smtClean="0"/>
              <a:t>হবে</a:t>
            </a:r>
            <a:r>
              <a:rPr lang="en-US" u="sng" dirty="0" smtClean="0"/>
              <a:t>- </a:t>
            </a:r>
          </a:p>
          <a:p>
            <a:pPr algn="just"/>
            <a:endParaRPr lang="en-US" sz="1000" u="sng" dirty="0"/>
          </a:p>
          <a:p>
            <a:pPr algn="just"/>
            <a:r>
              <a:rPr lang="en-US" u="sng" dirty="0" smtClean="0"/>
              <a:t>(ক) </a:t>
            </a:r>
            <a:r>
              <a:rPr lang="en-US" u="sng" dirty="0" err="1" smtClean="0"/>
              <a:t>আদম</a:t>
            </a:r>
            <a:r>
              <a:rPr lang="en-US" u="sng" dirty="0" smtClean="0"/>
              <a:t> </a:t>
            </a:r>
            <a:r>
              <a:rPr lang="en-US" u="sng" dirty="0" err="1" smtClean="0"/>
              <a:t>আঃ</a:t>
            </a:r>
            <a:r>
              <a:rPr lang="en-US" u="sng" dirty="0" smtClean="0"/>
              <a:t> </a:t>
            </a:r>
            <a:r>
              <a:rPr lang="en-US" u="sng" dirty="0" err="1" smtClean="0"/>
              <a:t>এর</a:t>
            </a:r>
            <a:r>
              <a:rPr lang="en-US" u="sng" dirty="0" smtClean="0"/>
              <a:t> </a:t>
            </a:r>
            <a:r>
              <a:rPr lang="en-US" u="sng" dirty="0" err="1" smtClean="0"/>
              <a:t>আকৃতিতে</a:t>
            </a:r>
            <a:r>
              <a:rPr lang="en-US" u="sng" dirty="0" smtClean="0"/>
              <a:t> </a:t>
            </a:r>
            <a:r>
              <a:rPr lang="en-US" u="sng" dirty="0" err="1" smtClean="0"/>
              <a:t>পূর্বে</a:t>
            </a:r>
            <a:r>
              <a:rPr lang="en-US" u="sng" dirty="0" smtClean="0"/>
              <a:t> </a:t>
            </a:r>
            <a:r>
              <a:rPr lang="en-US" u="sng" dirty="0" err="1" smtClean="0"/>
              <a:t>আর</a:t>
            </a:r>
            <a:r>
              <a:rPr lang="en-US" u="sng" dirty="0" smtClean="0"/>
              <a:t> </a:t>
            </a:r>
            <a:r>
              <a:rPr lang="en-US" u="sng" dirty="0" err="1" smtClean="0"/>
              <a:t>কাউকে</a:t>
            </a:r>
            <a:r>
              <a:rPr lang="en-US" u="sng" dirty="0" smtClean="0"/>
              <a:t> </a:t>
            </a:r>
            <a:r>
              <a:rPr lang="en-US" u="sng" dirty="0" err="1" smtClean="0"/>
              <a:t>সৃষ্টি</a:t>
            </a:r>
            <a:r>
              <a:rPr lang="en-US" u="sng" dirty="0" smtClean="0"/>
              <a:t> </a:t>
            </a:r>
            <a:r>
              <a:rPr lang="en-US" u="sng" dirty="0" err="1" smtClean="0"/>
              <a:t>করেননি</a:t>
            </a:r>
            <a:r>
              <a:rPr lang="en-US" u="sng" dirty="0" smtClean="0"/>
              <a:t>। </a:t>
            </a:r>
          </a:p>
          <a:p>
            <a:pPr algn="just"/>
            <a:r>
              <a:rPr lang="en-US" u="sng" dirty="0" smtClean="0"/>
              <a:t>(খ) </a:t>
            </a:r>
            <a:r>
              <a:rPr lang="en-US" u="sng" dirty="0" err="1" smtClean="0"/>
              <a:t>আল্লাহ</a:t>
            </a:r>
            <a:r>
              <a:rPr lang="en-US" u="sng" dirty="0" smtClean="0"/>
              <a:t> </a:t>
            </a:r>
            <a:r>
              <a:rPr lang="en-US" u="sng" dirty="0" err="1" smtClean="0"/>
              <a:t>তা’য়ালা</a:t>
            </a:r>
            <a:r>
              <a:rPr lang="en-US" u="sng" dirty="0" smtClean="0"/>
              <a:t> </a:t>
            </a:r>
            <a:r>
              <a:rPr lang="en-US" u="sng" dirty="0" err="1" smtClean="0"/>
              <a:t>আদম</a:t>
            </a:r>
            <a:r>
              <a:rPr lang="en-US" u="sng" dirty="0" smtClean="0"/>
              <a:t> </a:t>
            </a:r>
            <a:r>
              <a:rPr lang="en-US" u="sng" dirty="0" err="1" smtClean="0"/>
              <a:t>আঃকে</a:t>
            </a:r>
            <a:r>
              <a:rPr lang="en-US" u="sng" dirty="0" smtClean="0"/>
              <a:t> </a:t>
            </a:r>
            <a:r>
              <a:rPr lang="en-US" u="sng" dirty="0" err="1" smtClean="0"/>
              <a:t>এমন</a:t>
            </a:r>
            <a:r>
              <a:rPr lang="en-US" u="sng" dirty="0" smtClean="0"/>
              <a:t> </a:t>
            </a:r>
            <a:r>
              <a:rPr lang="en-US" u="sng" dirty="0" err="1" smtClean="0"/>
              <a:t>আকৃতিতে</a:t>
            </a:r>
            <a:r>
              <a:rPr lang="en-US" u="sng" dirty="0" smtClean="0"/>
              <a:t> </a:t>
            </a:r>
            <a:r>
              <a:rPr lang="en-US" u="sng" dirty="0" err="1" smtClean="0"/>
              <a:t>সৃষ্টি</a:t>
            </a:r>
            <a:r>
              <a:rPr lang="en-US" u="sng" dirty="0" smtClean="0"/>
              <a:t> </a:t>
            </a:r>
            <a:r>
              <a:rPr lang="en-US" u="sng" dirty="0" err="1" smtClean="0"/>
              <a:t>করেছেন</a:t>
            </a:r>
            <a:r>
              <a:rPr lang="en-US" u="sng" dirty="0" smtClean="0"/>
              <a:t> </a:t>
            </a:r>
            <a:r>
              <a:rPr lang="en-US" u="sng" dirty="0" err="1" smtClean="0"/>
              <a:t>যার</a:t>
            </a:r>
            <a:r>
              <a:rPr lang="en-US" u="sng" dirty="0" smtClean="0"/>
              <a:t> </a:t>
            </a:r>
            <a:r>
              <a:rPr lang="en-US" u="sng" dirty="0" err="1" smtClean="0"/>
              <a:t>দৈর্গ</a:t>
            </a:r>
            <a:r>
              <a:rPr lang="en-US" u="sng" dirty="0" smtClean="0"/>
              <a:t>  </a:t>
            </a:r>
            <a:r>
              <a:rPr lang="en-US" u="sng" dirty="0" err="1" smtClean="0"/>
              <a:t>ষাট</a:t>
            </a:r>
            <a:r>
              <a:rPr lang="en-US" u="sng" dirty="0" smtClean="0"/>
              <a:t> </a:t>
            </a:r>
            <a:r>
              <a:rPr lang="en-US" u="sng" dirty="0" err="1" smtClean="0"/>
              <a:t>হাত</a:t>
            </a:r>
            <a:r>
              <a:rPr lang="en-US" u="sng" dirty="0" smtClean="0"/>
              <a:t>। </a:t>
            </a:r>
            <a:endParaRPr lang="en-US" dirty="0" smtClean="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71521300"/>
      </p:ext>
    </p:extLst>
  </p:cSld>
  <p:clrMapOvr>
    <a:masterClrMapping/>
  </p:clrMapOvr>
  <mc:AlternateContent xmlns:mc="http://schemas.openxmlformats.org/markup-compatibility/2006" xmlns:p14="http://schemas.microsoft.com/office/powerpoint/2010/main">
    <mc:Choice Requires="p14">
      <p:transition spd="slow" p14:dur="1600" advTm="20668">
        <p14:prism dir="r" isInverted="1"/>
      </p:transition>
    </mc:Choice>
    <mc:Fallback xmlns="">
      <p:transition spd="slow" advTm="206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circle(in)">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circle(in)">
                                      <p:cBhvr>
                                        <p:cTn id="58" dur="2000"/>
                                        <p:tgtEl>
                                          <p:spTgt spid="3">
                                            <p:txEl>
                                              <p:pRg st="10" end="10"/>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circle(in)">
                                      <p:cBhvr>
                                        <p:cTn id="6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2" fill="hold" display="0">
                  <p:stCondLst>
                    <p:cond delay="indefinite"/>
                  </p:stCondLst>
                  <p:endCondLst>
                    <p:cond evt="onStopAudio" delay="0">
                      <p:tgtEl>
                        <p:sldTgt/>
                      </p:tgtEl>
                    </p:cond>
                  </p:endCondLst>
                </p:cTn>
                <p:tgtEl>
                  <p:spTgt spid="4"/>
                </p:tgtEl>
              </p:cMediaNode>
            </p:audio>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590" y="1008185"/>
            <a:ext cx="3817034" cy="400110"/>
          </a:xfrm>
          <a:prstGeom prst="rect">
            <a:avLst/>
          </a:prstGeom>
          <a:solidFill>
            <a:schemeClr val="accent4">
              <a:lumMod val="60000"/>
              <a:lumOff val="40000"/>
            </a:schemeClr>
          </a:solidFill>
        </p:spPr>
        <p:txBody>
          <a:bodyPr wrap="square" rtlCol="0">
            <a:spAutoFit/>
          </a:bodyPr>
          <a:lstStyle/>
          <a:p>
            <a:pPr algn="ctr"/>
            <a:r>
              <a:rPr lang="ar-SA" sz="2000" dirty="0"/>
              <a:t>خلق الله ادم علي </a:t>
            </a:r>
            <a:r>
              <a:rPr lang="ar-SA" sz="2000" dirty="0" smtClean="0"/>
              <a:t>صورته</a:t>
            </a:r>
            <a:r>
              <a:rPr lang="en-US" sz="2000" dirty="0" smtClean="0"/>
              <a:t>  </a:t>
            </a:r>
            <a:r>
              <a:rPr lang="en-US" sz="2000" dirty="0" err="1" smtClean="0"/>
              <a:t>এর</a:t>
            </a:r>
            <a:r>
              <a:rPr lang="en-US" sz="2000" dirty="0" smtClean="0"/>
              <a:t> </a:t>
            </a:r>
            <a:r>
              <a:rPr lang="en-US" sz="2000" dirty="0" err="1" smtClean="0"/>
              <a:t>তারকিবঃ</a:t>
            </a:r>
            <a:r>
              <a:rPr lang="en-US" sz="2000" dirty="0" smtClean="0"/>
              <a:t> </a:t>
            </a:r>
            <a:endParaRPr lang="en-US" sz="2000" dirty="0"/>
          </a:p>
        </p:txBody>
      </p:sp>
      <p:sp>
        <p:nvSpPr>
          <p:cNvPr id="4" name="TextBox 3"/>
          <p:cNvSpPr txBox="1"/>
          <p:nvPr/>
        </p:nvSpPr>
        <p:spPr>
          <a:xfrm>
            <a:off x="1701029" y="1759878"/>
            <a:ext cx="8977533" cy="4154984"/>
          </a:xfrm>
          <a:prstGeom prst="rect">
            <a:avLst/>
          </a:prstGeom>
          <a:solidFill>
            <a:schemeClr val="accent3">
              <a:lumMod val="60000"/>
              <a:lumOff val="40000"/>
            </a:schemeClr>
          </a:solidFill>
        </p:spPr>
        <p:txBody>
          <a:bodyPr wrap="square" rtlCol="0">
            <a:spAutoFit/>
          </a:bodyPr>
          <a:lstStyle/>
          <a:p>
            <a:pPr algn="ctr"/>
            <a:r>
              <a:rPr lang="ar-SA" sz="2400" dirty="0" smtClean="0"/>
              <a:t>خلق            </a:t>
            </a:r>
            <a:r>
              <a:rPr lang="ar-SA" sz="2400" dirty="0"/>
              <a:t>الله </a:t>
            </a:r>
            <a:r>
              <a:rPr lang="ar-SA" sz="2400" dirty="0" smtClean="0"/>
              <a:t>          ادم         علي         صورته (ه - ضمير متصل)</a:t>
            </a:r>
          </a:p>
          <a:p>
            <a:pPr algn="ctr"/>
            <a:endParaRPr lang="ar-SA" sz="2400" dirty="0" smtClean="0"/>
          </a:p>
          <a:p>
            <a:pPr algn="ctr"/>
            <a:endParaRPr lang="ar-SA" sz="2400" dirty="0" smtClean="0"/>
          </a:p>
          <a:p>
            <a:pPr algn="ctr"/>
            <a:r>
              <a:rPr lang="ar-SA" sz="2400" dirty="0" smtClean="0"/>
              <a:t>فعل          فاعل        مفعول به         حرف جار       مضاف       مضاف اليه </a:t>
            </a:r>
          </a:p>
          <a:p>
            <a:endParaRPr lang="ar-SA" sz="2400" dirty="0" smtClean="0"/>
          </a:p>
          <a:p>
            <a:r>
              <a:rPr lang="ar-SA" sz="2400" dirty="0" smtClean="0"/>
              <a:t> مجرور                    </a:t>
            </a:r>
          </a:p>
          <a:p>
            <a:pPr algn="ctr"/>
            <a:endParaRPr lang="ar-SA" sz="2400" dirty="0" smtClean="0"/>
          </a:p>
          <a:p>
            <a:r>
              <a:rPr lang="ar-SA" sz="2400" dirty="0" smtClean="0"/>
              <a:t>متعلق                             </a:t>
            </a:r>
          </a:p>
          <a:p>
            <a:endParaRPr lang="ar-SA" sz="2400" dirty="0"/>
          </a:p>
          <a:p>
            <a:r>
              <a:rPr lang="ar-SA" sz="2400" dirty="0" smtClean="0"/>
              <a:t>جملة فعلية                                                                            </a:t>
            </a:r>
          </a:p>
          <a:p>
            <a:r>
              <a:rPr lang="ar-SA" sz="2400" dirty="0" smtClean="0"/>
              <a:t>                       </a:t>
            </a:r>
            <a:endParaRPr lang="ar-SA" sz="2400" dirty="0"/>
          </a:p>
        </p:txBody>
      </p:sp>
      <p:sp>
        <p:nvSpPr>
          <p:cNvPr id="5" name="Flowchart: Merge 4"/>
          <p:cNvSpPr/>
          <p:nvPr/>
        </p:nvSpPr>
        <p:spPr>
          <a:xfrm>
            <a:off x="8206153" y="2649416"/>
            <a:ext cx="45719" cy="4571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593015" y="2180492"/>
            <a:ext cx="211016" cy="6564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56586" y="2203939"/>
            <a:ext cx="211016" cy="6564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13009" y="2180492"/>
            <a:ext cx="570924" cy="8323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36851" y="2239111"/>
            <a:ext cx="474782" cy="6564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894274" y="2239111"/>
            <a:ext cx="187572" cy="5744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492036" y="2086708"/>
            <a:ext cx="781046" cy="8170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46686" y="3242249"/>
            <a:ext cx="314292" cy="392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56163" y="3242249"/>
            <a:ext cx="390523" cy="385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31323" y="3374836"/>
            <a:ext cx="956399" cy="9744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67196" y="4001084"/>
            <a:ext cx="164127" cy="3481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33967" y="4595446"/>
            <a:ext cx="3659050" cy="5367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71365" y="3332683"/>
            <a:ext cx="956399" cy="17994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627764" y="3223345"/>
            <a:ext cx="307145" cy="1908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627764" y="3246792"/>
            <a:ext cx="1526345" cy="188537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09438367"/>
      </p:ext>
    </p:extLst>
  </p:cSld>
  <p:clrMapOvr>
    <a:masterClrMapping/>
  </p:clrMapOvr>
  <mc:AlternateContent xmlns:mc="http://schemas.openxmlformats.org/markup-compatibility/2006" xmlns:p14="http://schemas.microsoft.com/office/powerpoint/2010/main">
    <mc:Choice Requires="p14">
      <p:transition spd="slow" p14:dur="1600" advTm="5062">
        <p14:prism dir="u" isInverted="1"/>
      </p:transition>
    </mc:Choice>
    <mc:Fallback xmlns="">
      <p:transition spd="slow" advTm="50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306" y="426523"/>
            <a:ext cx="5708986" cy="830997"/>
          </a:xfrm>
          <a:prstGeom prst="rect">
            <a:avLst/>
          </a:prstGeom>
          <a:solidFill>
            <a:schemeClr val="accent5">
              <a:lumMod val="60000"/>
              <a:lumOff val="40000"/>
            </a:schemeClr>
          </a:solidFill>
        </p:spPr>
        <p:txBody>
          <a:bodyPr wrap="square" rtlCol="0">
            <a:spAutoFit/>
          </a:bodyPr>
          <a:lstStyle/>
          <a:p>
            <a:pPr algn="ctr"/>
            <a:r>
              <a:rPr lang="en-US" sz="2400" dirty="0" err="1" smtClean="0"/>
              <a:t>ইসলামের</a:t>
            </a:r>
            <a:r>
              <a:rPr lang="en-US" sz="2400" dirty="0" smtClean="0"/>
              <a:t> </a:t>
            </a:r>
            <a:r>
              <a:rPr lang="en-US" sz="2400" dirty="0" err="1" smtClean="0"/>
              <a:t>অন্যতম</a:t>
            </a:r>
            <a:r>
              <a:rPr lang="en-US" sz="2400" dirty="0" smtClean="0"/>
              <a:t> </a:t>
            </a:r>
            <a:r>
              <a:rPr lang="en-US" sz="2400" dirty="0" err="1" smtClean="0"/>
              <a:t>গুরুত্বপূর্ণ</a:t>
            </a:r>
            <a:r>
              <a:rPr lang="en-US" sz="2400" dirty="0" smtClean="0"/>
              <a:t> ও </a:t>
            </a:r>
            <a:r>
              <a:rPr lang="en-US" sz="2400" dirty="0" err="1" smtClean="0"/>
              <a:t>উত্তম</a:t>
            </a:r>
            <a:r>
              <a:rPr lang="en-US" sz="2400" dirty="0" smtClean="0"/>
              <a:t> </a:t>
            </a:r>
            <a:r>
              <a:rPr lang="en-US" sz="2400" dirty="0" err="1" smtClean="0"/>
              <a:t>কাজ</a:t>
            </a:r>
            <a:r>
              <a:rPr lang="en-US" sz="2400" dirty="0" smtClean="0"/>
              <a:t> </a:t>
            </a:r>
            <a:r>
              <a:rPr lang="en-US" sz="2400" dirty="0" err="1" smtClean="0"/>
              <a:t>হলঃ</a:t>
            </a:r>
            <a:r>
              <a:rPr lang="en-US" sz="2400" dirty="0" smtClean="0"/>
              <a:t> </a:t>
            </a:r>
            <a:r>
              <a:rPr lang="en-US" sz="2400" dirty="0" err="1" smtClean="0"/>
              <a:t>খাদ্য</a:t>
            </a:r>
            <a:r>
              <a:rPr lang="en-US" sz="2400" dirty="0" smtClean="0"/>
              <a:t> </a:t>
            </a:r>
            <a:r>
              <a:rPr lang="en-US" sz="2400" dirty="0" err="1" smtClean="0"/>
              <a:t>খাওয়ানো</a:t>
            </a:r>
            <a:r>
              <a:rPr lang="en-US" sz="2400" dirty="0" smtClean="0"/>
              <a:t> </a:t>
            </a:r>
            <a:r>
              <a:rPr lang="en-US" sz="2400" dirty="0" err="1" smtClean="0"/>
              <a:t>এবং</a:t>
            </a:r>
            <a:r>
              <a:rPr lang="en-US" sz="2400" dirty="0" smtClean="0"/>
              <a:t> </a:t>
            </a:r>
            <a:r>
              <a:rPr lang="en-US" sz="2400" dirty="0" err="1" smtClean="0"/>
              <a:t>সালাম</a:t>
            </a:r>
            <a:r>
              <a:rPr lang="en-US" sz="2400" dirty="0" smtClean="0"/>
              <a:t> </a:t>
            </a:r>
            <a:r>
              <a:rPr lang="en-US" sz="2400" dirty="0" err="1" smtClean="0"/>
              <a:t>দেওয়</a:t>
            </a:r>
            <a:r>
              <a:rPr lang="en-US" sz="2400" dirty="0" smtClean="0"/>
              <a:t>। </a:t>
            </a:r>
            <a:endParaRPr lang="en-US" sz="2400" dirty="0"/>
          </a:p>
        </p:txBody>
      </p:sp>
      <p:sp>
        <p:nvSpPr>
          <p:cNvPr id="3" name="TextBox 2"/>
          <p:cNvSpPr txBox="1"/>
          <p:nvPr/>
        </p:nvSpPr>
        <p:spPr>
          <a:xfrm>
            <a:off x="1019907" y="1606059"/>
            <a:ext cx="10210800" cy="1015663"/>
          </a:xfrm>
          <a:prstGeom prst="rect">
            <a:avLst/>
          </a:prstGeom>
          <a:solidFill>
            <a:schemeClr val="accent2"/>
          </a:solidFill>
        </p:spPr>
        <p:txBody>
          <a:bodyPr wrap="square" rtlCol="0">
            <a:spAutoFit/>
          </a:bodyPr>
          <a:lstStyle/>
          <a:p>
            <a:pPr algn="just"/>
            <a:r>
              <a:rPr lang="en-US" sz="2000" dirty="0" err="1" smtClean="0"/>
              <a:t>হযরত</a:t>
            </a:r>
            <a:r>
              <a:rPr lang="en-US" sz="2000" dirty="0" smtClean="0"/>
              <a:t> </a:t>
            </a:r>
            <a:r>
              <a:rPr lang="en-US" sz="2000" dirty="0" err="1" smtClean="0"/>
              <a:t>আব্দুল্লাহ</a:t>
            </a:r>
            <a:r>
              <a:rPr lang="en-US" sz="2000" dirty="0" smtClean="0"/>
              <a:t> </a:t>
            </a:r>
            <a:r>
              <a:rPr lang="en-US" sz="2000" dirty="0" err="1" smtClean="0"/>
              <a:t>ইবনে</a:t>
            </a:r>
            <a:r>
              <a:rPr lang="en-US" sz="2000" dirty="0" smtClean="0"/>
              <a:t> </a:t>
            </a:r>
            <a:r>
              <a:rPr lang="en-US" sz="2000" dirty="0" err="1" smtClean="0"/>
              <a:t>আমর</a:t>
            </a:r>
            <a:r>
              <a:rPr lang="en-US" sz="2000" dirty="0" smtClean="0"/>
              <a:t> </a:t>
            </a:r>
            <a:r>
              <a:rPr lang="en-US" sz="2000" dirty="0" err="1" smtClean="0"/>
              <a:t>রাঃ</a:t>
            </a:r>
            <a:r>
              <a:rPr lang="en-US" sz="2000" dirty="0" smtClean="0"/>
              <a:t> </a:t>
            </a:r>
            <a:r>
              <a:rPr lang="en-US" sz="2000" dirty="0" err="1" smtClean="0"/>
              <a:t>থেকে</a:t>
            </a:r>
            <a:r>
              <a:rPr lang="en-US" sz="2000" dirty="0" smtClean="0"/>
              <a:t> </a:t>
            </a:r>
            <a:r>
              <a:rPr lang="en-US" sz="2000" dirty="0" err="1" smtClean="0"/>
              <a:t>বর্ণিত</a:t>
            </a:r>
            <a:r>
              <a:rPr lang="en-US" sz="2000" dirty="0" smtClean="0"/>
              <a:t>, </a:t>
            </a:r>
            <a:r>
              <a:rPr lang="en-US" sz="2000" dirty="0" err="1" smtClean="0"/>
              <a:t>এক</a:t>
            </a:r>
            <a:r>
              <a:rPr lang="en-US" sz="2000" dirty="0" smtClean="0"/>
              <a:t> </a:t>
            </a:r>
            <a:r>
              <a:rPr lang="en-US" sz="2000" dirty="0" err="1" smtClean="0"/>
              <a:t>ব্যক্তি</a:t>
            </a:r>
            <a:r>
              <a:rPr lang="en-US" sz="2000" dirty="0" smtClean="0"/>
              <a:t> </a:t>
            </a:r>
            <a:r>
              <a:rPr lang="en-US" sz="2000" dirty="0" err="1" smtClean="0"/>
              <a:t>রাসুল</a:t>
            </a:r>
            <a:r>
              <a:rPr lang="en-US" sz="2000" dirty="0" smtClean="0"/>
              <a:t> </a:t>
            </a:r>
            <a:r>
              <a:rPr lang="en-US" sz="2000" dirty="0" err="1" smtClean="0"/>
              <a:t>সাঃ</a:t>
            </a:r>
            <a:r>
              <a:rPr lang="en-US" sz="2000" dirty="0" smtClean="0"/>
              <a:t> </a:t>
            </a:r>
            <a:r>
              <a:rPr lang="en-US" sz="2000" dirty="0" err="1" smtClean="0"/>
              <a:t>কে</a:t>
            </a:r>
            <a:r>
              <a:rPr lang="en-US" sz="2000" dirty="0" smtClean="0"/>
              <a:t> </a:t>
            </a:r>
            <a:r>
              <a:rPr lang="en-US" sz="2000" dirty="0" err="1" smtClean="0"/>
              <a:t>জিজ্ঞাসা</a:t>
            </a:r>
            <a:r>
              <a:rPr lang="en-US" sz="2000" dirty="0" smtClean="0"/>
              <a:t> </a:t>
            </a:r>
            <a:r>
              <a:rPr lang="en-US" sz="2000" dirty="0" err="1" smtClean="0"/>
              <a:t>করলেন</a:t>
            </a:r>
            <a:r>
              <a:rPr lang="en-US" sz="2000" dirty="0" smtClean="0"/>
              <a:t> </a:t>
            </a:r>
            <a:r>
              <a:rPr lang="en-US" sz="2000" dirty="0" err="1" smtClean="0"/>
              <a:t>যে</a:t>
            </a:r>
            <a:r>
              <a:rPr lang="en-US" sz="2000" dirty="0" smtClean="0"/>
              <a:t>, </a:t>
            </a:r>
            <a:r>
              <a:rPr lang="en-US" sz="2000" dirty="0" err="1" smtClean="0"/>
              <a:t>ইসলামের</a:t>
            </a:r>
            <a:r>
              <a:rPr lang="en-US" sz="2000" dirty="0" smtClean="0"/>
              <a:t> </a:t>
            </a:r>
            <a:r>
              <a:rPr lang="en-US" sz="2000" dirty="0" err="1" smtClean="0"/>
              <a:t>মধ্যে</a:t>
            </a:r>
            <a:r>
              <a:rPr lang="en-US" sz="2000" dirty="0" smtClean="0"/>
              <a:t> </a:t>
            </a:r>
            <a:r>
              <a:rPr lang="en-US" sz="2000" dirty="0" err="1" smtClean="0"/>
              <a:t>কোন</a:t>
            </a:r>
            <a:r>
              <a:rPr lang="en-US" sz="2000" dirty="0" smtClean="0"/>
              <a:t> </a:t>
            </a:r>
            <a:r>
              <a:rPr lang="en-US" sz="2000" dirty="0" err="1" smtClean="0"/>
              <a:t>কাজটি</a:t>
            </a:r>
            <a:r>
              <a:rPr lang="en-US" sz="2000" dirty="0" smtClean="0"/>
              <a:t> </a:t>
            </a:r>
            <a:r>
              <a:rPr lang="en-US" sz="2000" dirty="0" err="1" smtClean="0"/>
              <a:t>সবচেয়ে</a:t>
            </a:r>
            <a:r>
              <a:rPr lang="en-US" sz="2000" dirty="0" smtClean="0"/>
              <a:t> </a:t>
            </a:r>
            <a:r>
              <a:rPr lang="en-US" sz="2000" dirty="0" err="1" smtClean="0"/>
              <a:t>বেশী</a:t>
            </a:r>
            <a:r>
              <a:rPr lang="en-US" sz="2000" dirty="0" smtClean="0"/>
              <a:t> </a:t>
            </a:r>
            <a:r>
              <a:rPr lang="en-US" sz="2000" dirty="0" err="1" smtClean="0"/>
              <a:t>উত্তম</a:t>
            </a:r>
            <a:r>
              <a:rPr lang="en-US" sz="2000" dirty="0" smtClean="0"/>
              <a:t> ? </a:t>
            </a:r>
            <a:r>
              <a:rPr lang="en-US" sz="2000" dirty="0" err="1" smtClean="0"/>
              <a:t>উত্তরে</a:t>
            </a:r>
            <a:r>
              <a:rPr lang="en-US" sz="2000" dirty="0" smtClean="0"/>
              <a:t> </a:t>
            </a:r>
            <a:r>
              <a:rPr lang="en-US" sz="2000" dirty="0" err="1" smtClean="0"/>
              <a:t>রাসুল</a:t>
            </a:r>
            <a:r>
              <a:rPr lang="en-US" sz="2000" dirty="0" smtClean="0"/>
              <a:t> </a:t>
            </a:r>
            <a:r>
              <a:rPr lang="en-US" sz="2000" dirty="0" err="1" smtClean="0"/>
              <a:t>সাঃ</a:t>
            </a:r>
            <a:r>
              <a:rPr lang="en-US" sz="2000" dirty="0" smtClean="0"/>
              <a:t> </a:t>
            </a:r>
            <a:r>
              <a:rPr lang="en-US" sz="2000" dirty="0" err="1" smtClean="0"/>
              <a:t>বললেন</a:t>
            </a:r>
            <a:r>
              <a:rPr lang="en-US" sz="2000" dirty="0" smtClean="0"/>
              <a:t>- (</a:t>
            </a:r>
            <a:r>
              <a:rPr lang="en-US" sz="2000" dirty="0" err="1" smtClean="0"/>
              <a:t>ক্ষুধার্তকে</a:t>
            </a:r>
            <a:r>
              <a:rPr lang="en-US" sz="2000" dirty="0" smtClean="0"/>
              <a:t>) </a:t>
            </a:r>
            <a:r>
              <a:rPr lang="en-US" sz="2000" dirty="0" err="1" smtClean="0"/>
              <a:t>খাদ্য</a:t>
            </a:r>
            <a:r>
              <a:rPr lang="en-US" sz="2000" dirty="0" smtClean="0"/>
              <a:t> </a:t>
            </a:r>
            <a:r>
              <a:rPr lang="en-US" sz="2000" dirty="0" err="1" smtClean="0"/>
              <a:t>দান</a:t>
            </a:r>
            <a:r>
              <a:rPr lang="en-US" sz="2000" dirty="0" smtClean="0"/>
              <a:t> </a:t>
            </a:r>
            <a:r>
              <a:rPr lang="en-US" sz="2000" dirty="0" err="1" smtClean="0"/>
              <a:t>এবং</a:t>
            </a:r>
            <a:r>
              <a:rPr lang="en-US" sz="2000" dirty="0" smtClean="0"/>
              <a:t> </a:t>
            </a:r>
            <a:r>
              <a:rPr lang="en-US" sz="2000" dirty="0" err="1" smtClean="0"/>
              <a:t>পরিচিত</a:t>
            </a:r>
            <a:r>
              <a:rPr lang="en-US" sz="2000" dirty="0" smtClean="0"/>
              <a:t> </a:t>
            </a:r>
            <a:r>
              <a:rPr lang="en-US" sz="2000" dirty="0" err="1" smtClean="0"/>
              <a:t>বা</a:t>
            </a:r>
            <a:r>
              <a:rPr lang="en-US" sz="2000" dirty="0" smtClean="0"/>
              <a:t> </a:t>
            </a:r>
            <a:r>
              <a:rPr lang="en-US" sz="2000" dirty="0" err="1" smtClean="0"/>
              <a:t>অপরিচিত</a:t>
            </a:r>
            <a:r>
              <a:rPr lang="en-US" sz="2000" dirty="0" smtClean="0"/>
              <a:t> </a:t>
            </a:r>
            <a:r>
              <a:rPr lang="en-US" sz="2000" dirty="0" err="1" smtClean="0"/>
              <a:t>যে</a:t>
            </a:r>
            <a:r>
              <a:rPr lang="en-US" sz="2000" dirty="0" smtClean="0"/>
              <a:t> </a:t>
            </a:r>
            <a:r>
              <a:rPr lang="en-US" sz="2000" dirty="0" err="1" smtClean="0"/>
              <a:t>কাউকে</a:t>
            </a:r>
            <a:r>
              <a:rPr lang="en-US" sz="2000" dirty="0" smtClean="0"/>
              <a:t> </a:t>
            </a:r>
            <a:r>
              <a:rPr lang="en-US" sz="2000" dirty="0" err="1" smtClean="0"/>
              <a:t>সালাম</a:t>
            </a:r>
            <a:r>
              <a:rPr lang="en-US" sz="2000" dirty="0" smtClean="0"/>
              <a:t> </a:t>
            </a:r>
            <a:r>
              <a:rPr lang="en-US" sz="2000" dirty="0" err="1" smtClean="0"/>
              <a:t>দেওয়া</a:t>
            </a:r>
            <a:r>
              <a:rPr lang="en-US" sz="2000" dirty="0" smtClean="0"/>
              <a:t>। (</a:t>
            </a:r>
            <a:r>
              <a:rPr lang="en-US" sz="2000" dirty="0" err="1" smtClean="0"/>
              <a:t>বুখারি</a:t>
            </a:r>
            <a:r>
              <a:rPr lang="en-US" sz="2000" dirty="0" smtClean="0"/>
              <a:t> অ </a:t>
            </a:r>
            <a:r>
              <a:rPr lang="en-US" sz="2000" dirty="0" err="1" smtClean="0"/>
              <a:t>মুসলিম</a:t>
            </a:r>
            <a:r>
              <a:rPr lang="en-US" sz="2000" dirty="0" smtClean="0"/>
              <a:t>।) </a:t>
            </a:r>
            <a:endParaRPr lang="en-US" sz="2000"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67" y="2970261"/>
            <a:ext cx="7989279" cy="3496774"/>
          </a:xfrm>
          <a:prstGeom prst="rect">
            <a:avLst/>
          </a:prstGeom>
        </p:spPr>
      </p:pic>
      <p:sp>
        <p:nvSpPr>
          <p:cNvPr id="8" name="TextBox 7"/>
          <p:cNvSpPr txBox="1"/>
          <p:nvPr/>
        </p:nvSpPr>
        <p:spPr>
          <a:xfrm>
            <a:off x="3788880" y="5820704"/>
            <a:ext cx="5716211" cy="646331"/>
          </a:xfrm>
          <a:prstGeom prst="rect">
            <a:avLst/>
          </a:prstGeom>
          <a:solidFill>
            <a:schemeClr val="accent4">
              <a:lumMod val="60000"/>
              <a:lumOff val="40000"/>
            </a:schemeClr>
          </a:solidFill>
        </p:spPr>
        <p:txBody>
          <a:bodyPr wrap="square" rtlCol="0">
            <a:spAutoFit/>
          </a:bodyPr>
          <a:lstStyle/>
          <a:p>
            <a:r>
              <a:rPr lang="en-US" dirty="0" err="1" smtClean="0"/>
              <a:t>মুসলিম</a:t>
            </a:r>
            <a:r>
              <a:rPr lang="en-US" dirty="0" smtClean="0"/>
              <a:t> </a:t>
            </a:r>
            <a:r>
              <a:rPr lang="en-US" dirty="0" err="1" smtClean="0"/>
              <a:t>শরিফের</a:t>
            </a:r>
            <a:r>
              <a:rPr lang="en-US" dirty="0" smtClean="0"/>
              <a:t> </a:t>
            </a:r>
            <a:r>
              <a:rPr lang="en-US" dirty="0" err="1" smtClean="0"/>
              <a:t>অন্য</a:t>
            </a:r>
            <a:r>
              <a:rPr lang="en-US" dirty="0" smtClean="0"/>
              <a:t> </a:t>
            </a:r>
            <a:r>
              <a:rPr lang="en-US" dirty="0" err="1" smtClean="0"/>
              <a:t>হাদিসে</a:t>
            </a:r>
            <a:r>
              <a:rPr lang="en-US" dirty="0" smtClean="0"/>
              <a:t> </a:t>
            </a:r>
            <a:r>
              <a:rPr lang="en-US" dirty="0" err="1" smtClean="0"/>
              <a:t>রাসুল</a:t>
            </a:r>
            <a:r>
              <a:rPr lang="en-US" dirty="0" smtClean="0"/>
              <a:t> </a:t>
            </a:r>
            <a:r>
              <a:rPr lang="en-US" dirty="0" err="1" smtClean="0"/>
              <a:t>সাঃ</a:t>
            </a:r>
            <a:r>
              <a:rPr lang="en-US" dirty="0" smtClean="0"/>
              <a:t> </a:t>
            </a:r>
            <a:r>
              <a:rPr lang="en-US" dirty="0" err="1" smtClean="0"/>
              <a:t>বলেছেন</a:t>
            </a:r>
            <a:r>
              <a:rPr lang="en-US" dirty="0" smtClean="0"/>
              <a:t> </a:t>
            </a:r>
            <a:r>
              <a:rPr lang="en-US" dirty="0" err="1" smtClean="0"/>
              <a:t>তোমরা</a:t>
            </a:r>
            <a:r>
              <a:rPr lang="en-US" dirty="0" smtClean="0"/>
              <a:t> </a:t>
            </a:r>
            <a:r>
              <a:rPr lang="en-US" dirty="0" err="1" smtClean="0"/>
              <a:t>নিজেদের</a:t>
            </a:r>
            <a:r>
              <a:rPr lang="en-US" dirty="0" smtClean="0"/>
              <a:t> </a:t>
            </a:r>
            <a:r>
              <a:rPr lang="en-US" dirty="0" err="1" smtClean="0"/>
              <a:t>মধ্যে</a:t>
            </a:r>
            <a:r>
              <a:rPr lang="en-US" dirty="0" smtClean="0"/>
              <a:t> </a:t>
            </a:r>
            <a:r>
              <a:rPr lang="en-US" dirty="0" err="1" smtClean="0"/>
              <a:t>ব্যাপক</a:t>
            </a:r>
            <a:r>
              <a:rPr lang="en-US" dirty="0" smtClean="0"/>
              <a:t> </a:t>
            </a:r>
            <a:r>
              <a:rPr lang="en-US" dirty="0" err="1" smtClean="0"/>
              <a:t>ভাবে</a:t>
            </a:r>
            <a:r>
              <a:rPr lang="en-US" dirty="0" smtClean="0"/>
              <a:t> </a:t>
            </a:r>
            <a:r>
              <a:rPr lang="en-US" dirty="0" err="1" smtClean="0"/>
              <a:t>সালামের</a:t>
            </a:r>
            <a:r>
              <a:rPr lang="en-US" dirty="0" smtClean="0"/>
              <a:t> </a:t>
            </a:r>
            <a:r>
              <a:rPr lang="en-US" dirty="0" err="1" smtClean="0"/>
              <a:t>প্রচলন</a:t>
            </a:r>
            <a:r>
              <a:rPr lang="en-US" dirty="0" smtClean="0"/>
              <a:t> </a:t>
            </a:r>
            <a:r>
              <a:rPr lang="en-US" dirty="0" err="1" smtClean="0"/>
              <a:t>ঘটাও</a:t>
            </a:r>
            <a:r>
              <a:rPr lang="en-US" dirty="0" smtClean="0"/>
              <a:t>।</a:t>
            </a:r>
            <a:endParaRPr lang="en-US" dirty="0"/>
          </a:p>
        </p:txBody>
      </p:sp>
    </p:spTree>
    <p:custDataLst>
      <p:tags r:id="rId1"/>
    </p:custDataLst>
    <p:extLst>
      <p:ext uri="{BB962C8B-B14F-4D97-AF65-F5344CB8AC3E}">
        <p14:creationId xmlns:p14="http://schemas.microsoft.com/office/powerpoint/2010/main" val="970360943"/>
      </p:ext>
    </p:extLst>
  </p:cSld>
  <p:clrMapOvr>
    <a:masterClrMapping/>
  </p:clrMapOvr>
  <mc:AlternateContent xmlns:mc="http://schemas.openxmlformats.org/markup-compatibility/2006" xmlns:p14="http://schemas.microsoft.com/office/powerpoint/2010/main">
    <mc:Choice Requires="p14">
      <p:transition spd="slow" p14:dur="1500" advTm="12515">
        <p14:window dir="vert"/>
      </p:transition>
    </mc:Choice>
    <mc:Fallback xmlns="">
      <p:transition spd="slow" advTm="125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5"/>
                </p:tgtEl>
              </p:cMediaNode>
            </p:audio>
          </p:childTnLst>
        </p:cTn>
      </p:par>
    </p:tnLst>
    <p:bldLst>
      <p:bldP spid="2"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646" y="1485405"/>
            <a:ext cx="4865077" cy="3631574"/>
          </a:xfrm>
          <a:prstGeom prst="rect">
            <a:avLst/>
          </a:prstGeom>
          <a:ln w="76200">
            <a:noFill/>
            <a:prstDash val="dash"/>
          </a:ln>
        </p:spPr>
      </p:pic>
      <p:sp>
        <p:nvSpPr>
          <p:cNvPr id="3" name="TextBox 2"/>
          <p:cNvSpPr txBox="1"/>
          <p:nvPr/>
        </p:nvSpPr>
        <p:spPr>
          <a:xfrm>
            <a:off x="2579077" y="726831"/>
            <a:ext cx="6412523" cy="433754"/>
          </a:xfrm>
          <a:prstGeom prst="rect">
            <a:avLst/>
          </a:prstGeom>
          <a:noFill/>
        </p:spPr>
        <p:txBody>
          <a:bodyPr wrap="square" rtlCol="0">
            <a:spAutoFit/>
          </a:bodyPr>
          <a:lstStyle/>
          <a:p>
            <a:endParaRPr lang="en-US"/>
          </a:p>
        </p:txBody>
      </p:sp>
      <p:sp>
        <p:nvSpPr>
          <p:cNvPr id="2" name="TextBox 1"/>
          <p:cNvSpPr txBox="1"/>
          <p:nvPr/>
        </p:nvSpPr>
        <p:spPr>
          <a:xfrm>
            <a:off x="1242646" y="609600"/>
            <a:ext cx="9814377" cy="461665"/>
          </a:xfrm>
          <a:prstGeom prst="rect">
            <a:avLst/>
          </a:prstGeom>
          <a:solidFill>
            <a:schemeClr val="accent2">
              <a:lumMod val="60000"/>
              <a:lumOff val="40000"/>
            </a:schemeClr>
          </a:solidFill>
          <a:ln w="38100">
            <a:noFill/>
          </a:ln>
          <a:scene3d>
            <a:camera prst="orthographicFront"/>
            <a:lightRig rig="threePt" dir="t"/>
          </a:scene3d>
          <a:sp3d>
            <a:bevelT/>
          </a:sp3d>
        </p:spPr>
        <p:txBody>
          <a:bodyPr wrap="square" rtlCol="0">
            <a:spAutoFit/>
          </a:bodyPr>
          <a:lstStyle/>
          <a:p>
            <a:pPr algn="ctr"/>
            <a:r>
              <a:rPr lang="en-US" sz="2400" dirty="0" err="1"/>
              <a:t>প্রথমে</a:t>
            </a:r>
            <a:r>
              <a:rPr lang="en-US" sz="2400" dirty="0"/>
              <a:t> </a:t>
            </a:r>
            <a:r>
              <a:rPr lang="en-US" sz="2400" dirty="0" err="1"/>
              <a:t>সালামদানকারী</a:t>
            </a:r>
            <a:r>
              <a:rPr lang="en-US" sz="2400" dirty="0"/>
              <a:t> </a:t>
            </a:r>
            <a:r>
              <a:rPr lang="en-US" sz="2400" dirty="0" err="1" smtClean="0"/>
              <a:t>ব্যক্তি</a:t>
            </a:r>
            <a:r>
              <a:rPr lang="en-US" sz="2400" dirty="0" smtClean="0"/>
              <a:t> </a:t>
            </a:r>
            <a:r>
              <a:rPr lang="en-US" sz="2400" dirty="0" err="1" smtClean="0"/>
              <a:t>অহংকারমুক্ত</a:t>
            </a:r>
            <a:r>
              <a:rPr lang="en-US" sz="2400" dirty="0" smtClean="0"/>
              <a:t> </a:t>
            </a:r>
            <a:r>
              <a:rPr lang="en-US" sz="2400" dirty="0" err="1" smtClean="0"/>
              <a:t>এবং</a:t>
            </a:r>
            <a:r>
              <a:rPr lang="en-US" sz="2400" dirty="0" smtClean="0"/>
              <a:t> </a:t>
            </a:r>
            <a:r>
              <a:rPr lang="en-US" sz="2400" dirty="0" err="1" smtClean="0"/>
              <a:t>আল্লাহর</a:t>
            </a:r>
            <a:r>
              <a:rPr lang="en-US" sz="2400" dirty="0" smtClean="0"/>
              <a:t> </a:t>
            </a:r>
            <a:r>
              <a:rPr lang="en-US" sz="2400" dirty="0" err="1" smtClean="0"/>
              <a:t>কাছে</a:t>
            </a:r>
            <a:r>
              <a:rPr lang="en-US" sz="2400" dirty="0" smtClean="0"/>
              <a:t> </a:t>
            </a:r>
            <a:r>
              <a:rPr lang="en-US" sz="2400" dirty="0" err="1" smtClean="0"/>
              <a:t>সর্বোত্তম</a:t>
            </a:r>
            <a:endParaRPr lang="en-US" sz="2400" dirty="0"/>
          </a:p>
        </p:txBody>
      </p:sp>
      <p:sp>
        <p:nvSpPr>
          <p:cNvPr id="6" name="TextBox 5"/>
          <p:cNvSpPr txBox="1"/>
          <p:nvPr/>
        </p:nvSpPr>
        <p:spPr>
          <a:xfrm>
            <a:off x="6755553" y="1440941"/>
            <a:ext cx="4301471" cy="3600986"/>
          </a:xfrm>
          <a:prstGeom prst="rect">
            <a:avLst/>
          </a:prstGeom>
          <a:blipFill>
            <a:blip r:embed="rId6"/>
            <a:tile tx="0" ty="0" sx="100000" sy="100000" flip="none" algn="tl"/>
          </a:blipFill>
          <a:ln w="76200">
            <a:noFill/>
            <a:prstDash val="dash"/>
          </a:ln>
        </p:spPr>
        <p:txBody>
          <a:bodyPr wrap="square" rtlCol="0">
            <a:spAutoFit/>
          </a:bodyPr>
          <a:lstStyle/>
          <a:p>
            <a:pPr algn="just"/>
            <a:endParaRPr lang="en-US" sz="2400" dirty="0" smtClean="0"/>
          </a:p>
          <a:p>
            <a:pPr algn="just"/>
            <a:r>
              <a:rPr lang="en-US" sz="2400" dirty="0" err="1" smtClean="0"/>
              <a:t>হযরত</a:t>
            </a:r>
            <a:r>
              <a:rPr lang="en-US" sz="2400" dirty="0" smtClean="0"/>
              <a:t> </a:t>
            </a:r>
            <a:r>
              <a:rPr lang="en-US" sz="2400" dirty="0" err="1" smtClean="0"/>
              <a:t>আবদুল্লাহ</a:t>
            </a:r>
            <a:r>
              <a:rPr lang="en-US" sz="2400" dirty="0" smtClean="0"/>
              <a:t> </a:t>
            </a:r>
            <a:r>
              <a:rPr lang="en-US" sz="2400" dirty="0" err="1" smtClean="0"/>
              <a:t>ইবনে</a:t>
            </a:r>
            <a:r>
              <a:rPr lang="en-US" sz="2400" dirty="0" smtClean="0"/>
              <a:t> </a:t>
            </a:r>
            <a:r>
              <a:rPr lang="en-US" sz="2400" dirty="0" err="1" smtClean="0"/>
              <a:t>মাসউদ</a:t>
            </a:r>
            <a:r>
              <a:rPr lang="en-US" sz="2400" dirty="0" smtClean="0"/>
              <a:t> </a:t>
            </a:r>
            <a:r>
              <a:rPr lang="en-US" sz="2400" dirty="0" err="1" smtClean="0"/>
              <a:t>রাঃ</a:t>
            </a:r>
            <a:r>
              <a:rPr lang="en-US" sz="2400" dirty="0" smtClean="0"/>
              <a:t> </a:t>
            </a:r>
            <a:r>
              <a:rPr lang="en-US" sz="2400" dirty="0" err="1" smtClean="0"/>
              <a:t>থেকে</a:t>
            </a:r>
            <a:r>
              <a:rPr lang="en-US" sz="2400" dirty="0" smtClean="0"/>
              <a:t> </a:t>
            </a:r>
            <a:r>
              <a:rPr lang="en-US" sz="2400" dirty="0" err="1" smtClean="0"/>
              <a:t>বর্ণিত</a:t>
            </a:r>
            <a:r>
              <a:rPr lang="en-US" sz="2400" dirty="0" smtClean="0"/>
              <a:t> </a:t>
            </a:r>
            <a:r>
              <a:rPr lang="en-US" sz="2400" dirty="0" err="1" smtClean="0"/>
              <a:t>তিনি</a:t>
            </a:r>
            <a:r>
              <a:rPr lang="en-US" sz="2400" dirty="0" smtClean="0"/>
              <a:t> </a:t>
            </a:r>
            <a:r>
              <a:rPr lang="en-US" sz="2400" dirty="0" err="1" smtClean="0"/>
              <a:t>হযরত</a:t>
            </a:r>
            <a:r>
              <a:rPr lang="en-US" sz="2400" dirty="0" smtClean="0"/>
              <a:t> </a:t>
            </a:r>
            <a:r>
              <a:rPr lang="en-US" sz="2400" dirty="0" err="1" smtClean="0"/>
              <a:t>রাসুলুল্লাহ</a:t>
            </a:r>
            <a:r>
              <a:rPr lang="en-US" sz="2400" dirty="0" smtClean="0"/>
              <a:t> </a:t>
            </a:r>
            <a:r>
              <a:rPr lang="en-US" sz="2400" dirty="0" err="1" smtClean="0"/>
              <a:t>সাঃ</a:t>
            </a:r>
            <a:r>
              <a:rPr lang="en-US" sz="2400" dirty="0" smtClean="0"/>
              <a:t> </a:t>
            </a:r>
            <a:r>
              <a:rPr lang="en-US" sz="2400" dirty="0" err="1" smtClean="0"/>
              <a:t>থেকে</a:t>
            </a:r>
            <a:r>
              <a:rPr lang="en-US" sz="2400" dirty="0" smtClean="0"/>
              <a:t> </a:t>
            </a:r>
            <a:r>
              <a:rPr lang="en-US" sz="2400" dirty="0" err="1" smtClean="0"/>
              <a:t>বর্ণনা</a:t>
            </a:r>
            <a:r>
              <a:rPr lang="en-US" sz="2400" dirty="0" smtClean="0"/>
              <a:t> </a:t>
            </a:r>
            <a:r>
              <a:rPr lang="en-US" sz="2400" dirty="0" err="1" smtClean="0"/>
              <a:t>করেছেন</a:t>
            </a:r>
            <a:r>
              <a:rPr lang="en-US" sz="2400" dirty="0" smtClean="0"/>
              <a:t>- </a:t>
            </a:r>
            <a:r>
              <a:rPr lang="en-US" sz="2400" dirty="0" err="1" smtClean="0"/>
              <a:t>হযরত</a:t>
            </a:r>
            <a:r>
              <a:rPr lang="en-US" sz="2400" dirty="0" smtClean="0"/>
              <a:t> </a:t>
            </a:r>
            <a:r>
              <a:rPr lang="en-US" sz="2400" dirty="0" err="1" smtClean="0"/>
              <a:t>নবী</a:t>
            </a:r>
            <a:r>
              <a:rPr lang="en-US" sz="2400" dirty="0" smtClean="0"/>
              <a:t> </a:t>
            </a:r>
            <a:r>
              <a:rPr lang="en-US" sz="2400" dirty="0" err="1" smtClean="0"/>
              <a:t>করিম</a:t>
            </a:r>
            <a:r>
              <a:rPr lang="en-US" sz="2400" dirty="0" smtClean="0"/>
              <a:t> </a:t>
            </a:r>
            <a:r>
              <a:rPr lang="en-US" sz="2400" dirty="0" err="1" smtClean="0"/>
              <a:t>সাঃ</a:t>
            </a:r>
            <a:r>
              <a:rPr lang="en-US" sz="2400" dirty="0" smtClean="0"/>
              <a:t> </a:t>
            </a:r>
            <a:r>
              <a:rPr lang="en-US" sz="2400" dirty="0" err="1" smtClean="0"/>
              <a:t>বলেছেন</a:t>
            </a:r>
            <a:r>
              <a:rPr lang="en-US" sz="2400" dirty="0" smtClean="0"/>
              <a:t>-  </a:t>
            </a:r>
            <a:r>
              <a:rPr lang="en-US" sz="2400" dirty="0" err="1" smtClean="0"/>
              <a:t>প্রথমে</a:t>
            </a:r>
            <a:r>
              <a:rPr lang="en-US" sz="2400" dirty="0" smtClean="0"/>
              <a:t> </a:t>
            </a:r>
            <a:r>
              <a:rPr lang="en-US" sz="2400" dirty="0" err="1" smtClean="0"/>
              <a:t>সালামদান</a:t>
            </a:r>
            <a:r>
              <a:rPr lang="en-US" sz="2400" dirty="0" smtClean="0"/>
              <a:t> </a:t>
            </a:r>
            <a:r>
              <a:rPr lang="en-US" sz="2400" dirty="0" err="1" smtClean="0"/>
              <a:t>কারী</a:t>
            </a:r>
            <a:r>
              <a:rPr lang="en-US" sz="2400" dirty="0" smtClean="0"/>
              <a:t> </a:t>
            </a:r>
            <a:r>
              <a:rPr lang="en-US" sz="2400" dirty="0" err="1" smtClean="0"/>
              <a:t>ব্যক্তি</a:t>
            </a:r>
            <a:r>
              <a:rPr lang="en-US" sz="2400" dirty="0" smtClean="0"/>
              <a:t>  </a:t>
            </a:r>
            <a:r>
              <a:rPr lang="en-US" sz="2400" dirty="0" err="1" smtClean="0"/>
              <a:t>অহংকারমুক্ত</a:t>
            </a:r>
            <a:r>
              <a:rPr lang="en-US" sz="2400" dirty="0" smtClean="0"/>
              <a:t> </a:t>
            </a:r>
            <a:r>
              <a:rPr lang="en-US" sz="2400" dirty="0" err="1" smtClean="0"/>
              <a:t>থাকে</a:t>
            </a:r>
            <a:r>
              <a:rPr lang="en-US" sz="2400" dirty="0" smtClean="0"/>
              <a:t>। </a:t>
            </a:r>
          </a:p>
          <a:p>
            <a:pPr algn="just"/>
            <a:endParaRPr lang="en-US" sz="2000" dirty="0" smtClean="0"/>
          </a:p>
          <a:p>
            <a:pPr algn="just"/>
            <a:r>
              <a:rPr lang="en-US" sz="2000" dirty="0" err="1" smtClean="0"/>
              <a:t>ইমাম</a:t>
            </a:r>
            <a:r>
              <a:rPr lang="en-US" sz="2000" dirty="0" smtClean="0"/>
              <a:t> </a:t>
            </a:r>
            <a:r>
              <a:rPr lang="en-US" sz="2000" dirty="0" err="1" smtClean="0"/>
              <a:t>বায়হাকী</a:t>
            </a:r>
            <a:r>
              <a:rPr lang="en-US" sz="2000" dirty="0" smtClean="0"/>
              <a:t> </a:t>
            </a:r>
            <a:r>
              <a:rPr lang="en-US" sz="2000" dirty="0" err="1" smtClean="0"/>
              <a:t>রহঃ</a:t>
            </a:r>
            <a:r>
              <a:rPr lang="en-US" sz="2000" dirty="0" smtClean="0"/>
              <a:t> </a:t>
            </a:r>
            <a:r>
              <a:rPr lang="en-US" sz="2000" dirty="0" err="1" smtClean="0"/>
              <a:t>হাদিসটি</a:t>
            </a:r>
            <a:r>
              <a:rPr lang="en-US" sz="2000" dirty="0" smtClean="0"/>
              <a:t> </a:t>
            </a:r>
            <a:r>
              <a:rPr lang="en-US" sz="2000" dirty="0" err="1" smtClean="0"/>
              <a:t>বর্ণ্না</a:t>
            </a:r>
            <a:r>
              <a:rPr lang="en-US" sz="2000" dirty="0" smtClean="0"/>
              <a:t> </a:t>
            </a:r>
            <a:r>
              <a:rPr lang="en-US" sz="2000" dirty="0" err="1" smtClean="0"/>
              <a:t>করেছেন</a:t>
            </a:r>
            <a:r>
              <a:rPr lang="en-US" sz="2000" dirty="0" smtClean="0"/>
              <a:t>। </a:t>
            </a:r>
            <a:endParaRPr lang="en-US" sz="2400" dirty="0"/>
          </a:p>
        </p:txBody>
      </p:sp>
      <p:sp>
        <p:nvSpPr>
          <p:cNvPr id="7" name="TextBox 6"/>
          <p:cNvSpPr txBox="1"/>
          <p:nvPr/>
        </p:nvSpPr>
        <p:spPr>
          <a:xfrm>
            <a:off x="1242647" y="5556743"/>
            <a:ext cx="9814378" cy="707886"/>
          </a:xfrm>
          <a:prstGeom prst="rect">
            <a:avLst/>
          </a:prstGeom>
          <a:solidFill>
            <a:schemeClr val="accent3"/>
          </a:solidFill>
          <a:ln w="38100">
            <a:noFill/>
          </a:ln>
          <a:scene3d>
            <a:camera prst="orthographicFront"/>
            <a:lightRig rig="threePt" dir="t"/>
          </a:scene3d>
          <a:sp3d>
            <a:bevelT prst="slope"/>
          </a:sp3d>
        </p:spPr>
        <p:txBody>
          <a:bodyPr wrap="square" rtlCol="0">
            <a:spAutoFit/>
          </a:bodyPr>
          <a:lstStyle/>
          <a:p>
            <a:pPr algn="ctr"/>
            <a:r>
              <a:rPr lang="ar-SA" sz="2000" dirty="0" smtClean="0"/>
              <a:t>عن ابي امامة قال قال رسول الله صلي الله عليه وسلم ان اولي الناس بالله من بدأ بالسلام . (احمد, الترمذي, ابوداود) </a:t>
            </a:r>
          </a:p>
          <a:p>
            <a:pPr algn="ctr"/>
            <a:r>
              <a:rPr lang="en-US" sz="2000" dirty="0" err="1" smtClean="0"/>
              <a:t>নিশ্চয়ই</a:t>
            </a:r>
            <a:r>
              <a:rPr lang="en-US" sz="2000" dirty="0" smtClean="0"/>
              <a:t> </a:t>
            </a:r>
            <a:r>
              <a:rPr lang="en-US" sz="2000" dirty="0" err="1" smtClean="0"/>
              <a:t>আল্লাহ</a:t>
            </a:r>
            <a:r>
              <a:rPr lang="en-US" sz="2000" dirty="0" smtClean="0"/>
              <a:t> </a:t>
            </a:r>
            <a:r>
              <a:rPr lang="en-US" sz="2000" dirty="0" err="1" smtClean="0"/>
              <a:t>তা’য়ালার</a:t>
            </a:r>
            <a:r>
              <a:rPr lang="en-US" sz="2000" dirty="0" smtClean="0"/>
              <a:t> </a:t>
            </a:r>
            <a:r>
              <a:rPr lang="en-US" sz="2000" dirty="0" err="1" smtClean="0"/>
              <a:t>নিকট</a:t>
            </a:r>
            <a:r>
              <a:rPr lang="en-US" sz="2000" dirty="0" smtClean="0"/>
              <a:t> </a:t>
            </a:r>
            <a:r>
              <a:rPr lang="en-US" sz="2000" dirty="0" err="1" smtClean="0"/>
              <a:t>সেই</a:t>
            </a:r>
            <a:r>
              <a:rPr lang="en-US" sz="2000" dirty="0" smtClean="0"/>
              <a:t> </a:t>
            </a:r>
            <a:r>
              <a:rPr lang="en-US" sz="2000" dirty="0" err="1" smtClean="0"/>
              <a:t>সর্বোত্তম</a:t>
            </a:r>
            <a:r>
              <a:rPr lang="en-US" sz="2000" dirty="0" smtClean="0"/>
              <a:t> </a:t>
            </a:r>
            <a:r>
              <a:rPr lang="en-US" sz="2000" dirty="0" err="1" smtClean="0"/>
              <a:t>ব্যক্তি</a:t>
            </a:r>
            <a:r>
              <a:rPr lang="en-US" sz="2000" dirty="0" smtClean="0"/>
              <a:t> </a:t>
            </a:r>
            <a:r>
              <a:rPr lang="en-US" sz="2000" dirty="0" err="1" smtClean="0"/>
              <a:t>যে</a:t>
            </a:r>
            <a:r>
              <a:rPr lang="en-US" sz="2000" dirty="0" smtClean="0"/>
              <a:t> </a:t>
            </a:r>
            <a:r>
              <a:rPr lang="en-US" sz="2000" dirty="0" err="1" smtClean="0"/>
              <a:t>প্রথমে</a:t>
            </a:r>
            <a:r>
              <a:rPr lang="en-US" sz="2000" dirty="0" smtClean="0"/>
              <a:t> </a:t>
            </a:r>
            <a:r>
              <a:rPr lang="en-US" sz="2000" dirty="0" err="1" smtClean="0"/>
              <a:t>সালাম</a:t>
            </a:r>
            <a:r>
              <a:rPr lang="en-US" sz="2000" dirty="0" smtClean="0"/>
              <a:t> </a:t>
            </a:r>
            <a:r>
              <a:rPr lang="en-US" sz="2000" dirty="0" err="1" smtClean="0"/>
              <a:t>দেয়</a:t>
            </a:r>
            <a:r>
              <a:rPr lang="en-US" sz="2000" dirty="0" smtClean="0"/>
              <a:t>। </a:t>
            </a:r>
            <a:endParaRPr lang="en-US" sz="20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167296977"/>
      </p:ext>
    </p:extLst>
  </p:cSld>
  <p:clrMapOvr>
    <a:masterClrMapping/>
  </p:clrMapOvr>
  <mc:AlternateContent xmlns:mc="http://schemas.openxmlformats.org/markup-compatibility/2006" xmlns:p14="http://schemas.microsoft.com/office/powerpoint/2010/main">
    <mc:Choice Requires="p14">
      <p:transition spd="slow" p14:dur="1400" advTm="11988">
        <p14:doors/>
      </p:transition>
    </mc:Choice>
    <mc:Fallback xmlns="">
      <p:transition spd="slow" advTm="119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out)">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4"/>
                </p:tgtEl>
              </p:cMediaNode>
            </p:audio>
          </p:childTnLst>
        </p:cTn>
      </p:par>
    </p:tnLst>
    <p:bldLst>
      <p:bldP spid="2"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502" y="356313"/>
            <a:ext cx="11645744" cy="369332"/>
          </a:xfrm>
          <a:prstGeom prst="rect">
            <a:avLst/>
          </a:prstGeom>
          <a:solidFill>
            <a:schemeClr val="accent6">
              <a:lumMod val="40000"/>
              <a:lumOff val="60000"/>
            </a:schemeClr>
          </a:solidFill>
        </p:spPr>
        <p:txBody>
          <a:bodyPr wrap="square" rtlCol="0">
            <a:spAutoFit/>
          </a:bodyPr>
          <a:lstStyle/>
          <a:p>
            <a:pPr algn="ctr"/>
            <a:r>
              <a:rPr lang="en-US" dirty="0" err="1" smtClean="0"/>
              <a:t>পরিত্যাক্ত</a:t>
            </a:r>
            <a:r>
              <a:rPr lang="en-US" dirty="0" smtClean="0"/>
              <a:t> </a:t>
            </a:r>
            <a:r>
              <a:rPr lang="en-US" dirty="0" err="1" smtClean="0"/>
              <a:t>সুন্নাতঃ</a:t>
            </a:r>
            <a:r>
              <a:rPr lang="en-US" dirty="0" smtClean="0"/>
              <a:t> </a:t>
            </a:r>
            <a:r>
              <a:rPr lang="en-US" dirty="0" err="1" smtClean="0"/>
              <a:t>ছোটদেরকে</a:t>
            </a:r>
            <a:r>
              <a:rPr lang="en-US" dirty="0" smtClean="0"/>
              <a:t> </a:t>
            </a:r>
            <a:r>
              <a:rPr lang="en-US" dirty="0" err="1" smtClean="0"/>
              <a:t>সালাম</a:t>
            </a:r>
            <a:r>
              <a:rPr lang="en-US" dirty="0" smtClean="0"/>
              <a:t> </a:t>
            </a:r>
            <a:r>
              <a:rPr lang="en-US" dirty="0" err="1" smtClean="0"/>
              <a:t>করা</a:t>
            </a:r>
            <a:r>
              <a:rPr lang="en-US" dirty="0" smtClean="0"/>
              <a:t>, </a:t>
            </a:r>
            <a:r>
              <a:rPr lang="en-US" dirty="0" err="1" smtClean="0"/>
              <a:t>রহমতের</a:t>
            </a:r>
            <a:r>
              <a:rPr lang="en-US" dirty="0" smtClean="0"/>
              <a:t> </a:t>
            </a:r>
            <a:r>
              <a:rPr lang="en-US" dirty="0" err="1" smtClean="0"/>
              <a:t>নবী</a:t>
            </a:r>
            <a:r>
              <a:rPr lang="en-US" dirty="0" smtClean="0"/>
              <a:t> </a:t>
            </a:r>
            <a:r>
              <a:rPr lang="en-US" dirty="0" err="1" smtClean="0"/>
              <a:t>সাঃ</a:t>
            </a:r>
            <a:r>
              <a:rPr lang="en-US" dirty="0" smtClean="0"/>
              <a:t> </a:t>
            </a:r>
            <a:r>
              <a:rPr lang="en-US" dirty="0" err="1" smtClean="0"/>
              <a:t>এর</a:t>
            </a:r>
            <a:r>
              <a:rPr lang="en-US" dirty="0" smtClean="0"/>
              <a:t> </a:t>
            </a:r>
            <a:r>
              <a:rPr lang="en-US" dirty="0" err="1" smtClean="0"/>
              <a:t>মোবারক</a:t>
            </a:r>
            <a:r>
              <a:rPr lang="en-US" dirty="0" smtClean="0"/>
              <a:t> </a:t>
            </a:r>
            <a:r>
              <a:rPr lang="en-US" dirty="0" err="1" smtClean="0"/>
              <a:t>সুন্নাত</a:t>
            </a:r>
            <a:r>
              <a:rPr lang="en-US" dirty="0" smtClean="0"/>
              <a:t> </a:t>
            </a:r>
            <a:r>
              <a:rPr lang="en-US" dirty="0" err="1" smtClean="0"/>
              <a:t>হচ্ছে</a:t>
            </a:r>
            <a:r>
              <a:rPr lang="en-US" dirty="0" smtClean="0"/>
              <a:t> </a:t>
            </a:r>
            <a:r>
              <a:rPr lang="en-US" dirty="0" err="1" smtClean="0"/>
              <a:t>ছোটদেরকে</a:t>
            </a:r>
            <a:r>
              <a:rPr lang="en-US" dirty="0" smtClean="0"/>
              <a:t> </a:t>
            </a:r>
            <a:r>
              <a:rPr lang="en-US" dirty="0" err="1" smtClean="0"/>
              <a:t>সালাম</a:t>
            </a:r>
            <a:r>
              <a:rPr lang="en-US" dirty="0" smtClean="0"/>
              <a:t> </a:t>
            </a:r>
            <a:r>
              <a:rPr lang="en-US" dirty="0" err="1" smtClean="0"/>
              <a:t>করাঃ</a:t>
            </a:r>
            <a:r>
              <a:rPr lang="en-US" dirty="0" smtClean="0"/>
              <a:t> </a:t>
            </a:r>
            <a:endParaRPr lang="en-US" dirty="0"/>
          </a:p>
        </p:txBody>
      </p:sp>
      <p:sp>
        <p:nvSpPr>
          <p:cNvPr id="3" name="TextBox 2"/>
          <p:cNvSpPr txBox="1"/>
          <p:nvPr/>
        </p:nvSpPr>
        <p:spPr>
          <a:xfrm>
            <a:off x="6906131" y="1925056"/>
            <a:ext cx="4230791" cy="3539430"/>
          </a:xfrm>
          <a:prstGeom prst="rect">
            <a:avLst/>
          </a:prstGeom>
          <a:blipFill>
            <a:blip r:embed="rId5"/>
            <a:tile tx="0" ty="0" sx="100000" sy="100000" flip="none" algn="tl"/>
          </a:blipFill>
          <a:ln w="76200">
            <a:noFill/>
            <a:prstDash val="lgDash"/>
          </a:ln>
        </p:spPr>
        <p:txBody>
          <a:bodyPr wrap="square" rtlCol="0">
            <a:spAutoFit/>
          </a:bodyPr>
          <a:lstStyle/>
          <a:p>
            <a:pPr algn="just"/>
            <a:r>
              <a:rPr lang="en-US" sz="2800" dirty="0" err="1" smtClean="0"/>
              <a:t>হযরত</a:t>
            </a:r>
            <a:r>
              <a:rPr lang="en-US" sz="2800" dirty="0" smtClean="0"/>
              <a:t> </a:t>
            </a:r>
            <a:r>
              <a:rPr lang="en-US" sz="2800" dirty="0" err="1" smtClean="0"/>
              <a:t>আনাস</a:t>
            </a:r>
            <a:r>
              <a:rPr lang="en-US" sz="2800" dirty="0" smtClean="0"/>
              <a:t> </a:t>
            </a:r>
            <a:r>
              <a:rPr lang="en-US" sz="2800" dirty="0" err="1" smtClean="0"/>
              <a:t>ইবনে</a:t>
            </a:r>
            <a:r>
              <a:rPr lang="en-US" sz="2800" dirty="0" smtClean="0"/>
              <a:t> </a:t>
            </a:r>
            <a:r>
              <a:rPr lang="en-US" sz="2800" dirty="0" err="1" smtClean="0"/>
              <a:t>মালেক</a:t>
            </a:r>
            <a:r>
              <a:rPr lang="en-US" sz="2800" dirty="0" smtClean="0"/>
              <a:t> </a:t>
            </a:r>
            <a:r>
              <a:rPr lang="en-US" sz="2800" dirty="0" err="1" smtClean="0"/>
              <a:t>রাঃ</a:t>
            </a:r>
            <a:r>
              <a:rPr lang="en-US" sz="2800" dirty="0" smtClean="0"/>
              <a:t> </a:t>
            </a:r>
            <a:r>
              <a:rPr lang="en-US" sz="2800" dirty="0" err="1" smtClean="0"/>
              <a:t>থেকে</a:t>
            </a:r>
            <a:r>
              <a:rPr lang="en-US" sz="2800" dirty="0" smtClean="0"/>
              <a:t> </a:t>
            </a:r>
            <a:r>
              <a:rPr lang="en-US" sz="2800" dirty="0" err="1" smtClean="0"/>
              <a:t>বর্ণিত</a:t>
            </a:r>
            <a:r>
              <a:rPr lang="en-US" sz="2800" dirty="0" smtClean="0"/>
              <a:t> </a:t>
            </a:r>
            <a:r>
              <a:rPr lang="en-US" sz="2800" dirty="0" err="1" smtClean="0"/>
              <a:t>রয়েছে</a:t>
            </a:r>
            <a:r>
              <a:rPr lang="en-US" sz="2800" dirty="0" smtClean="0"/>
              <a:t> </a:t>
            </a:r>
            <a:r>
              <a:rPr lang="en-US" sz="2800" dirty="0" err="1" smtClean="0"/>
              <a:t>যে</a:t>
            </a:r>
            <a:r>
              <a:rPr lang="en-US" sz="2800" dirty="0" smtClean="0"/>
              <a:t>, </a:t>
            </a:r>
            <a:r>
              <a:rPr lang="en-US" sz="2800" dirty="0" err="1" smtClean="0"/>
              <a:t>হযরত</a:t>
            </a:r>
            <a:r>
              <a:rPr lang="en-US" sz="2800" dirty="0" smtClean="0"/>
              <a:t> </a:t>
            </a:r>
            <a:r>
              <a:rPr lang="en-US" sz="2800" dirty="0" err="1" smtClean="0"/>
              <a:t>রাসুল</a:t>
            </a:r>
            <a:r>
              <a:rPr lang="en-US" sz="2800" dirty="0" smtClean="0"/>
              <a:t> </a:t>
            </a:r>
            <a:r>
              <a:rPr lang="en-US" sz="2800" dirty="0" err="1" smtClean="0"/>
              <a:t>সাঃ</a:t>
            </a:r>
            <a:r>
              <a:rPr lang="en-US" sz="2800" dirty="0" smtClean="0"/>
              <a:t> </a:t>
            </a:r>
            <a:r>
              <a:rPr lang="en-US" sz="2800" dirty="0" err="1" smtClean="0"/>
              <a:t>একদল</a:t>
            </a:r>
            <a:r>
              <a:rPr lang="en-US" sz="2800" dirty="0" smtClean="0"/>
              <a:t> </a:t>
            </a:r>
            <a:r>
              <a:rPr lang="en-US" sz="2800" dirty="0" err="1" smtClean="0"/>
              <a:t>বালকের</a:t>
            </a:r>
            <a:r>
              <a:rPr lang="en-US" sz="2800" dirty="0" smtClean="0"/>
              <a:t> </a:t>
            </a:r>
            <a:r>
              <a:rPr lang="en-US" sz="2800" dirty="0" err="1" smtClean="0"/>
              <a:t>পাশ্ব</a:t>
            </a:r>
            <a:r>
              <a:rPr lang="en-US" sz="2800" dirty="0" smtClean="0"/>
              <a:t> </a:t>
            </a:r>
            <a:r>
              <a:rPr lang="en-US" sz="2800" dirty="0" err="1" smtClean="0"/>
              <a:t>দিয়ে</a:t>
            </a:r>
            <a:r>
              <a:rPr lang="en-US" sz="2800" dirty="0" smtClean="0"/>
              <a:t> </a:t>
            </a:r>
            <a:r>
              <a:rPr lang="en-US" sz="2800" dirty="0" err="1" smtClean="0"/>
              <a:t>পথ</a:t>
            </a:r>
            <a:r>
              <a:rPr lang="en-US" sz="2800" dirty="0" smtClean="0"/>
              <a:t> </a:t>
            </a:r>
            <a:r>
              <a:rPr lang="en-US" sz="2800" dirty="0" err="1" smtClean="0"/>
              <a:t>অতিক্রম</a:t>
            </a:r>
            <a:r>
              <a:rPr lang="en-US" sz="2800" dirty="0" smtClean="0"/>
              <a:t> </a:t>
            </a:r>
            <a:r>
              <a:rPr lang="en-US" sz="2800" dirty="0" err="1" smtClean="0"/>
              <a:t>করা</a:t>
            </a:r>
            <a:r>
              <a:rPr lang="en-US" sz="2800" dirty="0" smtClean="0"/>
              <a:t> </a:t>
            </a:r>
            <a:r>
              <a:rPr lang="en-US" sz="2800" dirty="0" err="1" smtClean="0"/>
              <a:t>কালে</a:t>
            </a:r>
            <a:r>
              <a:rPr lang="en-US" sz="2800" dirty="0" smtClean="0"/>
              <a:t> </a:t>
            </a:r>
            <a:r>
              <a:rPr lang="en-US" sz="2800" dirty="0" err="1" smtClean="0"/>
              <a:t>তাদেরকে</a:t>
            </a:r>
            <a:r>
              <a:rPr lang="en-US" sz="2800" dirty="0" smtClean="0"/>
              <a:t> </a:t>
            </a:r>
            <a:r>
              <a:rPr lang="en-US" sz="2800" dirty="0" err="1" smtClean="0"/>
              <a:t>তিনি</a:t>
            </a:r>
            <a:r>
              <a:rPr lang="en-US" sz="2800" dirty="0" smtClean="0"/>
              <a:t> </a:t>
            </a:r>
            <a:r>
              <a:rPr lang="en-US" sz="2800" dirty="0" err="1" smtClean="0"/>
              <a:t>বিশেষভাবে</a:t>
            </a:r>
            <a:r>
              <a:rPr lang="en-US" sz="2800" dirty="0" smtClean="0"/>
              <a:t> </a:t>
            </a:r>
            <a:r>
              <a:rPr lang="en-US" sz="2800" dirty="0" err="1" smtClean="0"/>
              <a:t>সালাম</a:t>
            </a:r>
            <a:r>
              <a:rPr lang="en-US" sz="2800" dirty="0" smtClean="0"/>
              <a:t> </a:t>
            </a:r>
            <a:r>
              <a:rPr lang="en-US" sz="2800" dirty="0" err="1" smtClean="0"/>
              <a:t>দিলেন</a:t>
            </a:r>
            <a:r>
              <a:rPr lang="en-US" sz="2800" dirty="0" smtClean="0"/>
              <a:t>। </a:t>
            </a:r>
          </a:p>
          <a:p>
            <a:pPr algn="just"/>
            <a:r>
              <a:rPr lang="en-US" sz="2800" dirty="0" err="1" smtClean="0"/>
              <a:t>সূত্রঃ</a:t>
            </a:r>
            <a:r>
              <a:rPr lang="en-US" sz="2800" dirty="0" smtClean="0"/>
              <a:t> </a:t>
            </a:r>
            <a:r>
              <a:rPr lang="en-US" sz="2800" dirty="0" err="1" smtClean="0"/>
              <a:t>সহিহ</a:t>
            </a:r>
            <a:r>
              <a:rPr lang="en-US" sz="2800" dirty="0" smtClean="0"/>
              <a:t> </a:t>
            </a:r>
            <a:r>
              <a:rPr lang="en-US" sz="2800" dirty="0" err="1" smtClean="0"/>
              <a:t>মুসলিম</a:t>
            </a:r>
            <a:r>
              <a:rPr lang="en-US" sz="2800" dirty="0" smtClean="0"/>
              <a:t>। </a:t>
            </a:r>
            <a:endParaRPr lang="en-US" sz="2800" dirty="0"/>
          </a:p>
        </p:txBody>
      </p:sp>
      <p:sp>
        <p:nvSpPr>
          <p:cNvPr id="5" name="Rounded Rectangle 4"/>
          <p:cNvSpPr/>
          <p:nvPr/>
        </p:nvSpPr>
        <p:spPr>
          <a:xfrm>
            <a:off x="572342" y="974558"/>
            <a:ext cx="11151593" cy="457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আজকে</a:t>
            </a:r>
            <a:r>
              <a:rPr lang="en-US" sz="2000" dirty="0" smtClean="0"/>
              <a:t> </a:t>
            </a:r>
            <a:r>
              <a:rPr lang="en-US" sz="2000" dirty="0" err="1" smtClean="0"/>
              <a:t>আমরা</a:t>
            </a:r>
            <a:r>
              <a:rPr lang="en-US" sz="2000" dirty="0" smtClean="0"/>
              <a:t> </a:t>
            </a:r>
            <a:r>
              <a:rPr lang="en-US" sz="2000" dirty="0" err="1" smtClean="0"/>
              <a:t>ছোটদেরকে</a:t>
            </a:r>
            <a:r>
              <a:rPr lang="en-US" sz="2000" dirty="0" smtClean="0"/>
              <a:t> </a:t>
            </a:r>
            <a:r>
              <a:rPr lang="en-US" sz="2000" dirty="0" err="1" smtClean="0"/>
              <a:t>টাটা</a:t>
            </a:r>
            <a:r>
              <a:rPr lang="en-US" sz="2000" dirty="0" smtClean="0"/>
              <a:t>, </a:t>
            </a:r>
            <a:r>
              <a:rPr lang="en-US" sz="2000" dirty="0" err="1" smtClean="0"/>
              <a:t>সুপ্রভাত</a:t>
            </a:r>
            <a:r>
              <a:rPr lang="en-US" sz="2000" dirty="0" smtClean="0"/>
              <a:t>, </a:t>
            </a:r>
            <a:r>
              <a:rPr lang="en-US" sz="2000" dirty="0" err="1" smtClean="0"/>
              <a:t>শুভ</a:t>
            </a:r>
            <a:r>
              <a:rPr lang="en-US" sz="2000" dirty="0" smtClean="0"/>
              <a:t> </a:t>
            </a:r>
            <a:r>
              <a:rPr lang="en-US" sz="2000" dirty="0" err="1" smtClean="0"/>
              <a:t>রাত্রি</a:t>
            </a:r>
            <a:r>
              <a:rPr lang="en-US" sz="2000" dirty="0" smtClean="0"/>
              <a:t> </a:t>
            </a:r>
            <a:r>
              <a:rPr lang="en-US" sz="2000" dirty="0" err="1" smtClean="0"/>
              <a:t>ইত্যাদি</a:t>
            </a:r>
            <a:r>
              <a:rPr lang="en-US" sz="2000" dirty="0" smtClean="0"/>
              <a:t> </a:t>
            </a:r>
            <a:r>
              <a:rPr lang="en-US" sz="2000" dirty="0" err="1" smtClean="0"/>
              <a:t>শিখায়ে</a:t>
            </a:r>
            <a:r>
              <a:rPr lang="en-US" sz="2000" dirty="0" smtClean="0"/>
              <a:t> </a:t>
            </a:r>
            <a:r>
              <a:rPr lang="en-US" sz="2000" dirty="0" err="1" smtClean="0"/>
              <a:t>পবিত্র</a:t>
            </a:r>
            <a:r>
              <a:rPr lang="en-US" sz="2000" dirty="0" smtClean="0"/>
              <a:t> </a:t>
            </a:r>
            <a:r>
              <a:rPr lang="en-US" sz="2000" dirty="0" err="1" smtClean="0"/>
              <a:t>সুন্নাতকে</a:t>
            </a:r>
            <a:r>
              <a:rPr lang="en-US" sz="2000" dirty="0" smtClean="0"/>
              <a:t> </a:t>
            </a:r>
            <a:r>
              <a:rPr lang="en-US" sz="2000" dirty="0" err="1" smtClean="0"/>
              <a:t>বিদায়</a:t>
            </a:r>
            <a:r>
              <a:rPr lang="en-US" sz="2000" dirty="0" smtClean="0"/>
              <a:t> </a:t>
            </a:r>
            <a:r>
              <a:rPr lang="en-US" sz="2000" dirty="0" err="1" smtClean="0"/>
              <a:t>করে</a:t>
            </a:r>
            <a:r>
              <a:rPr lang="en-US" sz="2000" dirty="0" smtClean="0"/>
              <a:t> </a:t>
            </a:r>
            <a:r>
              <a:rPr lang="en-US" sz="2000" dirty="0" err="1" smtClean="0"/>
              <a:t>দিচ্ছি</a:t>
            </a:r>
            <a:r>
              <a:rPr lang="en-US" sz="2000" dirty="0" smtClean="0"/>
              <a:t>। </a:t>
            </a:r>
            <a:endParaRPr lang="en-US" sz="20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225" y="1872352"/>
            <a:ext cx="4388328" cy="3592134"/>
          </a:xfrm>
          <a:prstGeom prst="rect">
            <a:avLst/>
          </a:prstGeom>
        </p:spPr>
      </p:pic>
    </p:spTree>
    <p:custDataLst>
      <p:tags r:id="rId1"/>
    </p:custDataLst>
    <p:extLst>
      <p:ext uri="{BB962C8B-B14F-4D97-AF65-F5344CB8AC3E}">
        <p14:creationId xmlns:p14="http://schemas.microsoft.com/office/powerpoint/2010/main" val="3320018543"/>
      </p:ext>
    </p:extLst>
  </p:cSld>
  <p:clrMapOvr>
    <a:masterClrMapping/>
  </p:clrMapOvr>
  <mc:AlternateContent xmlns:mc="http://schemas.openxmlformats.org/markup-compatibility/2006" xmlns:p14="http://schemas.microsoft.com/office/powerpoint/2010/main">
    <mc:Choice Requires="p14">
      <p:transition spd="slow" p14:dur="3900" advTm="7861">
        <p14:glitter pattern="hexagon"/>
      </p:transition>
    </mc:Choice>
    <mc:Fallback xmlns="">
      <p:transition spd="slow" advTm="78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6"/>
                </p:tgtEl>
              </p:cMediaNode>
            </p:audio>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1034" y="450097"/>
            <a:ext cx="10376228" cy="400110"/>
          </a:xfrm>
          <a:prstGeom prst="rect">
            <a:avLst/>
          </a:prstGeom>
          <a:solidFill>
            <a:schemeClr val="accent6">
              <a:lumMod val="40000"/>
              <a:lumOff val="60000"/>
            </a:schemeClr>
          </a:solidFill>
        </p:spPr>
        <p:txBody>
          <a:bodyPr wrap="square" rtlCol="0">
            <a:spAutoFit/>
          </a:bodyPr>
          <a:lstStyle/>
          <a:p>
            <a:pPr algn="ctr"/>
            <a:r>
              <a:rPr lang="en-US" sz="2000" dirty="0" err="1" smtClean="0"/>
              <a:t>ফেতনার</a:t>
            </a:r>
            <a:r>
              <a:rPr lang="en-US" sz="2000" dirty="0" smtClean="0"/>
              <a:t> </a:t>
            </a:r>
            <a:r>
              <a:rPr lang="en-US" sz="2000" dirty="0" err="1" smtClean="0"/>
              <a:t>আশংকা</a:t>
            </a:r>
            <a:r>
              <a:rPr lang="en-US" sz="2000" dirty="0" smtClean="0"/>
              <a:t> </a:t>
            </a:r>
            <a:r>
              <a:rPr lang="en-US" sz="2000" dirty="0" err="1" smtClean="0"/>
              <a:t>না</a:t>
            </a:r>
            <a:r>
              <a:rPr lang="en-US" sz="2000" dirty="0" smtClean="0"/>
              <a:t> </a:t>
            </a:r>
            <a:r>
              <a:rPr lang="en-US" sz="2000" dirty="0" err="1" smtClean="0"/>
              <a:t>থাকলে</a:t>
            </a:r>
            <a:r>
              <a:rPr lang="en-US" sz="2000" dirty="0" smtClean="0"/>
              <a:t> </a:t>
            </a:r>
            <a:r>
              <a:rPr lang="en-US" sz="2000" dirty="0" err="1" smtClean="0"/>
              <a:t>মহিলাদেরকে</a:t>
            </a:r>
            <a:r>
              <a:rPr lang="en-US" sz="2000" dirty="0" smtClean="0"/>
              <a:t> </a:t>
            </a:r>
            <a:r>
              <a:rPr lang="en-US" sz="2000" dirty="0" err="1" smtClean="0"/>
              <a:t>সালাম</a:t>
            </a:r>
            <a:r>
              <a:rPr lang="en-US" sz="2000" dirty="0" smtClean="0"/>
              <a:t> </a:t>
            </a:r>
            <a:r>
              <a:rPr lang="en-US" sz="2000" dirty="0" err="1" smtClean="0"/>
              <a:t>করা</a:t>
            </a:r>
            <a:r>
              <a:rPr lang="en-US" sz="2000" dirty="0"/>
              <a:t> </a:t>
            </a:r>
            <a:r>
              <a:rPr lang="en-US" sz="2000" dirty="0" err="1" smtClean="0"/>
              <a:t>নিষেধ</a:t>
            </a:r>
            <a:r>
              <a:rPr lang="en-US" sz="2000" dirty="0" smtClean="0"/>
              <a:t> </a:t>
            </a:r>
            <a:r>
              <a:rPr lang="en-US" sz="2000" dirty="0" err="1" smtClean="0"/>
              <a:t>নয়</a:t>
            </a:r>
            <a:r>
              <a:rPr lang="en-US" sz="2000" dirty="0" smtClean="0"/>
              <a:t>, </a:t>
            </a:r>
            <a:r>
              <a:rPr lang="en-US" sz="2000" dirty="0" err="1" smtClean="0"/>
              <a:t>বরং</a:t>
            </a:r>
            <a:r>
              <a:rPr lang="en-US" sz="2000" dirty="0" smtClean="0"/>
              <a:t> </a:t>
            </a:r>
            <a:r>
              <a:rPr lang="en-US" sz="2000" dirty="0" err="1" smtClean="0"/>
              <a:t>মোবারক</a:t>
            </a:r>
            <a:r>
              <a:rPr lang="en-US" sz="2000" dirty="0" smtClean="0"/>
              <a:t> </a:t>
            </a:r>
            <a:r>
              <a:rPr lang="en-US" sz="2000" dirty="0" err="1" smtClean="0"/>
              <a:t>সুন্নাত</a:t>
            </a:r>
            <a:endParaRPr lang="en-US" sz="2000" dirty="0"/>
          </a:p>
        </p:txBody>
      </p:sp>
      <p:sp>
        <p:nvSpPr>
          <p:cNvPr id="4" name="TextBox 3"/>
          <p:cNvSpPr txBox="1"/>
          <p:nvPr/>
        </p:nvSpPr>
        <p:spPr>
          <a:xfrm>
            <a:off x="6658682" y="2391508"/>
            <a:ext cx="4548580" cy="3970318"/>
          </a:xfrm>
          <a:prstGeom prst="rect">
            <a:avLst/>
          </a:prstGeom>
          <a:solidFill>
            <a:schemeClr val="accent5">
              <a:lumMod val="40000"/>
              <a:lumOff val="60000"/>
            </a:schemeClr>
          </a:solidFill>
          <a:ln w="76200">
            <a:noFill/>
            <a:prstDash val="lgDash"/>
          </a:ln>
        </p:spPr>
        <p:txBody>
          <a:bodyPr wrap="square" rtlCol="0">
            <a:spAutoFit/>
          </a:bodyPr>
          <a:lstStyle/>
          <a:p>
            <a:pPr algn="just"/>
            <a:r>
              <a:rPr lang="en-US" sz="2800" dirty="0" err="1" smtClean="0"/>
              <a:t>হযরত</a:t>
            </a:r>
            <a:r>
              <a:rPr lang="en-US" sz="2800" dirty="0" smtClean="0"/>
              <a:t> </a:t>
            </a:r>
            <a:r>
              <a:rPr lang="en-US" sz="2800" dirty="0" err="1" smtClean="0"/>
              <a:t>আসমা</a:t>
            </a:r>
            <a:r>
              <a:rPr lang="en-US" sz="2800" dirty="0" smtClean="0"/>
              <a:t> </a:t>
            </a:r>
            <a:r>
              <a:rPr lang="en-US" sz="2800" dirty="0" err="1" smtClean="0"/>
              <a:t>বিনতে</a:t>
            </a:r>
            <a:r>
              <a:rPr lang="en-US" sz="2800" dirty="0" smtClean="0"/>
              <a:t> </a:t>
            </a:r>
            <a:r>
              <a:rPr lang="en-US" sz="2800" dirty="0" err="1" smtClean="0"/>
              <a:t>ইয়াযিদ</a:t>
            </a:r>
            <a:r>
              <a:rPr lang="en-US" sz="2800" dirty="0" smtClean="0"/>
              <a:t> </a:t>
            </a:r>
            <a:r>
              <a:rPr lang="en-US" sz="2800" dirty="0" err="1" smtClean="0"/>
              <a:t>রাঃ</a:t>
            </a:r>
            <a:r>
              <a:rPr lang="en-US" sz="2800" dirty="0" smtClean="0"/>
              <a:t> </a:t>
            </a:r>
            <a:r>
              <a:rPr lang="en-US" sz="2800" dirty="0" err="1" smtClean="0"/>
              <a:t>থেকে</a:t>
            </a:r>
            <a:r>
              <a:rPr lang="en-US" sz="2800" dirty="0" smtClean="0"/>
              <a:t> </a:t>
            </a:r>
            <a:r>
              <a:rPr lang="en-US" sz="2800" dirty="0" err="1" smtClean="0"/>
              <a:t>বর্ণিত</a:t>
            </a:r>
            <a:r>
              <a:rPr lang="en-US" sz="2800" dirty="0" smtClean="0"/>
              <a:t> </a:t>
            </a:r>
            <a:r>
              <a:rPr lang="en-US" sz="2800" dirty="0" err="1" smtClean="0"/>
              <a:t>রয়েছে</a:t>
            </a:r>
            <a:r>
              <a:rPr lang="en-US" sz="2800" dirty="0" smtClean="0"/>
              <a:t> </a:t>
            </a:r>
            <a:r>
              <a:rPr lang="en-US" sz="2800" dirty="0" err="1" smtClean="0"/>
              <a:t>যে</a:t>
            </a:r>
            <a:r>
              <a:rPr lang="en-US" sz="2800" dirty="0" smtClean="0"/>
              <a:t>, </a:t>
            </a:r>
            <a:r>
              <a:rPr lang="en-US" sz="2800" dirty="0" err="1" smtClean="0"/>
              <a:t>একদা</a:t>
            </a:r>
            <a:r>
              <a:rPr lang="en-US" sz="2800" dirty="0" smtClean="0"/>
              <a:t> </a:t>
            </a:r>
            <a:r>
              <a:rPr lang="en-US" sz="2800" dirty="0" err="1" smtClean="0"/>
              <a:t>হযরত</a:t>
            </a:r>
            <a:r>
              <a:rPr lang="en-US" sz="2800" dirty="0" smtClean="0"/>
              <a:t> </a:t>
            </a:r>
            <a:r>
              <a:rPr lang="en-US" sz="2800" dirty="0" err="1" smtClean="0"/>
              <a:t>রাসুল</a:t>
            </a:r>
            <a:r>
              <a:rPr lang="en-US" sz="2800" dirty="0" smtClean="0"/>
              <a:t> </a:t>
            </a:r>
            <a:r>
              <a:rPr lang="en-US" sz="2800" dirty="0" err="1" smtClean="0"/>
              <a:t>সাঃ</a:t>
            </a:r>
            <a:r>
              <a:rPr lang="en-US" sz="2800" dirty="0" smtClean="0"/>
              <a:t> </a:t>
            </a:r>
            <a:r>
              <a:rPr lang="en-US" sz="2800" dirty="0" err="1" smtClean="0"/>
              <a:t>একটি</a:t>
            </a:r>
            <a:r>
              <a:rPr lang="en-US" sz="2800" dirty="0" smtClean="0"/>
              <a:t> </a:t>
            </a:r>
            <a:r>
              <a:rPr lang="en-US" sz="2800" dirty="0" err="1" smtClean="0"/>
              <a:t>সমাবেশের</a:t>
            </a:r>
            <a:r>
              <a:rPr lang="en-US" sz="2800" dirty="0" smtClean="0"/>
              <a:t> </a:t>
            </a:r>
            <a:r>
              <a:rPr lang="en-US" sz="2800" dirty="0" err="1" smtClean="0"/>
              <a:t>নিকট</a:t>
            </a:r>
            <a:r>
              <a:rPr lang="en-US" sz="2800" dirty="0" smtClean="0"/>
              <a:t> </a:t>
            </a:r>
            <a:r>
              <a:rPr lang="en-US" sz="2800" dirty="0" err="1" smtClean="0"/>
              <a:t>দিয়ে</a:t>
            </a:r>
            <a:r>
              <a:rPr lang="en-US" sz="2800" dirty="0" smtClean="0"/>
              <a:t> </a:t>
            </a:r>
            <a:r>
              <a:rPr lang="en-US" sz="2800" dirty="0" err="1" smtClean="0"/>
              <a:t>গেলেন</a:t>
            </a:r>
            <a:r>
              <a:rPr lang="en-US" sz="2800" dirty="0" smtClean="0"/>
              <a:t> </a:t>
            </a:r>
            <a:r>
              <a:rPr lang="en-US" sz="2800" dirty="0" err="1" smtClean="0"/>
              <a:t>এবং</a:t>
            </a:r>
            <a:r>
              <a:rPr lang="en-US" sz="2800" dirty="0" smtClean="0"/>
              <a:t> </a:t>
            </a:r>
            <a:r>
              <a:rPr lang="en-US" sz="2800" dirty="0" err="1" smtClean="0"/>
              <a:t>আমাদেরকে</a:t>
            </a:r>
            <a:r>
              <a:rPr lang="en-US" sz="2800" dirty="0" smtClean="0"/>
              <a:t> </a:t>
            </a:r>
            <a:r>
              <a:rPr lang="en-US" sz="2800" dirty="0" err="1" smtClean="0"/>
              <a:t>সালাম</a:t>
            </a:r>
            <a:r>
              <a:rPr lang="en-US" sz="2800" dirty="0" smtClean="0"/>
              <a:t> </a:t>
            </a:r>
            <a:r>
              <a:rPr lang="en-US" sz="2800" dirty="0" err="1" smtClean="0"/>
              <a:t>দিলেন</a:t>
            </a:r>
            <a:r>
              <a:rPr lang="en-US" sz="2800" dirty="0" smtClean="0"/>
              <a:t>। </a:t>
            </a:r>
          </a:p>
          <a:p>
            <a:pPr algn="just"/>
            <a:r>
              <a:rPr lang="en-US" sz="2800" dirty="0" err="1" smtClean="0"/>
              <a:t>সূত্রঃ</a:t>
            </a:r>
            <a:r>
              <a:rPr lang="en-US" sz="2800" dirty="0" smtClean="0"/>
              <a:t> </a:t>
            </a:r>
            <a:r>
              <a:rPr lang="en-US" sz="2800" dirty="0" err="1" smtClean="0"/>
              <a:t>ইমাম</a:t>
            </a:r>
            <a:r>
              <a:rPr lang="en-US" sz="2800" dirty="0" smtClean="0"/>
              <a:t> </a:t>
            </a:r>
            <a:r>
              <a:rPr lang="en-US" sz="2800" dirty="0" err="1" smtClean="0"/>
              <a:t>আবু</a:t>
            </a:r>
            <a:r>
              <a:rPr lang="en-US" sz="2800" dirty="0" smtClean="0"/>
              <a:t> </a:t>
            </a:r>
            <a:r>
              <a:rPr lang="en-US" sz="2800" dirty="0" err="1" smtClean="0"/>
              <a:t>দাউদ</a:t>
            </a:r>
            <a:r>
              <a:rPr lang="en-US" sz="2800" dirty="0" smtClean="0"/>
              <a:t>, </a:t>
            </a:r>
            <a:r>
              <a:rPr lang="en-US" sz="2800" dirty="0" err="1" smtClean="0"/>
              <a:t>ইবনে</a:t>
            </a:r>
            <a:r>
              <a:rPr lang="en-US" sz="2800" dirty="0" smtClean="0"/>
              <a:t> </a:t>
            </a:r>
            <a:r>
              <a:rPr lang="en-US" sz="2800" dirty="0" err="1" smtClean="0"/>
              <a:t>মাজাহ</a:t>
            </a:r>
            <a:r>
              <a:rPr lang="en-US" sz="2800" dirty="0" smtClean="0"/>
              <a:t> ও </a:t>
            </a:r>
            <a:r>
              <a:rPr lang="en-US" sz="2800" dirty="0" err="1" smtClean="0"/>
              <a:t>দারমি</a:t>
            </a:r>
            <a:r>
              <a:rPr lang="en-US" sz="2800" dirty="0" smtClean="0"/>
              <a:t> </a:t>
            </a:r>
            <a:r>
              <a:rPr lang="en-US" sz="2800" dirty="0" err="1" smtClean="0"/>
              <a:t>রহঃ</a:t>
            </a:r>
            <a:r>
              <a:rPr lang="en-US" sz="2800" dirty="0" smtClean="0"/>
              <a:t> </a:t>
            </a:r>
            <a:r>
              <a:rPr lang="en-US" sz="2800" dirty="0" err="1" smtClean="0"/>
              <a:t>বর্ণ্না</a:t>
            </a:r>
            <a:r>
              <a:rPr lang="en-US" sz="2800" dirty="0" smtClean="0"/>
              <a:t> </a:t>
            </a:r>
            <a:r>
              <a:rPr lang="en-US" sz="2800" dirty="0" err="1" smtClean="0"/>
              <a:t>করেছেন</a:t>
            </a:r>
            <a:r>
              <a:rPr lang="en-US" sz="2800" dirty="0" smtClean="0"/>
              <a:t>।</a:t>
            </a:r>
            <a:endParaRPr lang="en-US" sz="2800" dirty="0"/>
          </a:p>
        </p:txBody>
      </p:sp>
      <p:sp>
        <p:nvSpPr>
          <p:cNvPr id="6" name="Rounded Rectangle 5"/>
          <p:cNvSpPr/>
          <p:nvPr/>
        </p:nvSpPr>
        <p:spPr>
          <a:xfrm>
            <a:off x="2339794" y="1208432"/>
            <a:ext cx="7616688" cy="669386"/>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আজকে</a:t>
            </a:r>
            <a:r>
              <a:rPr lang="en-US" sz="2000" dirty="0" smtClean="0"/>
              <a:t> </a:t>
            </a:r>
            <a:r>
              <a:rPr lang="en-US" sz="2000" dirty="0" err="1" smtClean="0"/>
              <a:t>আমরা</a:t>
            </a:r>
            <a:r>
              <a:rPr lang="en-US" sz="2000" dirty="0" smtClean="0"/>
              <a:t> </a:t>
            </a:r>
            <a:r>
              <a:rPr lang="en-US" sz="2000" dirty="0" err="1" smtClean="0"/>
              <a:t>নোমাইন্ড</a:t>
            </a:r>
            <a:r>
              <a:rPr lang="en-US" sz="2000" dirty="0" smtClean="0"/>
              <a:t> </a:t>
            </a:r>
            <a:r>
              <a:rPr lang="en-US" sz="2000" dirty="0" err="1" smtClean="0"/>
              <a:t>এর</a:t>
            </a:r>
            <a:r>
              <a:rPr lang="en-US" sz="2000" dirty="0" smtClean="0"/>
              <a:t> </a:t>
            </a:r>
            <a:r>
              <a:rPr lang="en-US" sz="2000" dirty="0" err="1" smtClean="0"/>
              <a:t>দোহাই</a:t>
            </a:r>
            <a:r>
              <a:rPr lang="en-US" sz="2000" dirty="0" smtClean="0"/>
              <a:t> </a:t>
            </a:r>
            <a:r>
              <a:rPr lang="en-US" sz="2000" dirty="0" err="1" smtClean="0"/>
              <a:t>দিয়ে</a:t>
            </a:r>
            <a:r>
              <a:rPr lang="en-US" sz="2000" dirty="0" smtClean="0"/>
              <a:t> </a:t>
            </a:r>
            <a:r>
              <a:rPr lang="en-US" sz="2000" dirty="0" err="1" smtClean="0"/>
              <a:t>অমুহরিম</a:t>
            </a:r>
            <a:r>
              <a:rPr lang="en-US" sz="2000" dirty="0" smtClean="0"/>
              <a:t> </a:t>
            </a:r>
            <a:r>
              <a:rPr lang="en-US" sz="2000" dirty="0" err="1" smtClean="0"/>
              <a:t>বোনদের</a:t>
            </a:r>
            <a:r>
              <a:rPr lang="en-US" sz="2000" dirty="0" smtClean="0"/>
              <a:t> </a:t>
            </a:r>
          </a:p>
          <a:p>
            <a:pPr algn="ctr"/>
            <a:r>
              <a:rPr lang="en-US" sz="2000" dirty="0" err="1" smtClean="0"/>
              <a:t>সাথে</a:t>
            </a:r>
            <a:r>
              <a:rPr lang="en-US" sz="2000" dirty="0" smtClean="0"/>
              <a:t> </a:t>
            </a:r>
            <a:r>
              <a:rPr lang="en-US" sz="2000" dirty="0" err="1" smtClean="0"/>
              <a:t>গেদারিং</a:t>
            </a:r>
            <a:r>
              <a:rPr lang="en-US" sz="2000" dirty="0" smtClean="0"/>
              <a:t> </a:t>
            </a:r>
            <a:r>
              <a:rPr lang="en-US" sz="2000" dirty="0" err="1" smtClean="0"/>
              <a:t>করে</a:t>
            </a:r>
            <a:r>
              <a:rPr lang="en-US" sz="2000" dirty="0" smtClean="0"/>
              <a:t> </a:t>
            </a:r>
            <a:r>
              <a:rPr lang="en-US" sz="2000" dirty="0" err="1" smtClean="0"/>
              <a:t>এই</a:t>
            </a:r>
            <a:r>
              <a:rPr lang="en-US" sz="2000" dirty="0" smtClean="0"/>
              <a:t> </a:t>
            </a:r>
            <a:r>
              <a:rPr lang="en-US" sz="2000" dirty="0" err="1" smtClean="0"/>
              <a:t>পবিত্র</a:t>
            </a:r>
            <a:r>
              <a:rPr lang="en-US" sz="2000" dirty="0" smtClean="0"/>
              <a:t> </a:t>
            </a:r>
            <a:r>
              <a:rPr lang="en-US" sz="2000" dirty="0" err="1" smtClean="0"/>
              <a:t>সুন্নাতকে</a:t>
            </a:r>
            <a:r>
              <a:rPr lang="en-US" sz="2000" dirty="0" smtClean="0"/>
              <a:t> </a:t>
            </a:r>
            <a:r>
              <a:rPr lang="en-US" sz="2000" dirty="0" err="1" smtClean="0"/>
              <a:t>কলুষিত</a:t>
            </a:r>
            <a:r>
              <a:rPr lang="en-US" sz="2000" dirty="0" smtClean="0"/>
              <a:t> </a:t>
            </a:r>
            <a:r>
              <a:rPr lang="en-US" sz="2000" dirty="0" err="1" smtClean="0"/>
              <a:t>করে</a:t>
            </a:r>
            <a:r>
              <a:rPr lang="en-US" sz="2000" dirty="0" smtClean="0"/>
              <a:t> </a:t>
            </a:r>
            <a:r>
              <a:rPr lang="en-US" sz="2000" dirty="0" err="1" smtClean="0"/>
              <a:t>ফেলেছি</a:t>
            </a:r>
            <a:r>
              <a:rPr lang="en-US" sz="2000" dirty="0" smtClean="0"/>
              <a:t>।</a:t>
            </a:r>
            <a:endParaRPr lang="en-US" sz="2000"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4947" y="2391508"/>
            <a:ext cx="5273397" cy="3970318"/>
          </a:xfrm>
          <a:prstGeom prst="rect">
            <a:avLst/>
          </a:prstGeom>
        </p:spPr>
      </p:pic>
    </p:spTree>
    <p:custDataLst>
      <p:tags r:id="rId1"/>
    </p:custDataLst>
    <p:extLst>
      <p:ext uri="{BB962C8B-B14F-4D97-AF65-F5344CB8AC3E}">
        <p14:creationId xmlns:p14="http://schemas.microsoft.com/office/powerpoint/2010/main" val="2871989218"/>
      </p:ext>
    </p:extLst>
  </p:cSld>
  <p:clrMapOvr>
    <a:masterClrMapping/>
  </p:clrMapOvr>
  <mc:AlternateContent xmlns:mc="http://schemas.openxmlformats.org/markup-compatibility/2006" xmlns:p14="http://schemas.microsoft.com/office/powerpoint/2010/main">
    <mc:Choice Requires="p14">
      <p:transition spd="slow" p14:dur="1600" advTm="10348">
        <p14:prism dir="u" isInverted="1"/>
      </p:transition>
    </mc:Choice>
    <mc:Fallback xmlns="">
      <p:transition spd="slow" advTm="103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plus(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9083" y="356313"/>
            <a:ext cx="9624582" cy="369332"/>
          </a:xfrm>
          <a:prstGeom prst="rect">
            <a:avLst/>
          </a:prstGeom>
          <a:solidFill>
            <a:schemeClr val="accent6">
              <a:lumMod val="40000"/>
              <a:lumOff val="60000"/>
            </a:schemeClr>
          </a:solidFill>
        </p:spPr>
        <p:txBody>
          <a:bodyPr wrap="square" rtlCol="0">
            <a:spAutoFit/>
          </a:bodyPr>
          <a:lstStyle/>
          <a:p>
            <a:pPr algn="ctr"/>
            <a:r>
              <a:rPr lang="en-US" dirty="0" err="1" smtClean="0"/>
              <a:t>সালাম</a:t>
            </a:r>
            <a:r>
              <a:rPr lang="en-US" dirty="0" smtClean="0"/>
              <a:t> </a:t>
            </a:r>
            <a:r>
              <a:rPr lang="en-US" dirty="0" err="1" smtClean="0"/>
              <a:t>দিয়ে</a:t>
            </a:r>
            <a:r>
              <a:rPr lang="en-US" dirty="0" smtClean="0"/>
              <a:t> </a:t>
            </a:r>
            <a:r>
              <a:rPr lang="en-US" dirty="0" err="1" smtClean="0"/>
              <a:t>ঘরে</a:t>
            </a:r>
            <a:r>
              <a:rPr lang="en-US" dirty="0" smtClean="0"/>
              <a:t> </a:t>
            </a:r>
            <a:r>
              <a:rPr lang="en-US" dirty="0" err="1" smtClean="0"/>
              <a:t>প্রবেশ</a:t>
            </a:r>
            <a:r>
              <a:rPr lang="en-US" dirty="0" smtClean="0"/>
              <a:t> </a:t>
            </a:r>
            <a:r>
              <a:rPr lang="en-US" dirty="0" err="1" smtClean="0"/>
              <a:t>করা</a:t>
            </a:r>
            <a:r>
              <a:rPr lang="en-US" dirty="0" smtClean="0"/>
              <a:t> </a:t>
            </a:r>
            <a:r>
              <a:rPr lang="en-US" dirty="0" err="1" smtClean="0"/>
              <a:t>আল্লাহ</a:t>
            </a:r>
            <a:r>
              <a:rPr lang="en-US" dirty="0" smtClean="0"/>
              <a:t> ও </a:t>
            </a:r>
            <a:r>
              <a:rPr lang="en-US" dirty="0" err="1" smtClean="0"/>
              <a:t>রাসুলের</a:t>
            </a:r>
            <a:r>
              <a:rPr lang="en-US" dirty="0" smtClean="0"/>
              <a:t> </a:t>
            </a:r>
            <a:r>
              <a:rPr lang="en-US" dirty="0" err="1" smtClean="0"/>
              <a:t>নির্দেশ</a:t>
            </a:r>
            <a:r>
              <a:rPr lang="en-US" dirty="0" smtClean="0"/>
              <a:t> </a:t>
            </a:r>
            <a:r>
              <a:rPr lang="en-US" dirty="0" err="1" smtClean="0"/>
              <a:t>এবং</a:t>
            </a:r>
            <a:r>
              <a:rPr lang="en-US" dirty="0" smtClean="0"/>
              <a:t> </a:t>
            </a:r>
            <a:r>
              <a:rPr lang="en-US" dirty="0" err="1" smtClean="0"/>
              <a:t>বড়ই</a:t>
            </a:r>
            <a:r>
              <a:rPr lang="en-US" dirty="0" smtClean="0"/>
              <a:t> </a:t>
            </a:r>
            <a:r>
              <a:rPr lang="en-US" dirty="0" err="1" smtClean="0"/>
              <a:t>কল্যাণের</a:t>
            </a:r>
            <a:r>
              <a:rPr lang="en-US" dirty="0" smtClean="0"/>
              <a:t> </a:t>
            </a:r>
            <a:r>
              <a:rPr lang="en-US" dirty="0" err="1" smtClean="0"/>
              <a:t>বিষয়ঃ</a:t>
            </a:r>
            <a:endParaRPr lang="en-US" dirty="0"/>
          </a:p>
        </p:txBody>
      </p:sp>
      <p:sp>
        <p:nvSpPr>
          <p:cNvPr id="4" name="TextBox 3"/>
          <p:cNvSpPr txBox="1"/>
          <p:nvPr/>
        </p:nvSpPr>
        <p:spPr>
          <a:xfrm>
            <a:off x="5814649" y="2170113"/>
            <a:ext cx="5122983" cy="3970318"/>
          </a:xfrm>
          <a:prstGeom prst="rect">
            <a:avLst/>
          </a:prstGeom>
          <a:solidFill>
            <a:schemeClr val="accent3">
              <a:lumMod val="60000"/>
              <a:lumOff val="40000"/>
            </a:schemeClr>
          </a:solidFill>
          <a:ln w="76200">
            <a:noFill/>
            <a:prstDash val="lgDash"/>
          </a:ln>
        </p:spPr>
        <p:txBody>
          <a:bodyPr wrap="square" rtlCol="0">
            <a:spAutoFit/>
          </a:bodyPr>
          <a:lstStyle/>
          <a:p>
            <a:pPr algn="just"/>
            <a:r>
              <a:rPr lang="en-US" sz="2800" dirty="0" err="1" smtClean="0"/>
              <a:t>হযরত</a:t>
            </a:r>
            <a:r>
              <a:rPr lang="en-US" sz="2800" dirty="0" smtClean="0"/>
              <a:t> </a:t>
            </a:r>
            <a:r>
              <a:rPr lang="en-US" sz="2800" dirty="0" err="1" smtClean="0"/>
              <a:t>আনাস</a:t>
            </a:r>
            <a:r>
              <a:rPr lang="en-US" sz="2800" dirty="0" smtClean="0"/>
              <a:t> </a:t>
            </a:r>
            <a:r>
              <a:rPr lang="en-US" sz="2800" dirty="0" err="1" smtClean="0"/>
              <a:t>ইবনে</a:t>
            </a:r>
            <a:r>
              <a:rPr lang="en-US" sz="2800" dirty="0" smtClean="0"/>
              <a:t> </a:t>
            </a:r>
            <a:r>
              <a:rPr lang="en-US" sz="2800" dirty="0" err="1" smtClean="0"/>
              <a:t>মালেক</a:t>
            </a:r>
            <a:r>
              <a:rPr lang="en-US" sz="2800" dirty="0" smtClean="0"/>
              <a:t> </a:t>
            </a:r>
            <a:r>
              <a:rPr lang="en-US" sz="2800" dirty="0" err="1" smtClean="0"/>
              <a:t>রাঃ</a:t>
            </a:r>
            <a:r>
              <a:rPr lang="en-US" sz="2800" dirty="0" smtClean="0"/>
              <a:t> </a:t>
            </a:r>
            <a:r>
              <a:rPr lang="en-US" sz="2800" dirty="0" err="1" smtClean="0"/>
              <a:t>থেকে</a:t>
            </a:r>
            <a:r>
              <a:rPr lang="en-US" sz="2800" dirty="0" smtClean="0"/>
              <a:t> </a:t>
            </a:r>
            <a:r>
              <a:rPr lang="en-US" sz="2800" dirty="0" err="1" smtClean="0"/>
              <a:t>বর্ণিত</a:t>
            </a:r>
            <a:r>
              <a:rPr lang="en-US" sz="2800" dirty="0" smtClean="0"/>
              <a:t> </a:t>
            </a:r>
            <a:r>
              <a:rPr lang="en-US" sz="2800" dirty="0" err="1" smtClean="0"/>
              <a:t>রয়েছে</a:t>
            </a:r>
            <a:r>
              <a:rPr lang="en-US" sz="2800" dirty="0" smtClean="0"/>
              <a:t> </a:t>
            </a:r>
            <a:r>
              <a:rPr lang="en-US" sz="2800" dirty="0" err="1" smtClean="0"/>
              <a:t>যে</a:t>
            </a:r>
            <a:r>
              <a:rPr lang="en-US" sz="2800" dirty="0" smtClean="0"/>
              <a:t>, </a:t>
            </a:r>
            <a:r>
              <a:rPr lang="en-US" sz="2800" dirty="0" err="1" smtClean="0"/>
              <a:t>তিনি</a:t>
            </a:r>
            <a:r>
              <a:rPr lang="en-US" sz="2800" dirty="0" smtClean="0"/>
              <a:t> </a:t>
            </a:r>
            <a:r>
              <a:rPr lang="en-US" sz="2800" dirty="0" err="1" smtClean="0"/>
              <a:t>বলেন</a:t>
            </a:r>
            <a:r>
              <a:rPr lang="en-US" sz="2800" dirty="0" smtClean="0"/>
              <a:t> </a:t>
            </a:r>
            <a:r>
              <a:rPr lang="en-US" sz="2800" dirty="0" err="1" smtClean="0"/>
              <a:t>হযরত</a:t>
            </a:r>
            <a:r>
              <a:rPr lang="en-US" sz="2800" dirty="0" smtClean="0"/>
              <a:t> </a:t>
            </a:r>
            <a:r>
              <a:rPr lang="en-US" sz="2800" dirty="0" err="1" smtClean="0"/>
              <a:t>রাসুল</a:t>
            </a:r>
            <a:r>
              <a:rPr lang="en-US" sz="2800" dirty="0" smtClean="0"/>
              <a:t> </a:t>
            </a:r>
            <a:r>
              <a:rPr lang="en-US" sz="2800" dirty="0" err="1" smtClean="0"/>
              <a:t>সাঃ</a:t>
            </a:r>
            <a:r>
              <a:rPr lang="en-US" sz="2800" dirty="0" smtClean="0"/>
              <a:t> </a:t>
            </a:r>
            <a:r>
              <a:rPr lang="en-US" sz="2800" dirty="0" err="1" smtClean="0"/>
              <a:t>আমাকে</a:t>
            </a:r>
            <a:r>
              <a:rPr lang="en-US" sz="2800" dirty="0" smtClean="0"/>
              <a:t> </a:t>
            </a:r>
            <a:r>
              <a:rPr lang="en-US" sz="2800" dirty="0" err="1" smtClean="0"/>
              <a:t>বলেছেন</a:t>
            </a:r>
            <a:r>
              <a:rPr lang="en-US" sz="2800" dirty="0" smtClean="0"/>
              <a:t>- </a:t>
            </a:r>
            <a:r>
              <a:rPr lang="en-US" sz="2800" dirty="0" err="1" smtClean="0"/>
              <a:t>হে</a:t>
            </a:r>
            <a:r>
              <a:rPr lang="en-US" sz="2800" dirty="0" smtClean="0"/>
              <a:t> </a:t>
            </a:r>
            <a:r>
              <a:rPr lang="en-US" sz="2800" dirty="0" err="1" smtClean="0"/>
              <a:t>বৎস</a:t>
            </a:r>
            <a:r>
              <a:rPr lang="en-US" sz="2800" dirty="0" smtClean="0"/>
              <a:t> ! </a:t>
            </a:r>
            <a:r>
              <a:rPr lang="en-US" sz="2800" dirty="0" err="1" smtClean="0"/>
              <a:t>যখনই</a:t>
            </a:r>
            <a:r>
              <a:rPr lang="en-US" sz="2800" dirty="0" smtClean="0"/>
              <a:t> </a:t>
            </a:r>
            <a:r>
              <a:rPr lang="en-US" sz="2800" dirty="0" err="1" smtClean="0"/>
              <a:t>তুমি</a:t>
            </a:r>
            <a:r>
              <a:rPr lang="en-US" sz="2800" dirty="0" smtClean="0"/>
              <a:t> </a:t>
            </a:r>
            <a:r>
              <a:rPr lang="en-US" sz="2800" dirty="0" err="1" smtClean="0"/>
              <a:t>তোমার</a:t>
            </a:r>
            <a:r>
              <a:rPr lang="en-US" sz="2800" dirty="0" smtClean="0"/>
              <a:t> </a:t>
            </a:r>
            <a:r>
              <a:rPr lang="en-US" sz="2800" dirty="0" err="1" smtClean="0"/>
              <a:t>পরিবারের</a:t>
            </a:r>
            <a:r>
              <a:rPr lang="en-US" sz="2800" dirty="0" smtClean="0"/>
              <a:t> </a:t>
            </a:r>
            <a:r>
              <a:rPr lang="en-US" sz="2800" dirty="0" err="1" smtClean="0"/>
              <a:t>কাছে</a:t>
            </a:r>
            <a:r>
              <a:rPr lang="en-US" sz="2800" dirty="0" smtClean="0"/>
              <a:t> </a:t>
            </a:r>
            <a:r>
              <a:rPr lang="en-US" sz="2800" dirty="0" err="1" smtClean="0"/>
              <a:t>প্রবেশ</a:t>
            </a:r>
            <a:r>
              <a:rPr lang="en-US" sz="2800" dirty="0" smtClean="0"/>
              <a:t> </a:t>
            </a:r>
            <a:r>
              <a:rPr lang="en-US" sz="2800" dirty="0" err="1" smtClean="0"/>
              <a:t>করবে</a:t>
            </a:r>
            <a:r>
              <a:rPr lang="en-US" sz="2800" dirty="0" smtClean="0"/>
              <a:t>, </a:t>
            </a:r>
            <a:r>
              <a:rPr lang="en-US" sz="2800" dirty="0" err="1" smtClean="0"/>
              <a:t>তখন</a:t>
            </a:r>
            <a:r>
              <a:rPr lang="en-US" sz="2800" dirty="0" smtClean="0"/>
              <a:t> </a:t>
            </a:r>
            <a:r>
              <a:rPr lang="en-US" sz="2800" dirty="0" err="1" smtClean="0"/>
              <a:t>তুমি</a:t>
            </a:r>
            <a:r>
              <a:rPr lang="en-US" sz="2800" dirty="0" smtClean="0"/>
              <a:t> </a:t>
            </a:r>
            <a:r>
              <a:rPr lang="en-US" sz="2800" dirty="0" err="1" smtClean="0"/>
              <a:t>সালাম</a:t>
            </a:r>
            <a:r>
              <a:rPr lang="en-US" sz="2800" dirty="0" smtClean="0"/>
              <a:t> </a:t>
            </a:r>
            <a:r>
              <a:rPr lang="en-US" sz="2800" dirty="0" err="1" smtClean="0"/>
              <a:t>করবে</a:t>
            </a:r>
            <a:r>
              <a:rPr lang="en-US" sz="2800" dirty="0" smtClean="0"/>
              <a:t>। </a:t>
            </a:r>
            <a:r>
              <a:rPr lang="en-US" sz="2800" dirty="0" err="1" smtClean="0"/>
              <a:t>তাহলে</a:t>
            </a:r>
            <a:r>
              <a:rPr lang="en-US" sz="2800" dirty="0" smtClean="0"/>
              <a:t> </a:t>
            </a:r>
            <a:r>
              <a:rPr lang="en-US" sz="2800" dirty="0" err="1" smtClean="0"/>
              <a:t>এতে</a:t>
            </a:r>
            <a:r>
              <a:rPr lang="en-US" sz="2800" dirty="0" smtClean="0"/>
              <a:t> </a:t>
            </a:r>
            <a:r>
              <a:rPr lang="en-US" sz="2800" dirty="0" err="1" smtClean="0"/>
              <a:t>তোমার</a:t>
            </a:r>
            <a:r>
              <a:rPr lang="en-US" sz="2800" dirty="0" smtClean="0"/>
              <a:t> ও </a:t>
            </a:r>
            <a:r>
              <a:rPr lang="en-US" sz="2800" dirty="0" err="1" smtClean="0"/>
              <a:t>ঘরের</a:t>
            </a:r>
            <a:r>
              <a:rPr lang="en-US" sz="2800" dirty="0" smtClean="0"/>
              <a:t> </a:t>
            </a:r>
            <a:r>
              <a:rPr lang="en-US" sz="2800" dirty="0" err="1" smtClean="0"/>
              <a:t>অধিবাসির</a:t>
            </a:r>
            <a:r>
              <a:rPr lang="en-US" sz="2800" dirty="0" smtClean="0"/>
              <a:t> </a:t>
            </a:r>
            <a:r>
              <a:rPr lang="en-US" sz="2800" dirty="0" err="1" smtClean="0"/>
              <a:t>জন্য</a:t>
            </a:r>
            <a:r>
              <a:rPr lang="en-US" sz="2800" dirty="0" smtClean="0"/>
              <a:t> </a:t>
            </a:r>
            <a:r>
              <a:rPr lang="en-US" sz="2800" dirty="0" err="1" smtClean="0"/>
              <a:t>বড়</a:t>
            </a:r>
            <a:r>
              <a:rPr lang="en-US" sz="2800" dirty="0" smtClean="0"/>
              <a:t> </a:t>
            </a:r>
            <a:r>
              <a:rPr lang="en-US" sz="2800" dirty="0" err="1" smtClean="0"/>
              <a:t>বরকত</a:t>
            </a:r>
            <a:r>
              <a:rPr lang="en-US" sz="2800" dirty="0" smtClean="0"/>
              <a:t> </a:t>
            </a:r>
            <a:r>
              <a:rPr lang="en-US" sz="2800" dirty="0" err="1" smtClean="0"/>
              <a:t>হবে</a:t>
            </a:r>
            <a:r>
              <a:rPr lang="en-US" sz="2800" dirty="0" smtClean="0"/>
              <a:t>। </a:t>
            </a:r>
            <a:r>
              <a:rPr lang="en-US" sz="2800" dirty="0" err="1" smtClean="0"/>
              <a:t>সূত্রঃ</a:t>
            </a:r>
            <a:r>
              <a:rPr lang="en-US" sz="2800" dirty="0" smtClean="0"/>
              <a:t> </a:t>
            </a:r>
            <a:r>
              <a:rPr lang="en-US" sz="2800" dirty="0" err="1" smtClean="0"/>
              <a:t>জামে</a:t>
            </a:r>
            <a:r>
              <a:rPr lang="en-US" sz="2800" dirty="0" smtClean="0"/>
              <a:t> </a:t>
            </a:r>
            <a:r>
              <a:rPr lang="en-US" sz="2800" dirty="0" err="1" smtClean="0"/>
              <a:t>আত</a:t>
            </a:r>
            <a:r>
              <a:rPr lang="en-US" sz="2800" dirty="0" smtClean="0"/>
              <a:t> </a:t>
            </a:r>
            <a:r>
              <a:rPr lang="en-US" sz="2800" dirty="0" err="1" smtClean="0"/>
              <a:t>তিরমিজি</a:t>
            </a:r>
            <a:r>
              <a:rPr lang="en-US" sz="2800" dirty="0" smtClean="0"/>
              <a:t>।</a:t>
            </a:r>
            <a:endParaRPr lang="en-US" sz="2800" dirty="0"/>
          </a:p>
        </p:txBody>
      </p:sp>
      <p:sp>
        <p:nvSpPr>
          <p:cNvPr id="5" name="Rounded Rectangle 4"/>
          <p:cNvSpPr/>
          <p:nvPr/>
        </p:nvSpPr>
        <p:spPr>
          <a:xfrm>
            <a:off x="1958960" y="1009141"/>
            <a:ext cx="8378357" cy="66938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অথচ</a:t>
            </a:r>
            <a:r>
              <a:rPr lang="en-US" sz="2000" dirty="0" smtClean="0"/>
              <a:t> </a:t>
            </a:r>
            <a:r>
              <a:rPr lang="en-US" sz="2000" dirty="0" err="1" smtClean="0"/>
              <a:t>আমরা</a:t>
            </a:r>
            <a:r>
              <a:rPr lang="en-US" sz="2000" dirty="0" smtClean="0"/>
              <a:t> </a:t>
            </a:r>
            <a:r>
              <a:rPr lang="en-US" sz="2000" dirty="0" err="1" smtClean="0"/>
              <a:t>এই</a:t>
            </a:r>
            <a:r>
              <a:rPr lang="en-US" sz="2000" dirty="0" smtClean="0"/>
              <a:t> </a:t>
            </a:r>
            <a:r>
              <a:rPr lang="en-US" sz="2000" dirty="0" err="1" smtClean="0"/>
              <a:t>মহা</a:t>
            </a:r>
            <a:r>
              <a:rPr lang="en-US" sz="2000" dirty="0" smtClean="0"/>
              <a:t> </a:t>
            </a:r>
            <a:r>
              <a:rPr lang="en-US" sz="2000" dirty="0" err="1" smtClean="0"/>
              <a:t>কল্যাণময়</a:t>
            </a:r>
            <a:r>
              <a:rPr lang="en-US" sz="2000" dirty="0" smtClean="0"/>
              <a:t> </a:t>
            </a:r>
            <a:r>
              <a:rPr lang="en-US" sz="2000" dirty="0" err="1" smtClean="0"/>
              <a:t>সুন্নাতের</a:t>
            </a:r>
            <a:r>
              <a:rPr lang="en-US" sz="2000" dirty="0" smtClean="0"/>
              <a:t> </a:t>
            </a:r>
            <a:r>
              <a:rPr lang="en-US" sz="2000" dirty="0" err="1" smtClean="0"/>
              <a:t>দ্বারে</a:t>
            </a:r>
            <a:r>
              <a:rPr lang="en-US" sz="2000" dirty="0" smtClean="0"/>
              <a:t> </a:t>
            </a:r>
            <a:r>
              <a:rPr lang="en-US" sz="2000" dirty="0" err="1" smtClean="0"/>
              <a:t>কাছেও</a:t>
            </a:r>
            <a:r>
              <a:rPr lang="en-US" sz="2000" dirty="0" smtClean="0"/>
              <a:t> </a:t>
            </a:r>
            <a:r>
              <a:rPr lang="en-US" sz="2000" dirty="0" err="1" smtClean="0"/>
              <a:t>নাই</a:t>
            </a:r>
            <a:r>
              <a:rPr lang="en-US" sz="2000" dirty="0" smtClean="0"/>
              <a:t> </a:t>
            </a:r>
            <a:r>
              <a:rPr lang="en-US" sz="2000" dirty="0" err="1" smtClean="0"/>
              <a:t>তাই</a:t>
            </a:r>
            <a:r>
              <a:rPr lang="en-US" sz="2000" dirty="0" smtClean="0"/>
              <a:t> </a:t>
            </a:r>
            <a:r>
              <a:rPr lang="en-US" sz="2000" dirty="0" err="1" smtClean="0"/>
              <a:t>আজকে</a:t>
            </a:r>
            <a:r>
              <a:rPr lang="en-US" sz="2000" dirty="0" smtClean="0"/>
              <a:t> </a:t>
            </a:r>
            <a:r>
              <a:rPr lang="en-US" sz="2000" dirty="0" err="1" smtClean="0"/>
              <a:t>ঘরগুলোতে</a:t>
            </a:r>
            <a:r>
              <a:rPr lang="en-US" sz="2000" dirty="0" smtClean="0"/>
              <a:t> </a:t>
            </a:r>
            <a:r>
              <a:rPr lang="en-US" sz="2000" dirty="0" err="1" smtClean="0"/>
              <a:t>অভাব</a:t>
            </a:r>
            <a:r>
              <a:rPr lang="en-US" sz="2000" dirty="0" smtClean="0"/>
              <a:t> </a:t>
            </a:r>
            <a:r>
              <a:rPr lang="en-US" sz="2000" dirty="0" err="1" smtClean="0"/>
              <a:t>অনটন</a:t>
            </a:r>
            <a:r>
              <a:rPr lang="en-US" sz="2000" dirty="0" smtClean="0"/>
              <a:t> ও </a:t>
            </a:r>
            <a:r>
              <a:rPr lang="en-US" sz="2000" dirty="0" err="1" smtClean="0"/>
              <a:t>ঝগড়া</a:t>
            </a:r>
            <a:r>
              <a:rPr lang="en-US" sz="2000" dirty="0" smtClean="0"/>
              <a:t> </a:t>
            </a:r>
            <a:r>
              <a:rPr lang="en-US" sz="2000" dirty="0" err="1" smtClean="0"/>
              <a:t>বিবাদই</a:t>
            </a:r>
            <a:r>
              <a:rPr lang="en-US" sz="2000" dirty="0" smtClean="0"/>
              <a:t> </a:t>
            </a:r>
            <a:r>
              <a:rPr lang="en-US" sz="2000" dirty="0" err="1" smtClean="0"/>
              <a:t>নিত্য</a:t>
            </a:r>
            <a:r>
              <a:rPr lang="en-US" sz="2000" dirty="0" smtClean="0"/>
              <a:t> </a:t>
            </a:r>
            <a:r>
              <a:rPr lang="en-US" sz="2000" dirty="0" err="1" smtClean="0"/>
              <a:t>বিষয়</a:t>
            </a:r>
            <a:r>
              <a:rPr lang="en-US" sz="2000" dirty="0" smtClean="0"/>
              <a:t> </a:t>
            </a:r>
            <a:r>
              <a:rPr lang="en-US" sz="2000" dirty="0" err="1" smtClean="0"/>
              <a:t>হয়েছে</a:t>
            </a:r>
            <a:r>
              <a:rPr lang="en-US" sz="2000" dirty="0" smtClean="0"/>
              <a:t>।  </a:t>
            </a:r>
            <a:endParaRPr lang="en-US" sz="20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5860" y="2170114"/>
            <a:ext cx="4200007" cy="3970318"/>
          </a:xfrm>
          <a:prstGeom prst="rect">
            <a:avLst/>
          </a:prstGeom>
        </p:spPr>
      </p:pic>
    </p:spTree>
    <p:custDataLst>
      <p:tags r:id="rId1"/>
    </p:custDataLst>
    <p:extLst>
      <p:ext uri="{BB962C8B-B14F-4D97-AF65-F5344CB8AC3E}">
        <p14:creationId xmlns:p14="http://schemas.microsoft.com/office/powerpoint/2010/main" val="1243897526"/>
      </p:ext>
    </p:extLst>
  </p:cSld>
  <p:clrMapOvr>
    <a:masterClrMapping/>
  </p:clrMapOvr>
  <mc:AlternateContent xmlns:mc="http://schemas.openxmlformats.org/markup-compatibility/2006" xmlns:p14="http://schemas.microsoft.com/office/powerpoint/2010/main">
    <mc:Choice Requires="p14">
      <p:transition spd="slow" p14:dur="1600" advTm="11379">
        <p14:prism dir="r" isContent="1"/>
      </p:transition>
    </mc:Choice>
    <mc:Fallback xmlns="">
      <p:transition spd="slow" advTm="113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6"/>
                </p:tgtEl>
              </p:cMediaNode>
            </p:audio>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a:ln w="6350">
            <a:solidFill>
              <a:srgbClr val="FF0000"/>
            </a:solidFill>
          </a:ln>
        </p:spPr>
      </p:pic>
      <p:sp>
        <p:nvSpPr>
          <p:cNvPr id="5" name="TextBox 4"/>
          <p:cNvSpPr txBox="1"/>
          <p:nvPr/>
        </p:nvSpPr>
        <p:spPr>
          <a:xfrm>
            <a:off x="1154138" y="370889"/>
            <a:ext cx="10071294" cy="515985"/>
          </a:xfrm>
          <a:prstGeom prst="rect">
            <a:avLst/>
          </a:prstGeom>
          <a:solidFill>
            <a:schemeClr val="accent4">
              <a:lumMod val="40000"/>
              <a:lumOff val="60000"/>
            </a:schemeClr>
          </a:solidFill>
          <a:ln w="57150">
            <a:noFill/>
            <a:prstDash val="dash"/>
          </a:ln>
          <a:scene3d>
            <a:camera prst="orthographicFront"/>
            <a:lightRig rig="threePt" dir="t"/>
          </a:scene3d>
          <a:sp3d>
            <a:bevelT w="152400" h="50800" prst="softRound"/>
          </a:sp3d>
        </p:spPr>
        <p:txBody>
          <a:bodyPr wrap="square" rtlCol="0">
            <a:spAutoFit/>
          </a:bodyPr>
          <a:lstStyle/>
          <a:p>
            <a:pPr algn="ctr"/>
            <a:r>
              <a:rPr lang="en-US" sz="2400" dirty="0" err="1" smtClean="0"/>
              <a:t>গৃহে</a:t>
            </a:r>
            <a:r>
              <a:rPr lang="en-US" sz="2400" dirty="0" smtClean="0"/>
              <a:t> </a:t>
            </a:r>
            <a:r>
              <a:rPr lang="en-US" sz="2400" dirty="0" err="1" smtClean="0"/>
              <a:t>প্রবেশ</a:t>
            </a:r>
            <a:r>
              <a:rPr lang="en-US" sz="2400" dirty="0" smtClean="0"/>
              <a:t> </a:t>
            </a:r>
            <a:r>
              <a:rPr lang="en-US" sz="2400" dirty="0" err="1" smtClean="0"/>
              <a:t>কিংবা</a:t>
            </a:r>
            <a:r>
              <a:rPr lang="en-US" sz="2400" dirty="0" smtClean="0"/>
              <a:t> </a:t>
            </a:r>
            <a:r>
              <a:rPr lang="en-US" sz="2400" dirty="0" err="1" smtClean="0"/>
              <a:t>বের</a:t>
            </a:r>
            <a:r>
              <a:rPr lang="en-US" sz="2400" dirty="0" smtClean="0"/>
              <a:t> </a:t>
            </a:r>
            <a:r>
              <a:rPr lang="en-US" sz="2400" dirty="0" err="1" smtClean="0"/>
              <a:t>হওয়ার</a:t>
            </a:r>
            <a:r>
              <a:rPr lang="en-US" sz="2400" dirty="0" smtClean="0"/>
              <a:t> </a:t>
            </a:r>
            <a:r>
              <a:rPr lang="en-US" sz="2400" dirty="0" err="1" smtClean="0"/>
              <a:t>সময়</a:t>
            </a:r>
            <a:r>
              <a:rPr lang="en-US" sz="2400" dirty="0" smtClean="0"/>
              <a:t> </a:t>
            </a:r>
            <a:r>
              <a:rPr lang="en-US" sz="2400" dirty="0" err="1" smtClean="0"/>
              <a:t>সালাম</a:t>
            </a:r>
            <a:r>
              <a:rPr lang="en-US" sz="2400" dirty="0" smtClean="0"/>
              <a:t> </a:t>
            </a:r>
            <a:r>
              <a:rPr lang="en-US" sz="2400" dirty="0" err="1" smtClean="0"/>
              <a:t>দেয়া</a:t>
            </a:r>
            <a:r>
              <a:rPr lang="en-US" sz="2400" dirty="0" smtClean="0"/>
              <a:t> </a:t>
            </a:r>
            <a:r>
              <a:rPr lang="ar-SA" sz="2400" dirty="0"/>
              <a:t>فاذا دخلتم بيوتا فسلموا علي انفسكم </a:t>
            </a:r>
            <a:endParaRPr lang="en-US" sz="2400" dirty="0"/>
          </a:p>
        </p:txBody>
      </p:sp>
      <p:sp>
        <p:nvSpPr>
          <p:cNvPr id="6" name="TextBox 5"/>
          <p:cNvSpPr txBox="1"/>
          <p:nvPr/>
        </p:nvSpPr>
        <p:spPr>
          <a:xfrm>
            <a:off x="1154138" y="1352166"/>
            <a:ext cx="10071294" cy="4401205"/>
          </a:xfrm>
          <a:prstGeom prst="rect">
            <a:avLst/>
          </a:prstGeom>
          <a:solidFill>
            <a:schemeClr val="accent3">
              <a:lumMod val="60000"/>
              <a:lumOff val="40000"/>
            </a:schemeClr>
          </a:solidFill>
          <a:ln w="6350">
            <a:solidFill>
              <a:srgbClr val="FF0000"/>
            </a:solidFill>
            <a:prstDash val="lgDash"/>
          </a:ln>
        </p:spPr>
        <p:txBody>
          <a:bodyPr wrap="square" rtlCol="0">
            <a:spAutoFit/>
          </a:bodyPr>
          <a:lstStyle/>
          <a:p>
            <a:pPr algn="just"/>
            <a:r>
              <a:rPr lang="ar-SA" sz="2000" dirty="0" smtClean="0">
                <a:solidFill>
                  <a:srgbClr val="002060"/>
                </a:solidFill>
              </a:rPr>
              <a:t>عن قتادة قال قال رسول الله صلي الله عليه وسلم: اذا دخلتم بيوتا فسلموا علي اهله واذا خرجتم فاودعوا اهله بسلام. البيهقي. </a:t>
            </a:r>
          </a:p>
          <a:p>
            <a:pPr algn="just"/>
            <a:endParaRPr lang="en-US" sz="2000" dirty="0">
              <a:solidFill>
                <a:srgbClr val="002060"/>
              </a:solidFill>
            </a:endParaRPr>
          </a:p>
          <a:p>
            <a:pPr algn="just"/>
            <a:r>
              <a:rPr lang="en-US" sz="2000" dirty="0" err="1" smtClean="0"/>
              <a:t>হযরত</a:t>
            </a:r>
            <a:r>
              <a:rPr lang="en-US" sz="2000" dirty="0" smtClean="0"/>
              <a:t> </a:t>
            </a:r>
            <a:r>
              <a:rPr lang="en-US" sz="2000" dirty="0" err="1" smtClean="0"/>
              <a:t>কাতাদা</a:t>
            </a:r>
            <a:r>
              <a:rPr lang="en-US" sz="2000" dirty="0" smtClean="0"/>
              <a:t> </a:t>
            </a:r>
            <a:r>
              <a:rPr lang="en-US" sz="2000" dirty="0" err="1" smtClean="0"/>
              <a:t>রাঃ</a:t>
            </a:r>
            <a:r>
              <a:rPr lang="en-US" sz="2000" dirty="0" smtClean="0"/>
              <a:t> </a:t>
            </a:r>
            <a:r>
              <a:rPr lang="en-US" sz="2000" dirty="0" err="1" smtClean="0"/>
              <a:t>থেকে</a:t>
            </a:r>
            <a:r>
              <a:rPr lang="en-US" sz="2000" dirty="0" smtClean="0"/>
              <a:t> </a:t>
            </a:r>
            <a:r>
              <a:rPr lang="en-US" sz="2000" dirty="0" err="1" smtClean="0"/>
              <a:t>বর্ণিত</a:t>
            </a:r>
            <a:r>
              <a:rPr lang="en-US" sz="2000" dirty="0" smtClean="0"/>
              <a:t> </a:t>
            </a:r>
            <a:r>
              <a:rPr lang="en-US" sz="2000" dirty="0" err="1" smtClean="0"/>
              <a:t>তিনি</a:t>
            </a:r>
            <a:r>
              <a:rPr lang="en-US" sz="2000" dirty="0" smtClean="0"/>
              <a:t> </a:t>
            </a:r>
            <a:r>
              <a:rPr lang="en-US" sz="2000" dirty="0" err="1" smtClean="0"/>
              <a:t>বলেন</a:t>
            </a:r>
            <a:r>
              <a:rPr lang="en-US" sz="2000" dirty="0" smtClean="0"/>
              <a:t>- </a:t>
            </a:r>
            <a:r>
              <a:rPr lang="en-US" sz="2000" dirty="0" err="1" smtClean="0"/>
              <a:t>রাসুল</a:t>
            </a:r>
            <a:r>
              <a:rPr lang="en-US" sz="2000" dirty="0" smtClean="0"/>
              <a:t> </a:t>
            </a:r>
            <a:r>
              <a:rPr lang="en-US" sz="2000" dirty="0" err="1" smtClean="0"/>
              <a:t>সাঃ</a:t>
            </a:r>
            <a:r>
              <a:rPr lang="en-US" sz="2000" dirty="0" smtClean="0"/>
              <a:t> </a:t>
            </a:r>
            <a:r>
              <a:rPr lang="en-US" sz="2000" dirty="0" err="1" smtClean="0"/>
              <a:t>বলেছেন</a:t>
            </a:r>
            <a:r>
              <a:rPr lang="en-US" sz="2000" dirty="0" smtClean="0"/>
              <a:t> </a:t>
            </a:r>
            <a:r>
              <a:rPr lang="en-US" sz="2000" dirty="0" err="1" smtClean="0"/>
              <a:t>যখন</a:t>
            </a:r>
            <a:r>
              <a:rPr lang="en-US" sz="2000" dirty="0" smtClean="0"/>
              <a:t> </a:t>
            </a:r>
            <a:r>
              <a:rPr lang="en-US" sz="2000" dirty="0" err="1" smtClean="0"/>
              <a:t>তোমরা</a:t>
            </a:r>
            <a:r>
              <a:rPr lang="en-US" sz="2000" dirty="0" smtClean="0"/>
              <a:t> </a:t>
            </a:r>
            <a:r>
              <a:rPr lang="en-US" sz="2000" dirty="0" err="1" smtClean="0"/>
              <a:t>বাড়িতে</a:t>
            </a:r>
            <a:r>
              <a:rPr lang="en-US" sz="2000" dirty="0" smtClean="0"/>
              <a:t> </a:t>
            </a:r>
            <a:r>
              <a:rPr lang="en-US" sz="2000" dirty="0" err="1" smtClean="0"/>
              <a:t>প্রবেশ</a:t>
            </a:r>
            <a:r>
              <a:rPr lang="en-US" sz="2000" dirty="0" smtClean="0"/>
              <a:t> </a:t>
            </a:r>
            <a:r>
              <a:rPr lang="en-US" sz="2000" dirty="0" err="1" smtClean="0"/>
              <a:t>করবে</a:t>
            </a:r>
            <a:r>
              <a:rPr lang="en-US" sz="2000" dirty="0" smtClean="0"/>
              <a:t>, </a:t>
            </a:r>
            <a:r>
              <a:rPr lang="en-US" sz="2000" dirty="0" err="1" smtClean="0"/>
              <a:t>তখন</a:t>
            </a:r>
            <a:r>
              <a:rPr lang="en-US" sz="2000" dirty="0" smtClean="0"/>
              <a:t> </a:t>
            </a:r>
            <a:r>
              <a:rPr lang="en-US" sz="2000" dirty="0" err="1" smtClean="0"/>
              <a:t>তোমরা</a:t>
            </a:r>
            <a:r>
              <a:rPr lang="en-US" sz="2000" dirty="0" smtClean="0"/>
              <a:t> </a:t>
            </a:r>
            <a:r>
              <a:rPr lang="en-US" sz="2000" dirty="0" err="1" smtClean="0"/>
              <a:t>গৃহবাসীকে</a:t>
            </a:r>
            <a:r>
              <a:rPr lang="en-US" sz="2000" dirty="0" smtClean="0"/>
              <a:t> </a:t>
            </a:r>
            <a:r>
              <a:rPr lang="en-US" sz="2000" dirty="0" err="1" smtClean="0"/>
              <a:t>সালাম</a:t>
            </a:r>
            <a:r>
              <a:rPr lang="en-US" sz="2000" dirty="0" smtClean="0"/>
              <a:t> </a:t>
            </a:r>
            <a:r>
              <a:rPr lang="en-US" sz="2000" dirty="0" err="1" smtClean="0"/>
              <a:t>করবে</a:t>
            </a:r>
            <a:r>
              <a:rPr lang="en-US" sz="2000" dirty="0" smtClean="0"/>
              <a:t>। </a:t>
            </a:r>
            <a:r>
              <a:rPr lang="en-US" sz="2000" dirty="0" err="1" smtClean="0"/>
              <a:t>আর</a:t>
            </a:r>
            <a:r>
              <a:rPr lang="en-US" sz="2000" dirty="0" smtClean="0"/>
              <a:t> </a:t>
            </a:r>
            <a:r>
              <a:rPr lang="en-US" sz="2000" dirty="0" err="1" smtClean="0"/>
              <a:t>যখন</a:t>
            </a:r>
            <a:r>
              <a:rPr lang="en-US" sz="2000" dirty="0" smtClean="0"/>
              <a:t> </a:t>
            </a:r>
            <a:r>
              <a:rPr lang="en-US" sz="2000" dirty="0" err="1" smtClean="0"/>
              <a:t>তোমরা</a:t>
            </a:r>
            <a:r>
              <a:rPr lang="en-US" sz="2000" dirty="0" smtClean="0"/>
              <a:t> </a:t>
            </a:r>
            <a:r>
              <a:rPr lang="en-US" sz="2000" dirty="0" err="1" smtClean="0"/>
              <a:t>ঘর</a:t>
            </a:r>
            <a:r>
              <a:rPr lang="en-US" sz="2000" dirty="0" smtClean="0"/>
              <a:t> </a:t>
            </a:r>
            <a:r>
              <a:rPr lang="en-US" sz="2000" dirty="0" err="1" smtClean="0"/>
              <a:t>থেকে</a:t>
            </a:r>
            <a:r>
              <a:rPr lang="en-US" sz="2000" dirty="0" smtClean="0"/>
              <a:t> </a:t>
            </a:r>
            <a:r>
              <a:rPr lang="en-US" sz="2000" dirty="0" err="1" smtClean="0"/>
              <a:t>বের</a:t>
            </a:r>
            <a:r>
              <a:rPr lang="en-US" sz="2000" dirty="0" smtClean="0"/>
              <a:t> </a:t>
            </a:r>
            <a:r>
              <a:rPr lang="en-US" sz="2000" dirty="0" err="1" smtClean="0"/>
              <a:t>হবে</a:t>
            </a:r>
            <a:r>
              <a:rPr lang="en-US" sz="2000" dirty="0" smtClean="0"/>
              <a:t>, </a:t>
            </a:r>
            <a:r>
              <a:rPr lang="en-US" sz="2000" dirty="0" err="1" smtClean="0"/>
              <a:t>তখন</a:t>
            </a:r>
            <a:r>
              <a:rPr lang="en-US" sz="2000" dirty="0" smtClean="0"/>
              <a:t> </a:t>
            </a:r>
            <a:r>
              <a:rPr lang="en-US" sz="2000" dirty="0" err="1" smtClean="0"/>
              <a:t>গৃহবাসিকে</a:t>
            </a:r>
            <a:r>
              <a:rPr lang="en-US" sz="2000" dirty="0" smtClean="0"/>
              <a:t> </a:t>
            </a:r>
            <a:r>
              <a:rPr lang="en-US" sz="2000" dirty="0" err="1" smtClean="0"/>
              <a:t>সালাম</a:t>
            </a:r>
            <a:r>
              <a:rPr lang="en-US" sz="2000" dirty="0" smtClean="0"/>
              <a:t> </a:t>
            </a:r>
            <a:r>
              <a:rPr lang="en-US" sz="2000" dirty="0" err="1" smtClean="0"/>
              <a:t>দিয়ে</a:t>
            </a:r>
            <a:r>
              <a:rPr lang="en-US" sz="2000" dirty="0" smtClean="0"/>
              <a:t> </a:t>
            </a:r>
            <a:r>
              <a:rPr lang="en-US" sz="2000" dirty="0" err="1" smtClean="0"/>
              <a:t>বিদায়</a:t>
            </a:r>
            <a:r>
              <a:rPr lang="en-US" sz="2000" dirty="0" smtClean="0"/>
              <a:t> </a:t>
            </a:r>
            <a:r>
              <a:rPr lang="en-US" sz="2000" dirty="0" err="1" smtClean="0"/>
              <a:t>নিবে</a:t>
            </a:r>
            <a:r>
              <a:rPr lang="en-US" sz="2000" dirty="0" smtClean="0"/>
              <a:t>। </a:t>
            </a:r>
            <a:r>
              <a:rPr lang="en-US" sz="2000" dirty="0" err="1" smtClean="0"/>
              <a:t>বায়হাকি</a:t>
            </a:r>
            <a:r>
              <a:rPr lang="en-US" sz="2000" dirty="0" smtClean="0"/>
              <a:t>। </a:t>
            </a:r>
          </a:p>
          <a:p>
            <a:pPr algn="just"/>
            <a:endParaRPr lang="ar-SA" sz="2000" dirty="0" smtClean="0"/>
          </a:p>
          <a:p>
            <a:pPr algn="r"/>
            <a:r>
              <a:rPr lang="ar-SA" sz="2000" dirty="0" smtClean="0">
                <a:solidFill>
                  <a:srgbClr val="C00000"/>
                </a:solidFill>
              </a:rPr>
              <a:t>عن ابي هريرة رضي الله عنه قال قال رسول الله صلي الله عليه وسلم : ان اعجزالناس من عجز في الدعاء وان ابخل الناس من بخل بالسلام . البيهقي  </a:t>
            </a:r>
            <a:endParaRPr lang="en-US" sz="2000" dirty="0">
              <a:solidFill>
                <a:srgbClr val="C00000"/>
              </a:solidFill>
            </a:endParaRPr>
          </a:p>
          <a:p>
            <a:pPr algn="just"/>
            <a:endParaRPr lang="en-US" sz="2000" dirty="0" smtClean="0">
              <a:solidFill>
                <a:srgbClr val="C00000"/>
              </a:solidFill>
            </a:endParaRPr>
          </a:p>
          <a:p>
            <a:pPr algn="just"/>
            <a:r>
              <a:rPr lang="en-US" sz="2000" dirty="0" err="1" smtClean="0"/>
              <a:t>হযরত</a:t>
            </a:r>
            <a:r>
              <a:rPr lang="en-US" sz="2000" dirty="0" smtClean="0"/>
              <a:t> </a:t>
            </a:r>
            <a:r>
              <a:rPr lang="en-US" sz="2000" dirty="0" err="1" smtClean="0"/>
              <a:t>আবু</a:t>
            </a:r>
            <a:r>
              <a:rPr lang="en-US" sz="2000" dirty="0" smtClean="0"/>
              <a:t> </a:t>
            </a:r>
            <a:r>
              <a:rPr lang="en-US" sz="2000" dirty="0" err="1" smtClean="0"/>
              <a:t>হুরাইরা</a:t>
            </a:r>
            <a:r>
              <a:rPr lang="en-US" sz="2000" dirty="0" smtClean="0"/>
              <a:t> </a:t>
            </a:r>
            <a:r>
              <a:rPr lang="en-US" sz="2000" dirty="0" err="1" smtClean="0"/>
              <a:t>রাঃ</a:t>
            </a:r>
            <a:r>
              <a:rPr lang="en-US" sz="2000" dirty="0" smtClean="0"/>
              <a:t> </a:t>
            </a:r>
            <a:r>
              <a:rPr lang="en-US" sz="2000" dirty="0" err="1" smtClean="0"/>
              <a:t>থেকে</a:t>
            </a:r>
            <a:r>
              <a:rPr lang="en-US" sz="2000" dirty="0" smtClean="0"/>
              <a:t> </a:t>
            </a:r>
            <a:r>
              <a:rPr lang="en-US" sz="2000" dirty="0" err="1" smtClean="0"/>
              <a:t>বর্ণিত</a:t>
            </a:r>
            <a:r>
              <a:rPr lang="en-US" sz="2000" dirty="0" smtClean="0"/>
              <a:t> </a:t>
            </a:r>
            <a:r>
              <a:rPr lang="en-US" sz="2000" dirty="0" err="1" smtClean="0"/>
              <a:t>তিনি</a:t>
            </a:r>
            <a:r>
              <a:rPr lang="en-US" sz="2000" dirty="0" smtClean="0"/>
              <a:t> </a:t>
            </a:r>
            <a:r>
              <a:rPr lang="en-US" sz="2000" dirty="0" err="1" smtClean="0"/>
              <a:t>বলেন</a:t>
            </a:r>
            <a:r>
              <a:rPr lang="en-US" sz="2000" dirty="0" smtClean="0"/>
              <a:t>, </a:t>
            </a:r>
            <a:r>
              <a:rPr lang="en-US" sz="2000" dirty="0" err="1" smtClean="0"/>
              <a:t>হযরত</a:t>
            </a:r>
            <a:r>
              <a:rPr lang="en-US" sz="2000" dirty="0" smtClean="0"/>
              <a:t>  </a:t>
            </a:r>
            <a:r>
              <a:rPr lang="en-US" sz="2000" dirty="0" err="1" smtClean="0"/>
              <a:t>রাসুল</a:t>
            </a:r>
            <a:r>
              <a:rPr lang="en-US" sz="2000" dirty="0" smtClean="0"/>
              <a:t> </a:t>
            </a:r>
            <a:r>
              <a:rPr lang="en-US" sz="2000" dirty="0" err="1" smtClean="0"/>
              <a:t>সাঃ</a:t>
            </a:r>
            <a:r>
              <a:rPr lang="en-US" sz="2000" dirty="0" smtClean="0"/>
              <a:t> </a:t>
            </a:r>
            <a:r>
              <a:rPr lang="en-US" sz="2000" dirty="0" err="1" smtClean="0"/>
              <a:t>বলেছেন</a:t>
            </a:r>
            <a:r>
              <a:rPr lang="en-US" sz="2000" dirty="0" smtClean="0"/>
              <a:t>- </a:t>
            </a:r>
            <a:r>
              <a:rPr lang="en-US" sz="2000" dirty="0" err="1" smtClean="0"/>
              <a:t>সবচেয়ে</a:t>
            </a:r>
            <a:r>
              <a:rPr lang="en-US" sz="2000" dirty="0" smtClean="0"/>
              <a:t> </a:t>
            </a:r>
            <a:r>
              <a:rPr lang="en-US" sz="2000" dirty="0" err="1" smtClean="0"/>
              <a:t>অক্ষম</a:t>
            </a:r>
            <a:r>
              <a:rPr lang="en-US" sz="2000" dirty="0" smtClean="0"/>
              <a:t> </a:t>
            </a:r>
            <a:r>
              <a:rPr lang="en-US" sz="2000" dirty="0" err="1" smtClean="0"/>
              <a:t>ব্যক্তি</a:t>
            </a:r>
            <a:r>
              <a:rPr lang="en-US" sz="2000" dirty="0" smtClean="0"/>
              <a:t> </a:t>
            </a:r>
            <a:r>
              <a:rPr lang="en-US" sz="2000" dirty="0" err="1" smtClean="0"/>
              <a:t>সে</a:t>
            </a:r>
            <a:r>
              <a:rPr lang="en-US" sz="2000" dirty="0" smtClean="0"/>
              <a:t> </a:t>
            </a:r>
            <a:r>
              <a:rPr lang="en-US" sz="2000" dirty="0" err="1" smtClean="0"/>
              <a:t>যে</a:t>
            </a:r>
            <a:r>
              <a:rPr lang="en-US" sz="2000" dirty="0" smtClean="0"/>
              <a:t> </a:t>
            </a:r>
            <a:r>
              <a:rPr lang="en-US" sz="2000" dirty="0" err="1" smtClean="0"/>
              <a:t>দোয়া</a:t>
            </a:r>
            <a:r>
              <a:rPr lang="en-US" sz="2000" dirty="0" smtClean="0"/>
              <a:t> </a:t>
            </a:r>
            <a:r>
              <a:rPr lang="en-US" sz="2000" dirty="0" err="1" smtClean="0"/>
              <a:t>করতে</a:t>
            </a:r>
            <a:r>
              <a:rPr lang="en-US" sz="2000" dirty="0" smtClean="0"/>
              <a:t> </a:t>
            </a:r>
            <a:r>
              <a:rPr lang="en-US" sz="2000" dirty="0" err="1" smtClean="0"/>
              <a:t>ব্যর্থ</a:t>
            </a:r>
            <a:r>
              <a:rPr lang="en-US" sz="2000" dirty="0" smtClean="0"/>
              <a:t>। </a:t>
            </a:r>
            <a:r>
              <a:rPr lang="en-US" sz="2000" dirty="0" err="1" smtClean="0"/>
              <a:t>আর</a:t>
            </a:r>
            <a:r>
              <a:rPr lang="en-US" sz="2000" dirty="0" smtClean="0"/>
              <a:t> </a:t>
            </a:r>
            <a:r>
              <a:rPr lang="en-US" sz="2000" dirty="0" err="1" smtClean="0"/>
              <a:t>সবচেয়ে</a:t>
            </a:r>
            <a:r>
              <a:rPr lang="en-US" sz="2000" dirty="0" smtClean="0"/>
              <a:t> </a:t>
            </a:r>
            <a:r>
              <a:rPr lang="en-US" sz="2000" dirty="0" err="1" smtClean="0"/>
              <a:t>বড়</a:t>
            </a:r>
            <a:r>
              <a:rPr lang="en-US" sz="2000" dirty="0" smtClean="0"/>
              <a:t> </a:t>
            </a:r>
            <a:r>
              <a:rPr lang="en-US" sz="2000" dirty="0" err="1" smtClean="0"/>
              <a:t>বখিল</a:t>
            </a:r>
            <a:r>
              <a:rPr lang="en-US" sz="2000" dirty="0" smtClean="0"/>
              <a:t> </a:t>
            </a:r>
            <a:r>
              <a:rPr lang="en-US" sz="2000" dirty="0" err="1" smtClean="0"/>
              <a:t>মানুষ</a:t>
            </a:r>
            <a:r>
              <a:rPr lang="en-US" sz="2000" dirty="0" smtClean="0"/>
              <a:t> ঐ </a:t>
            </a:r>
            <a:r>
              <a:rPr lang="en-US" sz="2000" dirty="0" err="1" smtClean="0"/>
              <a:t>ব্যক্তি</a:t>
            </a:r>
            <a:r>
              <a:rPr lang="en-US" sz="2000" dirty="0" smtClean="0"/>
              <a:t> </a:t>
            </a:r>
            <a:r>
              <a:rPr lang="en-US" sz="2000" dirty="0" err="1" smtClean="0"/>
              <a:t>যে</a:t>
            </a:r>
            <a:r>
              <a:rPr lang="en-US" sz="2000" dirty="0" smtClean="0"/>
              <a:t> </a:t>
            </a:r>
            <a:r>
              <a:rPr lang="en-US" sz="2000" dirty="0" err="1" smtClean="0"/>
              <a:t>সালাম</a:t>
            </a:r>
            <a:r>
              <a:rPr lang="en-US" sz="2000" dirty="0" smtClean="0"/>
              <a:t> </a:t>
            </a:r>
            <a:r>
              <a:rPr lang="en-US" sz="2000" dirty="0" err="1" smtClean="0"/>
              <a:t>দিতে</a:t>
            </a:r>
            <a:r>
              <a:rPr lang="en-US" sz="2000" dirty="0" smtClean="0"/>
              <a:t> </a:t>
            </a:r>
            <a:r>
              <a:rPr lang="en-US" sz="2000" dirty="0" err="1" smtClean="0"/>
              <a:t>কার্পন্য</a:t>
            </a:r>
            <a:r>
              <a:rPr lang="en-US" sz="2000" dirty="0" smtClean="0"/>
              <a:t> </a:t>
            </a:r>
            <a:r>
              <a:rPr lang="en-US" sz="2000" dirty="0" err="1" smtClean="0"/>
              <a:t>করে</a:t>
            </a:r>
            <a:r>
              <a:rPr lang="en-US" sz="2000" dirty="0" smtClean="0"/>
              <a:t>। </a:t>
            </a:r>
          </a:p>
          <a:p>
            <a:pPr algn="just"/>
            <a:endParaRPr lang="en-US" sz="2000" dirty="0"/>
          </a:p>
          <a:p>
            <a:pPr algn="just"/>
            <a:r>
              <a:rPr lang="en-US" sz="2000" dirty="0" err="1" smtClean="0"/>
              <a:t>সূত্রঃ</a:t>
            </a:r>
            <a:r>
              <a:rPr lang="en-US" sz="2000" dirty="0" smtClean="0"/>
              <a:t> </a:t>
            </a:r>
            <a:r>
              <a:rPr lang="en-US" sz="2000" dirty="0" err="1" smtClean="0"/>
              <a:t>বায়হাকি</a:t>
            </a:r>
            <a:r>
              <a:rPr lang="en-US" sz="2000" dirty="0" smtClean="0"/>
              <a:t> ও </a:t>
            </a:r>
            <a:r>
              <a:rPr lang="en-US" sz="2000" dirty="0" err="1" smtClean="0"/>
              <a:t>আস</a:t>
            </a:r>
            <a:r>
              <a:rPr lang="en-US" sz="2000" dirty="0" smtClean="0"/>
              <a:t> </a:t>
            </a:r>
            <a:r>
              <a:rPr lang="en-US" sz="2000" dirty="0" err="1" smtClean="0"/>
              <a:t>সুন্নাতুস</a:t>
            </a:r>
            <a:r>
              <a:rPr lang="en-US" sz="2000" dirty="0" smtClean="0"/>
              <a:t> </a:t>
            </a:r>
            <a:r>
              <a:rPr lang="en-US" sz="2000" dirty="0" err="1" smtClean="0"/>
              <a:t>সহীহা</a:t>
            </a:r>
            <a:r>
              <a:rPr lang="en-US" sz="2000" dirty="0" smtClean="0"/>
              <a:t>। </a:t>
            </a:r>
            <a:endParaRPr lang="en-US" sz="2000" dirty="0"/>
          </a:p>
        </p:txBody>
      </p:sp>
    </p:spTree>
    <p:custDataLst>
      <p:tags r:id="rId1"/>
    </p:custDataLst>
    <p:extLst>
      <p:ext uri="{BB962C8B-B14F-4D97-AF65-F5344CB8AC3E}">
        <p14:creationId xmlns:p14="http://schemas.microsoft.com/office/powerpoint/2010/main" val="2015302493"/>
      </p:ext>
    </p:extLst>
  </p:cSld>
  <p:clrMapOvr>
    <a:masterClrMapping/>
  </p:clrMapOvr>
  <mc:AlternateContent xmlns:mc="http://schemas.openxmlformats.org/markup-compatibility/2006" xmlns:p14="http://schemas.microsoft.com/office/powerpoint/2010/main">
    <mc:Choice Requires="p14">
      <p:transition spd="slow" p14:dur="1500" advTm="3397">
        <p14:window/>
      </p:transition>
    </mc:Choice>
    <mc:Fallback xmlns="">
      <p:transition spd="slow" advTm="3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6">
                                            <p:txEl>
                                              <p:pRg st="4" end="4"/>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xit" presetSubtype="0" fill="hold" nodeType="clickEffect">
                                  <p:stCondLst>
                                    <p:cond delay="0"/>
                                  </p:stCondLst>
                                  <p:childTnLst>
                                    <p:animEffect transition="out" filter="wipe(down)">
                                      <p:cBhvr>
                                        <p:cTn id="42" dur="180" accel="50000">
                                          <p:stCondLst>
                                            <p:cond delay="1820"/>
                                          </p:stCondLst>
                                        </p:cTn>
                                        <p:tgtEl>
                                          <p:spTgt spid="6">
                                            <p:txEl>
                                              <p:pRg st="8" end="8"/>
                                            </p:txEl>
                                          </p:spTgt>
                                        </p:tgtEl>
                                      </p:cBhvr>
                                    </p:animEffect>
                                    <p:anim calcmode="lin" valueType="num">
                                      <p:cBhvr>
                                        <p:cTn id="43" dur="1822" tmFilter="0,0; 0.14,0.31; 0.43,0.73; 0.71,0.91; 1.0,1.0">
                                          <p:stCondLst>
                                            <p:cond delay="0"/>
                                          </p:stCondLst>
                                        </p:cTn>
                                        <p:tgtEl>
                                          <p:spTgt spid="6">
                                            <p:txEl>
                                              <p:pRg st="8" end="8"/>
                                            </p:txEl>
                                          </p:spTgt>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6">
                                            <p:txEl>
                                              <p:pRg st="8" end="8"/>
                                            </p:txEl>
                                          </p:spTgt>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6">
                                            <p:txEl>
                                              <p:pRg st="8" end="8"/>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6">
                                            <p:txEl>
                                              <p:pRg st="8" end="8"/>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6">
                                            <p:txEl>
                                              <p:pRg st="8" end="8"/>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6">
                                            <p:txEl>
                                              <p:pRg st="8" end="8"/>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6">
                                            <p:txEl>
                                              <p:pRg st="8" end="8"/>
                                            </p:txEl>
                                          </p:spTgt>
                                        </p:tgtEl>
                                        <p:attrNameLst>
                                          <p:attrName>ppt_y</p:attrName>
                                        </p:attrNameLst>
                                      </p:cBhvr>
                                      <p:tavLst>
                                        <p:tav tm="0">
                                          <p:val>
                                            <p:strVal val="ppt_y"/>
                                          </p:val>
                                        </p:tav>
                                        <p:tav tm="100000">
                                          <p:val>
                                            <p:strVal val="ppt_y+ppt_h"/>
                                          </p:val>
                                        </p:tav>
                                      </p:tavLst>
                                    </p:anim>
                                    <p:animScale>
                                      <p:cBhvr>
                                        <p:cTn id="50" dur="26">
                                          <p:stCondLst>
                                            <p:cond delay="620"/>
                                          </p:stCondLst>
                                        </p:cTn>
                                        <p:tgtEl>
                                          <p:spTgt spid="6">
                                            <p:txEl>
                                              <p:pRg st="8" end="8"/>
                                            </p:txEl>
                                          </p:spTgt>
                                        </p:tgtEl>
                                      </p:cBhvr>
                                      <p:to x="100000" y="60000"/>
                                    </p:animScale>
                                    <p:animScale>
                                      <p:cBhvr>
                                        <p:cTn id="51" dur="166" decel="50000">
                                          <p:stCondLst>
                                            <p:cond delay="646"/>
                                          </p:stCondLst>
                                        </p:cTn>
                                        <p:tgtEl>
                                          <p:spTgt spid="6">
                                            <p:txEl>
                                              <p:pRg st="8" end="8"/>
                                            </p:txEl>
                                          </p:spTgt>
                                        </p:tgtEl>
                                      </p:cBhvr>
                                      <p:to x="100000" y="100000"/>
                                    </p:animScale>
                                    <p:animScale>
                                      <p:cBhvr>
                                        <p:cTn id="52" dur="26">
                                          <p:stCondLst>
                                            <p:cond delay="1312"/>
                                          </p:stCondLst>
                                        </p:cTn>
                                        <p:tgtEl>
                                          <p:spTgt spid="6">
                                            <p:txEl>
                                              <p:pRg st="8" end="8"/>
                                            </p:txEl>
                                          </p:spTgt>
                                        </p:tgtEl>
                                      </p:cBhvr>
                                      <p:to x="100000" y="80000"/>
                                    </p:animScale>
                                    <p:animScale>
                                      <p:cBhvr>
                                        <p:cTn id="53" dur="166" decel="50000">
                                          <p:stCondLst>
                                            <p:cond delay="1338"/>
                                          </p:stCondLst>
                                        </p:cTn>
                                        <p:tgtEl>
                                          <p:spTgt spid="6">
                                            <p:txEl>
                                              <p:pRg st="8" end="8"/>
                                            </p:txEl>
                                          </p:spTgt>
                                        </p:tgtEl>
                                      </p:cBhvr>
                                      <p:to x="100000" y="100000"/>
                                    </p:animScale>
                                    <p:animScale>
                                      <p:cBhvr>
                                        <p:cTn id="54" dur="26">
                                          <p:stCondLst>
                                            <p:cond delay="1642"/>
                                          </p:stCondLst>
                                        </p:cTn>
                                        <p:tgtEl>
                                          <p:spTgt spid="6">
                                            <p:txEl>
                                              <p:pRg st="8" end="8"/>
                                            </p:txEl>
                                          </p:spTgt>
                                        </p:tgtEl>
                                      </p:cBhvr>
                                      <p:to x="100000" y="90000"/>
                                    </p:animScale>
                                    <p:animScale>
                                      <p:cBhvr>
                                        <p:cTn id="55" dur="166" decel="50000">
                                          <p:stCondLst>
                                            <p:cond delay="1668"/>
                                          </p:stCondLst>
                                        </p:cTn>
                                        <p:tgtEl>
                                          <p:spTgt spid="6">
                                            <p:txEl>
                                              <p:pRg st="8" end="8"/>
                                            </p:txEl>
                                          </p:spTgt>
                                        </p:tgtEl>
                                      </p:cBhvr>
                                      <p:to x="100000" y="100000"/>
                                    </p:animScale>
                                    <p:animScale>
                                      <p:cBhvr>
                                        <p:cTn id="56" dur="26">
                                          <p:stCondLst>
                                            <p:cond delay="1808"/>
                                          </p:stCondLst>
                                        </p:cTn>
                                        <p:tgtEl>
                                          <p:spTgt spid="6">
                                            <p:txEl>
                                              <p:pRg st="8" end="8"/>
                                            </p:txEl>
                                          </p:spTgt>
                                        </p:tgtEl>
                                      </p:cBhvr>
                                      <p:to x="100000" y="95000"/>
                                    </p:animScale>
                                    <p:animScale>
                                      <p:cBhvr>
                                        <p:cTn id="57" dur="166" decel="50000">
                                          <p:stCondLst>
                                            <p:cond delay="1834"/>
                                          </p:stCondLst>
                                        </p:cTn>
                                        <p:tgtEl>
                                          <p:spTgt spid="6">
                                            <p:txEl>
                                              <p:pRg st="8" end="8"/>
                                            </p:txEl>
                                          </p:spTgt>
                                        </p:tgtEl>
                                      </p:cBhvr>
                                      <p:to x="100000" y="100000"/>
                                    </p:animScale>
                                    <p:set>
                                      <p:cBhvr>
                                        <p:cTn id="58" dur="1" fill="hold">
                                          <p:stCondLst>
                                            <p:cond delay="1999"/>
                                          </p:stCondLst>
                                        </p:cTn>
                                        <p:tgtEl>
                                          <p:spTgt spid="6">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9" fill="hold" display="0">
                  <p:stCondLst>
                    <p:cond delay="indefinite"/>
                  </p:stCondLst>
                  <p:endCondLst>
                    <p:cond evt="onStopAudio" delay="0">
                      <p:tgtEl>
                        <p:sldTgt/>
                      </p:tgtEl>
                    </p:cond>
                  </p:endCondLst>
                </p:cTn>
                <p:tgtEl>
                  <p:spTgt spid="4"/>
                </p:tgtEl>
              </p:cMediaNode>
            </p:audio>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308" y="1383323"/>
            <a:ext cx="4325355" cy="369332"/>
          </a:xfrm>
          <a:prstGeom prst="rect">
            <a:avLst/>
          </a:prstGeom>
          <a:solidFill>
            <a:srgbClr val="92D050"/>
          </a:solidFill>
          <a:ln w="57150">
            <a:noFill/>
            <a:prstDash val="dash"/>
          </a:ln>
          <a:scene3d>
            <a:camera prst="orthographicFront"/>
            <a:lightRig rig="threePt" dir="t"/>
          </a:scene3d>
          <a:sp3d>
            <a:bevelT prst="angle"/>
          </a:sp3d>
        </p:spPr>
        <p:txBody>
          <a:bodyPr wrap="square" rtlCol="0">
            <a:spAutoFit/>
          </a:bodyPr>
          <a:lstStyle/>
          <a:p>
            <a:pPr algn="ctr"/>
            <a:r>
              <a:rPr lang="en-US" dirty="0" err="1" smtClean="0"/>
              <a:t>সাধারণতঃ</a:t>
            </a:r>
            <a:r>
              <a:rPr lang="en-US" dirty="0" smtClean="0"/>
              <a:t> </a:t>
            </a:r>
            <a:r>
              <a:rPr lang="en-US" dirty="0" err="1" smtClean="0"/>
              <a:t>কে</a:t>
            </a:r>
            <a:r>
              <a:rPr lang="en-US" dirty="0" smtClean="0"/>
              <a:t> </a:t>
            </a:r>
            <a:r>
              <a:rPr lang="en-US" dirty="0" err="1" smtClean="0"/>
              <a:t>কাকে</a:t>
            </a:r>
            <a:r>
              <a:rPr lang="en-US" dirty="0" smtClean="0"/>
              <a:t> </a:t>
            </a:r>
            <a:r>
              <a:rPr lang="en-US" dirty="0" err="1" smtClean="0"/>
              <a:t>আগে</a:t>
            </a:r>
            <a:r>
              <a:rPr lang="en-US" dirty="0" smtClean="0"/>
              <a:t> </a:t>
            </a:r>
            <a:r>
              <a:rPr lang="en-US" dirty="0" err="1" smtClean="0"/>
              <a:t>সালাম</a:t>
            </a:r>
            <a:r>
              <a:rPr lang="en-US" dirty="0" smtClean="0"/>
              <a:t> </a:t>
            </a:r>
            <a:r>
              <a:rPr lang="en-US" dirty="0" err="1" smtClean="0"/>
              <a:t>দিবে</a:t>
            </a:r>
            <a:r>
              <a:rPr lang="en-US" dirty="0" smtClean="0"/>
              <a:t> ?  </a:t>
            </a:r>
            <a:endParaRPr lang="en-US" dirty="0"/>
          </a:p>
        </p:txBody>
      </p:sp>
      <p:sp>
        <p:nvSpPr>
          <p:cNvPr id="3" name="Oval 2"/>
          <p:cNvSpPr/>
          <p:nvPr/>
        </p:nvSpPr>
        <p:spPr>
          <a:xfrm>
            <a:off x="4845449" y="369102"/>
            <a:ext cx="2278361" cy="609952"/>
          </a:xfrm>
          <a:prstGeom prst="ellipse">
            <a:avLst/>
          </a:prstGeom>
          <a:blipFill>
            <a:blip r:embed="rId5"/>
            <a:tile tx="0" ty="0" sx="100000" sy="100000" flip="none" algn="tl"/>
          </a:blipFill>
          <a:ln w="57150">
            <a:noFill/>
            <a:prstDash val="dash"/>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জোড়াই</a:t>
            </a:r>
            <a:r>
              <a:rPr lang="en-US" dirty="0"/>
              <a:t> </a:t>
            </a:r>
            <a:r>
              <a:rPr lang="en-US" dirty="0" err="1"/>
              <a:t>কাজ</a:t>
            </a:r>
            <a:r>
              <a:rPr lang="en-US" dirty="0"/>
              <a:t> </a:t>
            </a:r>
          </a:p>
        </p:txBody>
      </p:sp>
      <p:sp>
        <p:nvSpPr>
          <p:cNvPr id="4" name="TextBox 3"/>
          <p:cNvSpPr txBox="1"/>
          <p:nvPr/>
        </p:nvSpPr>
        <p:spPr>
          <a:xfrm>
            <a:off x="1770182" y="2075490"/>
            <a:ext cx="8428893" cy="2031325"/>
          </a:xfrm>
          <a:prstGeom prst="rect">
            <a:avLst/>
          </a:prstGeom>
          <a:solidFill>
            <a:schemeClr val="accent2">
              <a:lumMod val="60000"/>
              <a:lumOff val="40000"/>
            </a:schemeClr>
          </a:solidFill>
          <a:ln w="57150">
            <a:noFill/>
            <a:prstDash val="dash"/>
          </a:ln>
        </p:spPr>
        <p:txBody>
          <a:bodyPr wrap="square" rtlCol="0">
            <a:spAutoFit/>
          </a:bodyPr>
          <a:lstStyle/>
          <a:p>
            <a:r>
              <a:rPr lang="en-US" dirty="0" err="1" smtClean="0"/>
              <a:t>সাধারণতঃ</a:t>
            </a:r>
            <a:r>
              <a:rPr lang="en-US" dirty="0"/>
              <a:t> </a:t>
            </a:r>
            <a:r>
              <a:rPr lang="en-US" dirty="0" err="1" smtClean="0"/>
              <a:t>আগে</a:t>
            </a:r>
            <a:r>
              <a:rPr lang="en-US" dirty="0" smtClean="0"/>
              <a:t> </a:t>
            </a:r>
            <a:r>
              <a:rPr lang="en-US" dirty="0" err="1" smtClean="0"/>
              <a:t>সালাম</a:t>
            </a:r>
            <a:r>
              <a:rPr lang="en-US" dirty="0" smtClean="0"/>
              <a:t> </a:t>
            </a:r>
            <a:r>
              <a:rPr lang="en-US" dirty="0" err="1" smtClean="0"/>
              <a:t>দেয়া</a:t>
            </a:r>
            <a:r>
              <a:rPr lang="en-US" dirty="0" smtClean="0"/>
              <a:t> </a:t>
            </a:r>
            <a:r>
              <a:rPr lang="en-US" dirty="0" err="1" smtClean="0"/>
              <a:t>উত্তমঃ</a:t>
            </a:r>
            <a:r>
              <a:rPr lang="en-US" dirty="0" smtClean="0"/>
              <a:t> </a:t>
            </a:r>
          </a:p>
          <a:p>
            <a:r>
              <a:rPr lang="en-US" dirty="0" smtClean="0"/>
              <a:t>১। </a:t>
            </a:r>
            <a:r>
              <a:rPr lang="en-US" dirty="0" err="1" smtClean="0"/>
              <a:t>ছোটরা</a:t>
            </a:r>
            <a:r>
              <a:rPr lang="en-US" dirty="0" smtClean="0"/>
              <a:t> </a:t>
            </a:r>
            <a:r>
              <a:rPr lang="en-US" dirty="0" err="1" smtClean="0"/>
              <a:t>বড়দেরকে</a:t>
            </a:r>
            <a:r>
              <a:rPr lang="en-US" dirty="0" smtClean="0"/>
              <a:t> । </a:t>
            </a:r>
          </a:p>
          <a:p>
            <a:r>
              <a:rPr lang="en-US" dirty="0" smtClean="0"/>
              <a:t>২। </a:t>
            </a:r>
            <a:r>
              <a:rPr lang="en-US" dirty="0" err="1" smtClean="0"/>
              <a:t>পথ</a:t>
            </a:r>
            <a:r>
              <a:rPr lang="en-US" dirty="0" smtClean="0"/>
              <a:t> </a:t>
            </a:r>
            <a:r>
              <a:rPr lang="en-US" dirty="0" err="1" smtClean="0"/>
              <a:t>অতিক্রমকারী</a:t>
            </a:r>
            <a:r>
              <a:rPr lang="en-US" dirty="0" smtClean="0"/>
              <a:t> </a:t>
            </a:r>
            <a:r>
              <a:rPr lang="en-US" dirty="0" err="1" smtClean="0"/>
              <a:t>ব্যক্তি</a:t>
            </a:r>
            <a:r>
              <a:rPr lang="en-US" dirty="0" smtClean="0"/>
              <a:t> </a:t>
            </a:r>
            <a:r>
              <a:rPr lang="en-US" dirty="0" err="1" smtClean="0"/>
              <a:t>উপবিষ্ট</a:t>
            </a:r>
            <a:r>
              <a:rPr lang="en-US" dirty="0" smtClean="0"/>
              <a:t> </a:t>
            </a:r>
            <a:r>
              <a:rPr lang="en-US" dirty="0" err="1" smtClean="0"/>
              <a:t>ব্যক্তিকে</a:t>
            </a:r>
            <a:r>
              <a:rPr lang="en-US" dirty="0" smtClean="0"/>
              <a:t>।</a:t>
            </a:r>
          </a:p>
          <a:p>
            <a:r>
              <a:rPr lang="en-US" dirty="0" smtClean="0"/>
              <a:t>৩। </a:t>
            </a:r>
            <a:r>
              <a:rPr lang="en-US" dirty="0" err="1" smtClean="0"/>
              <a:t>কম</a:t>
            </a:r>
            <a:r>
              <a:rPr lang="en-US" dirty="0" smtClean="0"/>
              <a:t> </a:t>
            </a:r>
            <a:r>
              <a:rPr lang="en-US" dirty="0" err="1" smtClean="0"/>
              <a:t>সংখ্যক</a:t>
            </a:r>
            <a:r>
              <a:rPr lang="en-US" dirty="0" smtClean="0"/>
              <a:t> </a:t>
            </a:r>
            <a:r>
              <a:rPr lang="en-US" dirty="0" err="1" smtClean="0"/>
              <a:t>লোক</a:t>
            </a:r>
            <a:r>
              <a:rPr lang="en-US" dirty="0" smtClean="0"/>
              <a:t> </a:t>
            </a:r>
            <a:r>
              <a:rPr lang="en-US" dirty="0" err="1" smtClean="0"/>
              <a:t>বেশী</a:t>
            </a:r>
            <a:r>
              <a:rPr lang="en-US" dirty="0" smtClean="0"/>
              <a:t> </a:t>
            </a:r>
            <a:r>
              <a:rPr lang="en-US" dirty="0" err="1" smtClean="0"/>
              <a:t>সংখ্যক</a:t>
            </a:r>
            <a:r>
              <a:rPr lang="en-US" dirty="0" smtClean="0"/>
              <a:t> </a:t>
            </a:r>
            <a:r>
              <a:rPr lang="en-US" dirty="0" err="1" smtClean="0"/>
              <a:t>লোককে</a:t>
            </a:r>
            <a:r>
              <a:rPr lang="en-US" dirty="0" smtClean="0"/>
              <a:t>। </a:t>
            </a:r>
          </a:p>
          <a:p>
            <a:r>
              <a:rPr lang="en-US" dirty="0" smtClean="0"/>
              <a:t>৪। </a:t>
            </a:r>
            <a:r>
              <a:rPr lang="en-US" dirty="0" err="1" smtClean="0"/>
              <a:t>আরোহী</a:t>
            </a:r>
            <a:r>
              <a:rPr lang="en-US" dirty="0" smtClean="0"/>
              <a:t> </a:t>
            </a:r>
            <a:r>
              <a:rPr lang="en-US" dirty="0" err="1" smtClean="0"/>
              <a:t>ব্যক্তি</a:t>
            </a:r>
            <a:r>
              <a:rPr lang="en-US" dirty="0" smtClean="0"/>
              <a:t> </a:t>
            </a:r>
            <a:r>
              <a:rPr lang="en-US" dirty="0" err="1" smtClean="0"/>
              <a:t>চলমান</a:t>
            </a:r>
            <a:r>
              <a:rPr lang="en-US" dirty="0" smtClean="0"/>
              <a:t> </a:t>
            </a:r>
            <a:r>
              <a:rPr lang="en-US" dirty="0" err="1" smtClean="0"/>
              <a:t>ব্যক্তিকে</a:t>
            </a:r>
            <a:r>
              <a:rPr lang="en-US" dirty="0" smtClean="0"/>
              <a:t> । </a:t>
            </a:r>
          </a:p>
          <a:p>
            <a:r>
              <a:rPr lang="en-US" dirty="0" smtClean="0"/>
              <a:t>৫। </a:t>
            </a:r>
            <a:r>
              <a:rPr lang="en-US" dirty="0" err="1" smtClean="0"/>
              <a:t>বড়রা</a:t>
            </a:r>
            <a:r>
              <a:rPr lang="en-US" dirty="0" smtClean="0"/>
              <a:t> </a:t>
            </a:r>
            <a:r>
              <a:rPr lang="en-US" dirty="0" err="1" smtClean="0"/>
              <a:t>ছোটদেরকে</a:t>
            </a:r>
            <a:r>
              <a:rPr lang="en-US" dirty="0" smtClean="0"/>
              <a:t> </a:t>
            </a:r>
            <a:r>
              <a:rPr lang="en-US" dirty="0" err="1" smtClean="0"/>
              <a:t>প্রশিক্ষণ</a:t>
            </a:r>
            <a:r>
              <a:rPr lang="en-US" dirty="0" smtClean="0"/>
              <a:t> ও </a:t>
            </a:r>
            <a:r>
              <a:rPr lang="en-US" dirty="0" err="1" smtClean="0"/>
              <a:t>উদ্ধোদ্ধ</a:t>
            </a:r>
            <a:r>
              <a:rPr lang="en-US" dirty="0" smtClean="0"/>
              <a:t> </a:t>
            </a:r>
            <a:r>
              <a:rPr lang="en-US" dirty="0" err="1" smtClean="0"/>
              <a:t>করার</a:t>
            </a:r>
            <a:r>
              <a:rPr lang="en-US" dirty="0" smtClean="0"/>
              <a:t> </a:t>
            </a:r>
            <a:r>
              <a:rPr lang="en-US" dirty="0" err="1" smtClean="0"/>
              <a:t>জন্য</a:t>
            </a:r>
            <a:r>
              <a:rPr lang="en-US" dirty="0" smtClean="0"/>
              <a:t> </a:t>
            </a:r>
            <a:r>
              <a:rPr lang="en-US" dirty="0" err="1" smtClean="0"/>
              <a:t>সালাম</a:t>
            </a:r>
            <a:r>
              <a:rPr lang="en-US" dirty="0" smtClean="0"/>
              <a:t> </a:t>
            </a:r>
            <a:r>
              <a:rPr lang="en-US" dirty="0" err="1" smtClean="0"/>
              <a:t>দিতে</a:t>
            </a:r>
            <a:r>
              <a:rPr lang="en-US" dirty="0" smtClean="0"/>
              <a:t> </a:t>
            </a:r>
            <a:r>
              <a:rPr lang="en-US" dirty="0" err="1" smtClean="0"/>
              <a:t>পারে</a:t>
            </a:r>
            <a:r>
              <a:rPr lang="en-US" dirty="0" smtClean="0"/>
              <a:t>। </a:t>
            </a:r>
            <a:r>
              <a:rPr lang="en-US" dirty="0" err="1" smtClean="0"/>
              <a:t>যেমন</a:t>
            </a:r>
            <a:r>
              <a:rPr lang="en-US" dirty="0" smtClean="0"/>
              <a:t>- </a:t>
            </a:r>
          </a:p>
          <a:p>
            <a:r>
              <a:rPr lang="en-US" dirty="0" err="1" smtClean="0"/>
              <a:t>রাসুল</a:t>
            </a:r>
            <a:r>
              <a:rPr lang="en-US" dirty="0" smtClean="0"/>
              <a:t> </a:t>
            </a:r>
            <a:r>
              <a:rPr lang="en-US" dirty="0" err="1" smtClean="0"/>
              <a:t>সাঃ</a:t>
            </a:r>
            <a:r>
              <a:rPr lang="en-US" dirty="0" smtClean="0"/>
              <a:t> </a:t>
            </a:r>
            <a:r>
              <a:rPr lang="en-US" dirty="0" err="1" smtClean="0"/>
              <a:t>ছোট</a:t>
            </a:r>
            <a:r>
              <a:rPr lang="en-US" dirty="0" smtClean="0"/>
              <a:t> </a:t>
            </a:r>
            <a:r>
              <a:rPr lang="en-US" dirty="0" err="1" smtClean="0"/>
              <a:t>বাচ্চাদের</a:t>
            </a:r>
            <a:r>
              <a:rPr lang="en-US" dirty="0" smtClean="0"/>
              <a:t> </a:t>
            </a:r>
            <a:r>
              <a:rPr lang="en-US" dirty="0" err="1" smtClean="0"/>
              <a:t>পাশ্ব</a:t>
            </a:r>
            <a:r>
              <a:rPr lang="en-US" dirty="0" smtClean="0"/>
              <a:t> </a:t>
            </a:r>
            <a:r>
              <a:rPr lang="en-US" dirty="0" err="1" smtClean="0"/>
              <a:t>দেয়ে</a:t>
            </a:r>
            <a:r>
              <a:rPr lang="en-US" dirty="0" smtClean="0"/>
              <a:t> </a:t>
            </a:r>
            <a:r>
              <a:rPr lang="en-US" dirty="0" err="1" smtClean="0"/>
              <a:t>যাওয়ার</a:t>
            </a:r>
            <a:r>
              <a:rPr lang="en-US" dirty="0" smtClean="0"/>
              <a:t> </a:t>
            </a:r>
            <a:r>
              <a:rPr lang="en-US" dirty="0" err="1" smtClean="0"/>
              <a:t>সময়</a:t>
            </a:r>
            <a:r>
              <a:rPr lang="en-US" dirty="0" smtClean="0"/>
              <a:t> </a:t>
            </a:r>
            <a:r>
              <a:rPr lang="en-US" dirty="0" err="1" smtClean="0"/>
              <a:t>তাদেরকে</a:t>
            </a:r>
            <a:r>
              <a:rPr lang="en-US" dirty="0" smtClean="0"/>
              <a:t> </a:t>
            </a:r>
            <a:r>
              <a:rPr lang="en-US" dirty="0" err="1" smtClean="0"/>
              <a:t>সালাম</a:t>
            </a:r>
            <a:r>
              <a:rPr lang="en-US" dirty="0" smtClean="0"/>
              <a:t> </a:t>
            </a:r>
            <a:r>
              <a:rPr lang="en-US" dirty="0" err="1" smtClean="0"/>
              <a:t>দেতেন</a:t>
            </a:r>
            <a:r>
              <a:rPr lang="en-US" dirty="0" smtClean="0"/>
              <a:t>। </a:t>
            </a:r>
          </a:p>
        </p:txBody>
      </p:sp>
      <p:sp>
        <p:nvSpPr>
          <p:cNvPr id="5" name="TextBox 4"/>
          <p:cNvSpPr txBox="1"/>
          <p:nvPr/>
        </p:nvSpPr>
        <p:spPr>
          <a:xfrm>
            <a:off x="1770181" y="4376786"/>
            <a:ext cx="8428893" cy="1846659"/>
          </a:xfrm>
          <a:prstGeom prst="rect">
            <a:avLst/>
          </a:prstGeom>
          <a:solidFill>
            <a:schemeClr val="accent2">
              <a:lumMod val="75000"/>
            </a:schemeClr>
          </a:solidFill>
          <a:ln w="57150">
            <a:noFill/>
            <a:prstDash val="dash"/>
          </a:ln>
        </p:spPr>
        <p:txBody>
          <a:bodyPr wrap="square" rtlCol="0">
            <a:spAutoFit/>
          </a:bodyPr>
          <a:lstStyle/>
          <a:p>
            <a:pPr algn="r"/>
            <a:endParaRPr lang="ar-SA" sz="800" dirty="0" smtClean="0"/>
          </a:p>
          <a:p>
            <a:pPr algn="r"/>
            <a:r>
              <a:rPr lang="ar-SA" sz="2400" dirty="0" smtClean="0"/>
              <a:t>6- عن ابي هريرة رضي الله عنه قال قال رسول الله صلي الله عليه وسلم :  يسلم الصغير علي الكبير والمار علي القاعد والقليل علي الكثير- (رواه البخاري)</a:t>
            </a:r>
          </a:p>
          <a:p>
            <a:pPr algn="r"/>
            <a:endParaRPr lang="ar-SA" sz="1000" dirty="0"/>
          </a:p>
          <a:p>
            <a:pPr algn="r"/>
            <a:r>
              <a:rPr lang="ar-SA" sz="2400" dirty="0" smtClean="0"/>
              <a:t>5- </a:t>
            </a:r>
            <a:r>
              <a:rPr lang="ar-SA" sz="2400" dirty="0"/>
              <a:t>عن ابي هريرة رضي الله عنه قال قال رسول الله صلي الله عليه وسلم :  يسلم </a:t>
            </a:r>
            <a:r>
              <a:rPr lang="ar-SA" sz="2400" dirty="0" smtClean="0"/>
              <a:t>الراكب </a:t>
            </a:r>
            <a:r>
              <a:rPr lang="ar-SA" sz="2400" dirty="0"/>
              <a:t>علي </a:t>
            </a:r>
            <a:r>
              <a:rPr lang="ar-SA" sz="2400" dirty="0" smtClean="0"/>
              <a:t>الماشي والماشي  </a:t>
            </a:r>
            <a:r>
              <a:rPr lang="ar-SA" sz="2400" dirty="0"/>
              <a:t>علي القاعد والقليل علي الكثير- </a:t>
            </a:r>
            <a:r>
              <a:rPr lang="ar-SA" sz="2400" dirty="0" smtClean="0"/>
              <a:t>(متفق عليه)</a:t>
            </a:r>
            <a:endParaRPr lang="ar-SA" sz="24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a:ln>
            <a:noFill/>
          </a:ln>
        </p:spPr>
      </p:pic>
    </p:spTree>
    <p:custDataLst>
      <p:tags r:id="rId1"/>
    </p:custDataLst>
    <p:extLst>
      <p:ext uri="{BB962C8B-B14F-4D97-AF65-F5344CB8AC3E}">
        <p14:creationId xmlns:p14="http://schemas.microsoft.com/office/powerpoint/2010/main" val="1918908510"/>
      </p:ext>
    </p:extLst>
  </p:cSld>
  <p:clrMapOvr>
    <a:masterClrMapping/>
  </p:clrMapOvr>
  <mc:AlternateContent xmlns:mc="http://schemas.openxmlformats.org/markup-compatibility/2006" xmlns:p14="http://schemas.microsoft.com/office/powerpoint/2010/main">
    <mc:Choice Requires="p14">
      <p:transition spd="slow" p14:dur="800" advTm="23546">
        <p:circle/>
      </p:transition>
    </mc:Choice>
    <mc:Fallback xmlns="">
      <p:transition spd="slow" advTm="2354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4">
                                            <p:txEl>
                                              <p:pRg st="0" end="0"/>
                                            </p:txEl>
                                          </p:spTgt>
                                        </p:tgtEl>
                                      </p:cBhvr>
                                    </p:animEffect>
                                    <p:anim calcmode="lin" valueType="num">
                                      <p:cBhvr>
                                        <p:cTn id="22"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4">
                                            <p:txEl>
                                              <p:pRg st="0" end="0"/>
                                            </p:txEl>
                                          </p:spTgt>
                                        </p:tgtEl>
                                        <p:attrNameLst>
                                          <p:attrName>ppt_h</p:attrName>
                                        </p:attrNameLst>
                                      </p:cBhvr>
                                      <p:tavLst>
                                        <p:tav tm="0">
                                          <p:val>
                                            <p:strVal val="ppt_h"/>
                                          </p:val>
                                        </p:tav>
                                        <p:tav tm="100000">
                                          <p:val>
                                            <p:strVal val="ppt_h"/>
                                          </p:val>
                                        </p:tav>
                                      </p:tavLst>
                                    </p:anim>
                                    <p:set>
                                      <p:cBhvr>
                                        <p:cTn id="24"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box(in)">
                                      <p:cBhvr>
                                        <p:cTn id="29" dur="2000"/>
                                        <p:tgtEl>
                                          <p:spTgt spid="4">
                                            <p:bg/>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ox(in)">
                                      <p:cBhvr>
                                        <p:cTn id="32" dur="2000"/>
                                        <p:tgtEl>
                                          <p:spTgt spid="4">
                                            <p:txEl>
                                              <p:pRg st="0" end="0"/>
                                            </p:txEl>
                                          </p:spTgt>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ox(in)">
                                      <p:cBhvr>
                                        <p:cTn id="35" dur="2000"/>
                                        <p:tgtEl>
                                          <p:spTgt spid="4">
                                            <p:txEl>
                                              <p:pRg st="1" end="1"/>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ox(in)">
                                      <p:cBhvr>
                                        <p:cTn id="38" dur="2000"/>
                                        <p:tgtEl>
                                          <p:spTgt spid="4">
                                            <p:txEl>
                                              <p:pRg st="2" end="2"/>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box(in)">
                                      <p:cBhvr>
                                        <p:cTn id="41" dur="2000"/>
                                        <p:tgtEl>
                                          <p:spTgt spid="4">
                                            <p:txEl>
                                              <p:pRg st="3" end="3"/>
                                            </p:txEl>
                                          </p:spTgt>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ox(in)">
                                      <p:cBhvr>
                                        <p:cTn id="44" dur="2000"/>
                                        <p:tgtEl>
                                          <p:spTgt spid="4">
                                            <p:txEl>
                                              <p:pRg st="4" end="4"/>
                                            </p:tx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box(in)">
                                      <p:cBhvr>
                                        <p:cTn id="47" dur="2000"/>
                                        <p:tgtEl>
                                          <p:spTgt spid="4">
                                            <p:txEl>
                                              <p:pRg st="5" end="5"/>
                                            </p:txEl>
                                          </p:spTgt>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box(in)">
                                      <p:cBhvr>
                                        <p:cTn id="50" dur="20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6"/>
                </p:tgtEl>
              </p:cMediaNode>
            </p:audio>
          </p:childTnLst>
        </p:cTn>
      </p:par>
    </p:tnLst>
    <p:bldLst>
      <p:bldP spid="2" grpId="0" animBg="1"/>
      <p:bldP spid="3" grpId="0" animBg="1"/>
      <p:bldP spid="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47667" y="4005335"/>
            <a:ext cx="4691379" cy="1908215"/>
          </a:xfrm>
          <a:prstGeom prst="rect">
            <a:avLst/>
          </a:prstGeom>
          <a:solidFill>
            <a:srgbClr val="00B050"/>
          </a:solidFill>
          <a:ln w="57150">
            <a:noFill/>
          </a:ln>
        </p:spPr>
        <p:txBody>
          <a:bodyPr wrap="square" rtlCol="0">
            <a:spAutoFit/>
          </a:bodyPr>
          <a:lstStyle/>
          <a:p>
            <a:pPr algn="ctr"/>
            <a:r>
              <a:rPr lang="en-US" sz="3600" dirty="0" err="1">
                <a:solidFill>
                  <a:srgbClr val="FFFF00"/>
                </a:solidFill>
              </a:rPr>
              <a:t>মাহমুদুল</a:t>
            </a:r>
            <a:r>
              <a:rPr lang="en-US" sz="3600" dirty="0">
                <a:solidFill>
                  <a:srgbClr val="FFFF00"/>
                </a:solidFill>
              </a:rPr>
              <a:t> </a:t>
            </a:r>
            <a:r>
              <a:rPr lang="en-US" sz="3600" dirty="0" err="1">
                <a:solidFill>
                  <a:srgbClr val="FFFF00"/>
                </a:solidFill>
              </a:rPr>
              <a:t>হক</a:t>
            </a:r>
            <a:r>
              <a:rPr lang="en-US" sz="3600" dirty="0">
                <a:solidFill>
                  <a:srgbClr val="FFFF00"/>
                </a:solidFill>
              </a:rPr>
              <a:t/>
            </a:r>
            <a:br>
              <a:rPr lang="en-US" sz="3600" dirty="0">
                <a:solidFill>
                  <a:srgbClr val="FFFF00"/>
                </a:solidFill>
              </a:rPr>
            </a:br>
            <a:r>
              <a:rPr lang="en-US" sz="2800" dirty="0" err="1">
                <a:solidFill>
                  <a:srgbClr val="FFFF00"/>
                </a:solidFill>
              </a:rPr>
              <a:t>সহকারি</a:t>
            </a:r>
            <a:r>
              <a:rPr lang="en-US" sz="2800" dirty="0">
                <a:solidFill>
                  <a:srgbClr val="FFFF00"/>
                </a:solidFill>
              </a:rPr>
              <a:t> </a:t>
            </a:r>
            <a:r>
              <a:rPr lang="en-US" sz="2800" dirty="0" err="1" smtClean="0">
                <a:solidFill>
                  <a:srgbClr val="FFFF00"/>
                </a:solidFill>
              </a:rPr>
              <a:t>মৌলানা</a:t>
            </a:r>
            <a:r>
              <a:rPr lang="en-US" sz="2800" dirty="0" smtClean="0">
                <a:solidFill>
                  <a:srgbClr val="FFFF00"/>
                </a:solidFill>
              </a:rPr>
              <a:t> </a:t>
            </a:r>
            <a:r>
              <a:rPr lang="en-US" sz="2800" dirty="0">
                <a:solidFill>
                  <a:srgbClr val="FFFF00"/>
                </a:solidFill>
              </a:rPr>
              <a:t/>
            </a:r>
            <a:br>
              <a:rPr lang="en-US" sz="2800" dirty="0">
                <a:solidFill>
                  <a:srgbClr val="FFFF00"/>
                </a:solidFill>
              </a:rPr>
            </a:br>
            <a:r>
              <a:rPr lang="en-US" dirty="0" err="1">
                <a:solidFill>
                  <a:srgbClr val="FFFF00"/>
                </a:solidFill>
              </a:rPr>
              <a:t>পদুয়া</a:t>
            </a:r>
            <a:r>
              <a:rPr lang="en-US" dirty="0">
                <a:solidFill>
                  <a:srgbClr val="FFFF00"/>
                </a:solidFill>
              </a:rPr>
              <a:t> </a:t>
            </a:r>
            <a:r>
              <a:rPr lang="en-US" dirty="0" err="1">
                <a:solidFill>
                  <a:srgbClr val="FFFF00"/>
                </a:solidFill>
              </a:rPr>
              <a:t>আইনুল</a:t>
            </a:r>
            <a:r>
              <a:rPr lang="en-US" dirty="0">
                <a:solidFill>
                  <a:srgbClr val="FFFF00"/>
                </a:solidFill>
              </a:rPr>
              <a:t> </a:t>
            </a:r>
            <a:r>
              <a:rPr lang="en-US" dirty="0" err="1">
                <a:solidFill>
                  <a:srgbClr val="FFFF00"/>
                </a:solidFill>
              </a:rPr>
              <a:t>উলুম</a:t>
            </a:r>
            <a:r>
              <a:rPr lang="en-US" dirty="0">
                <a:solidFill>
                  <a:srgbClr val="FFFF00"/>
                </a:solidFill>
              </a:rPr>
              <a:t> </a:t>
            </a:r>
            <a:r>
              <a:rPr lang="en-US" dirty="0" err="1">
                <a:solidFill>
                  <a:srgbClr val="FFFF00"/>
                </a:solidFill>
              </a:rPr>
              <a:t>দারুচ্ছুন্নাহ</a:t>
            </a:r>
            <a:r>
              <a:rPr lang="en-US" dirty="0">
                <a:solidFill>
                  <a:srgbClr val="FFFF00"/>
                </a:solidFill>
              </a:rPr>
              <a:t> </a:t>
            </a:r>
            <a:r>
              <a:rPr lang="en-US" dirty="0" err="1">
                <a:solidFill>
                  <a:srgbClr val="FFFF00"/>
                </a:solidFill>
              </a:rPr>
              <a:t>কামিল</a:t>
            </a:r>
            <a:r>
              <a:rPr lang="en-US" dirty="0">
                <a:solidFill>
                  <a:srgbClr val="FFFF00"/>
                </a:solidFill>
              </a:rPr>
              <a:t> </a:t>
            </a:r>
            <a:r>
              <a:rPr lang="en-US" dirty="0" err="1">
                <a:solidFill>
                  <a:srgbClr val="FFFF00"/>
                </a:solidFill>
              </a:rPr>
              <a:t>মাদ্রাসা</a:t>
            </a:r>
            <a:r>
              <a:rPr lang="en-US" dirty="0">
                <a:solidFill>
                  <a:srgbClr val="FFFF00"/>
                </a:solidFill>
              </a:rPr>
              <a:t/>
            </a:r>
            <a:br>
              <a:rPr lang="en-US" dirty="0">
                <a:solidFill>
                  <a:srgbClr val="FFFF00"/>
                </a:solidFill>
              </a:rPr>
            </a:br>
            <a:r>
              <a:rPr lang="en-US" dirty="0" err="1">
                <a:solidFill>
                  <a:srgbClr val="FFFF00"/>
                </a:solidFill>
              </a:rPr>
              <a:t>উপজেলা</a:t>
            </a:r>
            <a:r>
              <a:rPr lang="en-US" dirty="0">
                <a:solidFill>
                  <a:srgbClr val="FFFF00"/>
                </a:solidFill>
              </a:rPr>
              <a:t>: </a:t>
            </a:r>
            <a:r>
              <a:rPr lang="en-US" dirty="0" err="1">
                <a:solidFill>
                  <a:srgbClr val="FFFF00"/>
                </a:solidFill>
              </a:rPr>
              <a:t>লোহাগাড়া</a:t>
            </a:r>
            <a:r>
              <a:rPr lang="en-US" dirty="0">
                <a:solidFill>
                  <a:srgbClr val="FFFF00"/>
                </a:solidFill>
              </a:rPr>
              <a:t>, </a:t>
            </a:r>
            <a:r>
              <a:rPr lang="en-US" dirty="0" err="1">
                <a:solidFill>
                  <a:srgbClr val="FFFF00"/>
                </a:solidFill>
              </a:rPr>
              <a:t>জেলা</a:t>
            </a:r>
            <a:r>
              <a:rPr lang="en-US" dirty="0">
                <a:solidFill>
                  <a:srgbClr val="FFFF00"/>
                </a:solidFill>
              </a:rPr>
              <a:t>: </a:t>
            </a:r>
            <a:r>
              <a:rPr lang="en-US" dirty="0" err="1">
                <a:solidFill>
                  <a:srgbClr val="FFFF00"/>
                </a:solidFill>
              </a:rPr>
              <a:t>চট্টগ্রাম</a:t>
            </a:r>
            <a:r>
              <a:rPr lang="en-US" dirty="0">
                <a:solidFill>
                  <a:srgbClr val="FFFF00"/>
                </a:solidFill>
              </a:rPr>
              <a:t> </a:t>
            </a:r>
            <a:br>
              <a:rPr lang="en-US" dirty="0">
                <a:solidFill>
                  <a:srgbClr val="FFFF00"/>
                </a:solidFill>
              </a:rPr>
            </a:br>
            <a:r>
              <a:rPr lang="en-US" dirty="0" err="1">
                <a:solidFill>
                  <a:srgbClr val="FFFF00"/>
                </a:solidFill>
              </a:rPr>
              <a:t>মোবাইল</a:t>
            </a:r>
            <a:r>
              <a:rPr lang="en-US" dirty="0">
                <a:solidFill>
                  <a:srgbClr val="FFFF00"/>
                </a:solidFill>
              </a:rPr>
              <a:t> </a:t>
            </a:r>
            <a:r>
              <a:rPr lang="en-US" dirty="0" err="1">
                <a:solidFill>
                  <a:srgbClr val="FFFF00"/>
                </a:solidFill>
              </a:rPr>
              <a:t>নং</a:t>
            </a:r>
            <a:r>
              <a:rPr lang="en-US" dirty="0">
                <a:solidFill>
                  <a:srgbClr val="FFFF00"/>
                </a:solidFill>
              </a:rPr>
              <a:t> ০১৮১৭৭৩৭৮৩২</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667" y="895054"/>
            <a:ext cx="4691379" cy="3102184"/>
          </a:xfrm>
          <a:prstGeom prst="rect">
            <a:avLst/>
          </a:prstGeom>
          <a:ln w="57150">
            <a:no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2077" y="895055"/>
            <a:ext cx="4404294" cy="5006772"/>
          </a:xfrm>
          <a:prstGeom prst="rect">
            <a:avLst/>
          </a:prstGeom>
        </p:spPr>
      </p:pic>
      <p:sp>
        <p:nvSpPr>
          <p:cNvPr id="15" name="TextBox 14"/>
          <p:cNvSpPr txBox="1"/>
          <p:nvPr/>
        </p:nvSpPr>
        <p:spPr>
          <a:xfrm>
            <a:off x="2960655" y="3216734"/>
            <a:ext cx="2202288" cy="461665"/>
          </a:xfrm>
          <a:prstGeom prst="rect">
            <a:avLst/>
          </a:prstGeom>
          <a:noFill/>
        </p:spPr>
        <p:txBody>
          <a:bodyPr wrap="square" rtlCol="0">
            <a:spAutoFit/>
          </a:bodyPr>
          <a:lstStyle/>
          <a:p>
            <a:pPr algn="ctr"/>
            <a:r>
              <a:rPr lang="ar-SA" sz="2400" dirty="0" smtClean="0">
                <a:solidFill>
                  <a:srgbClr val="FFC000"/>
                </a:solidFill>
              </a:rPr>
              <a:t>الحديث الشريف</a:t>
            </a:r>
            <a:endParaRPr lang="en-US" sz="2400" dirty="0">
              <a:solidFill>
                <a:srgbClr val="FFC000"/>
              </a:solidFill>
            </a:endParaRPr>
          </a:p>
        </p:txBody>
      </p:sp>
      <p:sp>
        <p:nvSpPr>
          <p:cNvPr id="16" name="TextBox 15"/>
          <p:cNvSpPr txBox="1"/>
          <p:nvPr/>
        </p:nvSpPr>
        <p:spPr>
          <a:xfrm>
            <a:off x="2179506" y="4876146"/>
            <a:ext cx="3193961" cy="369332"/>
          </a:xfrm>
          <a:prstGeom prst="rect">
            <a:avLst/>
          </a:prstGeom>
          <a:noFill/>
        </p:spPr>
        <p:txBody>
          <a:bodyPr wrap="square" rtlCol="0">
            <a:spAutoFit/>
          </a:bodyPr>
          <a:lstStyle/>
          <a:p>
            <a:pPr algn="ctr"/>
            <a:r>
              <a:rPr lang="en-US" dirty="0" err="1" smtClean="0">
                <a:solidFill>
                  <a:srgbClr val="FFFF00"/>
                </a:solidFill>
              </a:rPr>
              <a:t>Mahmudul</a:t>
            </a:r>
            <a:r>
              <a:rPr lang="en-US" dirty="0" smtClean="0">
                <a:solidFill>
                  <a:srgbClr val="FFFF00"/>
                </a:solidFill>
              </a:rPr>
              <a:t> </a:t>
            </a:r>
            <a:r>
              <a:rPr lang="en-US" dirty="0" err="1" smtClean="0">
                <a:solidFill>
                  <a:srgbClr val="FFFF00"/>
                </a:solidFill>
              </a:rPr>
              <a:t>Huq</a:t>
            </a:r>
            <a:r>
              <a:rPr lang="en-US" dirty="0" smtClean="0">
                <a:solidFill>
                  <a:srgbClr val="FFFF00"/>
                </a:solidFill>
              </a:rPr>
              <a:t>. </a:t>
            </a:r>
            <a:r>
              <a:rPr lang="en-US" dirty="0" err="1" smtClean="0">
                <a:solidFill>
                  <a:srgbClr val="FFFF00"/>
                </a:solidFill>
              </a:rPr>
              <a:t>Assit</a:t>
            </a:r>
            <a:r>
              <a:rPr lang="en-US" dirty="0" smtClean="0">
                <a:solidFill>
                  <a:srgbClr val="FFFF00"/>
                </a:solidFill>
              </a:rPr>
              <a:t>: </a:t>
            </a:r>
            <a:r>
              <a:rPr lang="en-US" dirty="0" err="1" smtClean="0">
                <a:solidFill>
                  <a:srgbClr val="FFFF00"/>
                </a:solidFill>
              </a:rPr>
              <a:t>Moulovi</a:t>
            </a:r>
            <a:endParaRPr lang="en-US" dirty="0">
              <a:solidFill>
                <a:srgbClr val="FFFF00"/>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
        <p:nvSpPr>
          <p:cNvPr id="9" name="TextBox 8"/>
          <p:cNvSpPr txBox="1"/>
          <p:nvPr/>
        </p:nvSpPr>
        <p:spPr>
          <a:xfrm>
            <a:off x="6300610" y="2227387"/>
            <a:ext cx="3963475" cy="646331"/>
          </a:xfrm>
          <a:prstGeom prst="rect">
            <a:avLst/>
          </a:prstGeom>
          <a:noFill/>
          <a:ln>
            <a:solidFill>
              <a:schemeClr val="bg1"/>
            </a:solidFill>
          </a:ln>
        </p:spPr>
        <p:txBody>
          <a:bodyPr wrap="square" rtlCol="0">
            <a:spAutoFit/>
          </a:bodyPr>
          <a:lstStyle/>
          <a:p>
            <a:pPr algn="ctr"/>
            <a:r>
              <a:rPr lang="en-US" dirty="0" err="1" smtClean="0">
                <a:solidFill>
                  <a:srgbClr val="FFFF00"/>
                </a:solidFill>
              </a:rPr>
              <a:t>তোমরা</a:t>
            </a:r>
            <a:r>
              <a:rPr lang="en-US" dirty="0" smtClean="0">
                <a:solidFill>
                  <a:srgbClr val="FFFF00"/>
                </a:solidFill>
              </a:rPr>
              <a:t> </a:t>
            </a:r>
            <a:r>
              <a:rPr lang="en-US" dirty="0" err="1" smtClean="0">
                <a:solidFill>
                  <a:srgbClr val="FFFF00"/>
                </a:solidFill>
              </a:rPr>
              <a:t>শান্তি</a:t>
            </a:r>
            <a:r>
              <a:rPr lang="en-US" dirty="0" smtClean="0">
                <a:solidFill>
                  <a:srgbClr val="FFFF00"/>
                </a:solidFill>
              </a:rPr>
              <a:t> ও </a:t>
            </a:r>
            <a:r>
              <a:rPr lang="en-US" dirty="0" err="1" smtClean="0">
                <a:solidFill>
                  <a:srgbClr val="FFFF00"/>
                </a:solidFill>
              </a:rPr>
              <a:t>নিরাপত্তার</a:t>
            </a:r>
            <a:r>
              <a:rPr lang="en-US" dirty="0" smtClean="0">
                <a:solidFill>
                  <a:srgbClr val="FFFF00"/>
                </a:solidFill>
              </a:rPr>
              <a:t> </a:t>
            </a:r>
            <a:r>
              <a:rPr lang="en-US" dirty="0" err="1" smtClean="0">
                <a:solidFill>
                  <a:srgbClr val="FFFF00"/>
                </a:solidFill>
              </a:rPr>
              <a:t>সাথে</a:t>
            </a:r>
            <a:endParaRPr lang="en-US" dirty="0" smtClean="0">
              <a:solidFill>
                <a:srgbClr val="FFFF00"/>
              </a:solidFill>
            </a:endParaRPr>
          </a:p>
          <a:p>
            <a:pPr algn="ctr"/>
            <a:r>
              <a:rPr lang="en-US" dirty="0" smtClean="0">
                <a:solidFill>
                  <a:srgbClr val="FFFF00"/>
                </a:solidFill>
              </a:rPr>
              <a:t> </a:t>
            </a:r>
            <a:r>
              <a:rPr lang="en-US" dirty="0" err="1" smtClean="0">
                <a:solidFill>
                  <a:srgbClr val="FFFF00"/>
                </a:solidFill>
              </a:rPr>
              <a:t>এখানে</a:t>
            </a:r>
            <a:r>
              <a:rPr lang="en-US" dirty="0" smtClean="0">
                <a:solidFill>
                  <a:srgbClr val="FFFF00"/>
                </a:solidFill>
              </a:rPr>
              <a:t> </a:t>
            </a:r>
            <a:r>
              <a:rPr lang="en-US" dirty="0" err="1" smtClean="0">
                <a:solidFill>
                  <a:srgbClr val="FFFF00"/>
                </a:solidFill>
              </a:rPr>
              <a:t>প্রবেশ</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r>
              <a:rPr lang="en-US" dirty="0" err="1" smtClean="0">
                <a:solidFill>
                  <a:srgbClr val="FFFF00"/>
                </a:solidFill>
              </a:rPr>
              <a:t>আল-হিজরঃ</a:t>
            </a:r>
            <a:r>
              <a:rPr lang="en-US" dirty="0" smtClean="0">
                <a:solidFill>
                  <a:srgbClr val="FFFF00"/>
                </a:solidFill>
              </a:rPr>
              <a:t> ৪৬। </a:t>
            </a:r>
            <a:endParaRPr lang="en-US" dirty="0">
              <a:solidFill>
                <a:srgbClr val="FFFF00"/>
              </a:solidFill>
            </a:endParaRPr>
          </a:p>
        </p:txBody>
      </p:sp>
      <p:sp>
        <p:nvSpPr>
          <p:cNvPr id="10" name="TextBox 9"/>
          <p:cNvSpPr txBox="1"/>
          <p:nvPr/>
        </p:nvSpPr>
        <p:spPr>
          <a:xfrm>
            <a:off x="6621765" y="1169783"/>
            <a:ext cx="3379781" cy="646331"/>
          </a:xfrm>
          <a:prstGeom prst="rect">
            <a:avLst/>
          </a:prstGeom>
          <a:noFill/>
          <a:ln>
            <a:solidFill>
              <a:srgbClr val="92D050"/>
            </a:solidFill>
          </a:ln>
        </p:spPr>
        <p:txBody>
          <a:bodyPr wrap="square" rtlCol="0">
            <a:spAutoFit/>
          </a:bodyPr>
          <a:lstStyle/>
          <a:p>
            <a:pPr algn="ctr"/>
            <a:r>
              <a:rPr lang="ar-SA" sz="3600" dirty="0" smtClean="0">
                <a:solidFill>
                  <a:srgbClr val="00B050"/>
                </a:solidFill>
              </a:rPr>
              <a:t>ادخلوها بسلام امنين </a:t>
            </a:r>
            <a:endParaRPr lang="en-US" sz="3600" dirty="0">
              <a:solidFill>
                <a:srgbClr val="00B050"/>
              </a:solidFill>
            </a:endParaRPr>
          </a:p>
        </p:txBody>
      </p:sp>
    </p:spTree>
    <p:custDataLst>
      <p:tags r:id="rId1"/>
    </p:custDataLst>
    <p:extLst>
      <p:ext uri="{BB962C8B-B14F-4D97-AF65-F5344CB8AC3E}">
        <p14:creationId xmlns:p14="http://schemas.microsoft.com/office/powerpoint/2010/main" val="426307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798">
        <p15:prstTrans prst="pageCurlDouble"/>
      </p:transition>
    </mc:Choice>
    <mc:Fallback xmlns="">
      <p:transition spd="slow" advTm="127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mph" presetSubtype="0" fill="hold" grpId="0" nodeType="clickEffect">
                                  <p:stCondLst>
                                    <p:cond delay="0"/>
                                  </p:stCondLst>
                                  <p:childTnLst>
                                    <p:animClr clrSpc="hsl" dir="cw">
                                      <p:cBhvr override="childStyle">
                                        <p:cTn id="18" dur="500" fill="hold"/>
                                        <p:tgtEl>
                                          <p:spTgt spid="11"/>
                                        </p:tgtEl>
                                        <p:attrNameLst>
                                          <p:attrName>style.color</p:attrName>
                                        </p:attrNameLst>
                                      </p:cBhvr>
                                      <p:by>
                                        <p:hsl h="0" s="12549" l="25098"/>
                                      </p:by>
                                    </p:animClr>
                                    <p:animClr clrSpc="hsl" dir="cw">
                                      <p:cBhvr>
                                        <p:cTn id="19" dur="500" fill="hold"/>
                                        <p:tgtEl>
                                          <p:spTgt spid="11"/>
                                        </p:tgtEl>
                                        <p:attrNameLst>
                                          <p:attrName>fillcolor</p:attrName>
                                        </p:attrNameLst>
                                      </p:cBhvr>
                                      <p:by>
                                        <p:hsl h="0" s="12549" l="25098"/>
                                      </p:by>
                                    </p:animClr>
                                    <p:animClr clrSpc="hsl" dir="cw">
                                      <p:cBhvr>
                                        <p:cTn id="20" dur="500" fill="hold"/>
                                        <p:tgtEl>
                                          <p:spTgt spid="11"/>
                                        </p:tgtEl>
                                        <p:attrNameLst>
                                          <p:attrName>stroke.color</p:attrName>
                                        </p:attrNameLst>
                                      </p:cBhvr>
                                      <p:by>
                                        <p:hsl h="0" s="12549" l="25098"/>
                                      </p:by>
                                    </p:animClr>
                                    <p:set>
                                      <p:cBhvr>
                                        <p:cTn id="21" dur="500" fill="hold"/>
                                        <p:tgtEl>
                                          <p:spTgt spid="1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16"/>
                                        </p:tgtEl>
                                      </p:cBhvr>
                                    </p:animEffect>
                                    <p:anim calcmode="lin" valueType="num">
                                      <p:cBhvr>
                                        <p:cTn id="32"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16"/>
                                        </p:tgtEl>
                                        <p:attrNameLst>
                                          <p:attrName>ppt_h</p:attrName>
                                        </p:attrNameLst>
                                      </p:cBhvr>
                                      <p:tavLst>
                                        <p:tav tm="0">
                                          <p:val>
                                            <p:strVal val="ppt_h"/>
                                          </p:val>
                                        </p:tav>
                                        <p:tav tm="100000">
                                          <p:val>
                                            <p:strVal val="ppt_h"/>
                                          </p:val>
                                        </p:tav>
                                      </p:tavLst>
                                    </p:anim>
                                    <p:set>
                                      <p:cBhvr>
                                        <p:cTn id="34" dur="1" fill="hold">
                                          <p:stCondLst>
                                            <p:cond delay="19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9">
                                            <p:bg/>
                                          </p:spTgt>
                                        </p:tgtEl>
                                        <p:attrNameLst>
                                          <p:attrName>style.visibility</p:attrName>
                                        </p:attrNameLst>
                                      </p:cBhvr>
                                      <p:to>
                                        <p:strVal val="visible"/>
                                      </p:to>
                                    </p:set>
                                    <p:animEffect transition="in" filter="fade">
                                      <p:cBhvr>
                                        <p:cTn id="57" dur="2000"/>
                                        <p:tgtEl>
                                          <p:spTgt spid="9">
                                            <p:bg/>
                                          </p:spTgt>
                                        </p:tgtEl>
                                      </p:cBhvr>
                                    </p:animEffect>
                                    <p:anim calcmode="lin" valueType="num">
                                      <p:cBhvr>
                                        <p:cTn id="58" dur="2000" fill="hold"/>
                                        <p:tgtEl>
                                          <p:spTgt spid="9">
                                            <p:bg/>
                                          </p:spTgt>
                                        </p:tgtEl>
                                        <p:attrNameLst>
                                          <p:attrName>ppt_w</p:attrName>
                                        </p:attrNameLst>
                                      </p:cBhvr>
                                      <p:tavLst>
                                        <p:tav tm="0" fmla="#ppt_w*sin(2.5*pi*$)">
                                          <p:val>
                                            <p:fltVal val="0"/>
                                          </p:val>
                                        </p:tav>
                                        <p:tav tm="100000">
                                          <p:val>
                                            <p:fltVal val="1"/>
                                          </p:val>
                                        </p:tav>
                                      </p:tavLst>
                                    </p:anim>
                                    <p:anim calcmode="lin" valueType="num">
                                      <p:cBhvr>
                                        <p:cTn id="59" dur="2000" fill="hold"/>
                                        <p:tgtEl>
                                          <p:spTgt spid="9">
                                            <p:bg/>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fade">
                                      <p:cBhvr>
                                        <p:cTn id="64" dur="2000"/>
                                        <p:tgtEl>
                                          <p:spTgt spid="9">
                                            <p:txEl>
                                              <p:pRg st="0" end="0"/>
                                            </p:txEl>
                                          </p:spTgt>
                                        </p:tgtEl>
                                      </p:cBhvr>
                                    </p:animEffect>
                                    <p:anim calcmode="lin" valueType="num">
                                      <p:cBhvr>
                                        <p:cTn id="65"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66"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9">
                                            <p:txEl>
                                              <p:pRg st="1" end="1"/>
                                            </p:txEl>
                                          </p:spTgt>
                                        </p:tgtEl>
                                        <p:attrNameLst>
                                          <p:attrName>style.visibility</p:attrName>
                                        </p:attrNameLst>
                                      </p:cBhvr>
                                      <p:to>
                                        <p:strVal val="visible"/>
                                      </p:to>
                                    </p:set>
                                    <p:animEffect transition="in" filter="fade">
                                      <p:cBhvr>
                                        <p:cTn id="71" dur="2000"/>
                                        <p:tgtEl>
                                          <p:spTgt spid="9">
                                            <p:txEl>
                                              <p:pRg st="1" end="1"/>
                                            </p:txEl>
                                          </p:spTgt>
                                        </p:tgtEl>
                                      </p:cBhvr>
                                    </p:animEffect>
                                    <p:anim calcmode="lin" valueType="num">
                                      <p:cBhvr>
                                        <p:cTn id="72"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73"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4" fill="hold" display="0">
                  <p:stCondLst>
                    <p:cond delay="indefinite"/>
                  </p:stCondLst>
                  <p:endCondLst>
                    <p:cond evt="onStopAudio" delay="0">
                      <p:tgtEl>
                        <p:sldTgt/>
                      </p:tgtEl>
                    </p:cond>
                  </p:endCondLst>
                </p:cTn>
                <p:tgtEl>
                  <p:spTgt spid="2"/>
                </p:tgtEl>
              </p:cMediaNode>
            </p:audio>
          </p:childTnLst>
        </p:cTn>
      </p:par>
    </p:tnLst>
    <p:bldLst>
      <p:bldP spid="11" grpId="0" animBg="1"/>
      <p:bldP spid="16" grpId="0"/>
      <p:bldP spid="9" grpId="0" build="p"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4997579" y="327060"/>
            <a:ext cx="2642317" cy="752659"/>
          </a:xfrm>
          <a:prstGeom prst="triangle">
            <a:avLst/>
          </a:prstGeom>
          <a:blipFill>
            <a:blip r:embed="rId5"/>
            <a:tile tx="0" ty="0" sx="100000" sy="100000" flip="none" algn="tl"/>
          </a:blip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বাড়ির</a:t>
            </a:r>
            <a:r>
              <a:rPr lang="en-US" dirty="0" smtClean="0"/>
              <a:t> </a:t>
            </a:r>
            <a:r>
              <a:rPr lang="en-US" dirty="0" err="1" smtClean="0"/>
              <a:t>কাজ</a:t>
            </a:r>
            <a:r>
              <a:rPr lang="en-US" dirty="0" smtClean="0"/>
              <a:t> </a:t>
            </a:r>
            <a:endParaRPr lang="en-US" dirty="0"/>
          </a:p>
        </p:txBody>
      </p:sp>
      <p:sp>
        <p:nvSpPr>
          <p:cNvPr id="4" name="TextBox 3"/>
          <p:cNvSpPr txBox="1"/>
          <p:nvPr/>
        </p:nvSpPr>
        <p:spPr>
          <a:xfrm>
            <a:off x="1359877" y="1770183"/>
            <a:ext cx="9577754" cy="2308324"/>
          </a:xfrm>
          <a:prstGeom prst="rect">
            <a:avLst/>
          </a:prstGeom>
          <a:solidFill>
            <a:schemeClr val="bg2">
              <a:lumMod val="60000"/>
              <a:lumOff val="40000"/>
            </a:schemeClr>
          </a:solidFill>
          <a:ln w="57150">
            <a:noFill/>
            <a:prstDash val="lgDashDotDot"/>
          </a:ln>
        </p:spPr>
        <p:txBody>
          <a:bodyPr wrap="square" rtlCol="0">
            <a:spAutoFit/>
          </a:bodyPr>
          <a:lstStyle/>
          <a:p>
            <a:pPr algn="just"/>
            <a:r>
              <a:rPr lang="en-US" sz="2400" dirty="0" err="1" smtClean="0"/>
              <a:t>নোমান</a:t>
            </a:r>
            <a:r>
              <a:rPr lang="en-US" sz="2400" dirty="0" smtClean="0"/>
              <a:t> </a:t>
            </a:r>
            <a:r>
              <a:rPr lang="en-US" sz="2400" dirty="0" err="1" smtClean="0"/>
              <a:t>মাদরাসায়</a:t>
            </a:r>
            <a:r>
              <a:rPr lang="en-US" sz="2400" dirty="0" smtClean="0"/>
              <a:t> </a:t>
            </a:r>
            <a:r>
              <a:rPr lang="en-US" sz="2400" dirty="0" err="1" smtClean="0"/>
              <a:t>যাচ্ছিল</a:t>
            </a:r>
            <a:r>
              <a:rPr lang="en-US" sz="2400" dirty="0" smtClean="0"/>
              <a:t>। </a:t>
            </a:r>
            <a:r>
              <a:rPr lang="en-US" sz="2400" dirty="0" err="1" smtClean="0"/>
              <a:t>পথে</a:t>
            </a:r>
            <a:r>
              <a:rPr lang="en-US" sz="2400" dirty="0" smtClean="0"/>
              <a:t> </a:t>
            </a:r>
            <a:r>
              <a:rPr lang="en-US" sz="2400" dirty="0" err="1" smtClean="0"/>
              <a:t>স্থানীয়</a:t>
            </a:r>
            <a:r>
              <a:rPr lang="en-US" sz="2400" dirty="0" smtClean="0"/>
              <a:t> </a:t>
            </a:r>
            <a:r>
              <a:rPr lang="en-US" sz="2400" dirty="0" err="1" smtClean="0"/>
              <a:t>বড়</a:t>
            </a:r>
            <a:r>
              <a:rPr lang="en-US" sz="2400" dirty="0" smtClean="0"/>
              <a:t> </a:t>
            </a:r>
            <a:r>
              <a:rPr lang="en-US" sz="2400" dirty="0" err="1" smtClean="0"/>
              <a:t>ভাই</a:t>
            </a:r>
            <a:r>
              <a:rPr lang="en-US" sz="2400" dirty="0" smtClean="0"/>
              <a:t> </a:t>
            </a:r>
            <a:r>
              <a:rPr lang="en-US" sz="2400" dirty="0" err="1" smtClean="0"/>
              <a:t>নাবিলের</a:t>
            </a:r>
            <a:r>
              <a:rPr lang="en-US" sz="2400" dirty="0" smtClean="0"/>
              <a:t> </a:t>
            </a:r>
            <a:r>
              <a:rPr lang="en-US" sz="2400" dirty="0" err="1" smtClean="0"/>
              <a:t>সাথ</a:t>
            </a:r>
            <a:r>
              <a:rPr lang="en-US" sz="2400" dirty="0" smtClean="0"/>
              <a:t> </a:t>
            </a:r>
            <a:r>
              <a:rPr lang="en-US" sz="2400" dirty="0" err="1" smtClean="0"/>
              <a:t>দেখা</a:t>
            </a:r>
            <a:r>
              <a:rPr lang="en-US" sz="2400" dirty="0" smtClean="0"/>
              <a:t> </a:t>
            </a:r>
            <a:r>
              <a:rPr lang="en-US" sz="2400" dirty="0" err="1" smtClean="0"/>
              <a:t>হলে</a:t>
            </a:r>
            <a:r>
              <a:rPr lang="en-US" sz="2400" dirty="0" smtClean="0"/>
              <a:t> </a:t>
            </a:r>
            <a:r>
              <a:rPr lang="en-US" sz="2400" dirty="0" err="1" smtClean="0"/>
              <a:t>নোমান</a:t>
            </a:r>
            <a:r>
              <a:rPr lang="en-US" sz="2400" dirty="0" smtClean="0"/>
              <a:t> </a:t>
            </a:r>
            <a:r>
              <a:rPr lang="en-US" sz="2400" dirty="0" err="1" smtClean="0"/>
              <a:t>তাকে</a:t>
            </a:r>
            <a:r>
              <a:rPr lang="en-US" sz="2400" dirty="0" smtClean="0"/>
              <a:t> </a:t>
            </a:r>
            <a:r>
              <a:rPr lang="en-US" sz="2400" dirty="0" err="1" smtClean="0"/>
              <a:t>সালাম</a:t>
            </a:r>
            <a:r>
              <a:rPr lang="en-US" sz="2400" dirty="0" smtClean="0"/>
              <a:t> </a:t>
            </a:r>
            <a:r>
              <a:rPr lang="en-US" sz="2400" dirty="0" err="1" smtClean="0"/>
              <a:t>প্রদান</a:t>
            </a:r>
            <a:r>
              <a:rPr lang="en-US" sz="2400" dirty="0" smtClean="0"/>
              <a:t> </a:t>
            </a:r>
            <a:r>
              <a:rPr lang="en-US" sz="2400" dirty="0" err="1" smtClean="0"/>
              <a:t>করে</a:t>
            </a:r>
            <a:r>
              <a:rPr lang="en-US" sz="2400" dirty="0" smtClean="0"/>
              <a:t>। </a:t>
            </a:r>
            <a:r>
              <a:rPr lang="en-US" sz="2400" dirty="0" err="1" smtClean="0"/>
              <a:t>জবাবে</a:t>
            </a:r>
            <a:r>
              <a:rPr lang="en-US" sz="2400" dirty="0" smtClean="0"/>
              <a:t> </a:t>
            </a:r>
            <a:r>
              <a:rPr lang="en-US" sz="2400" dirty="0" err="1" smtClean="0"/>
              <a:t>নাবিল</a:t>
            </a:r>
            <a:r>
              <a:rPr lang="en-US" sz="2400" dirty="0" smtClean="0"/>
              <a:t> </a:t>
            </a:r>
            <a:r>
              <a:rPr lang="en-US" sz="2400" dirty="0" err="1" smtClean="0"/>
              <a:t>বলে</a:t>
            </a:r>
            <a:r>
              <a:rPr lang="en-US" sz="2400" dirty="0" smtClean="0"/>
              <a:t> </a:t>
            </a:r>
            <a:r>
              <a:rPr lang="ar-SA" sz="2400" dirty="0" smtClean="0"/>
              <a:t>وعليكم </a:t>
            </a:r>
            <a:r>
              <a:rPr lang="en-US" sz="2400" dirty="0"/>
              <a:t> </a:t>
            </a:r>
            <a:r>
              <a:rPr lang="en-US" sz="2400" dirty="0" err="1" smtClean="0"/>
              <a:t>জবাবটি</a:t>
            </a:r>
            <a:r>
              <a:rPr lang="en-US" sz="2400" dirty="0" smtClean="0"/>
              <a:t> </a:t>
            </a:r>
            <a:r>
              <a:rPr lang="en-US" sz="2400" dirty="0" err="1" smtClean="0"/>
              <a:t>নোমানের</a:t>
            </a:r>
            <a:r>
              <a:rPr lang="en-US" sz="2400" dirty="0" smtClean="0"/>
              <a:t> </a:t>
            </a:r>
            <a:r>
              <a:rPr lang="en-US" sz="2400" dirty="0" err="1" smtClean="0"/>
              <a:t>মনঃপুত</a:t>
            </a:r>
            <a:r>
              <a:rPr lang="en-US" sz="2400" dirty="0" smtClean="0"/>
              <a:t> </a:t>
            </a:r>
            <a:r>
              <a:rPr lang="en-US" sz="2400" dirty="0" err="1" smtClean="0"/>
              <a:t>না</a:t>
            </a:r>
            <a:r>
              <a:rPr lang="en-US" sz="2400" dirty="0" smtClean="0"/>
              <a:t> </a:t>
            </a:r>
            <a:r>
              <a:rPr lang="en-US" sz="2400" dirty="0" err="1" smtClean="0"/>
              <a:t>হলে</a:t>
            </a:r>
            <a:r>
              <a:rPr lang="en-US" sz="2400" dirty="0" smtClean="0"/>
              <a:t> </a:t>
            </a:r>
            <a:r>
              <a:rPr lang="en-US" sz="2400" dirty="0" err="1" smtClean="0"/>
              <a:t>সে</a:t>
            </a:r>
            <a:r>
              <a:rPr lang="en-US" sz="2400" dirty="0" smtClean="0"/>
              <a:t> </a:t>
            </a:r>
            <a:r>
              <a:rPr lang="en-US" sz="2400" dirty="0" err="1" smtClean="0"/>
              <a:t>বিষয়টি</a:t>
            </a:r>
            <a:r>
              <a:rPr lang="en-US" sz="2400" dirty="0" smtClean="0"/>
              <a:t> </a:t>
            </a:r>
            <a:r>
              <a:rPr lang="en-US" sz="2400" dirty="0" err="1" smtClean="0"/>
              <a:t>তার</a:t>
            </a:r>
            <a:r>
              <a:rPr lang="en-US" sz="2400" dirty="0" smtClean="0"/>
              <a:t> </a:t>
            </a:r>
            <a:r>
              <a:rPr lang="en-US" sz="2400" dirty="0" err="1" smtClean="0"/>
              <a:t>উস্তাদের</a:t>
            </a:r>
            <a:r>
              <a:rPr lang="en-US" sz="2400" dirty="0" smtClean="0"/>
              <a:t> </a:t>
            </a:r>
            <a:r>
              <a:rPr lang="en-US" sz="2400" dirty="0" err="1" smtClean="0"/>
              <a:t>কাছে</a:t>
            </a:r>
            <a:r>
              <a:rPr lang="en-US" sz="2400" dirty="0" smtClean="0"/>
              <a:t> </a:t>
            </a:r>
            <a:r>
              <a:rPr lang="en-US" sz="2400" dirty="0" err="1" smtClean="0"/>
              <a:t>তুলে</a:t>
            </a:r>
            <a:r>
              <a:rPr lang="en-US" sz="2400" dirty="0" smtClean="0"/>
              <a:t> </a:t>
            </a:r>
            <a:r>
              <a:rPr lang="en-US" sz="2400" dirty="0" err="1" smtClean="0"/>
              <a:t>ধরল</a:t>
            </a:r>
            <a:r>
              <a:rPr lang="en-US" sz="2400" dirty="0" smtClean="0"/>
              <a:t>। </a:t>
            </a:r>
            <a:r>
              <a:rPr lang="en-US" sz="2400" dirty="0" err="1" smtClean="0"/>
              <a:t>উস্তাদ</a:t>
            </a:r>
            <a:r>
              <a:rPr lang="en-US" sz="2400" dirty="0" smtClean="0"/>
              <a:t> </a:t>
            </a:r>
            <a:r>
              <a:rPr lang="en-US" sz="2400" dirty="0" err="1" smtClean="0"/>
              <a:t>জবাব</a:t>
            </a:r>
            <a:r>
              <a:rPr lang="en-US" sz="2400" dirty="0" smtClean="0"/>
              <a:t> </a:t>
            </a:r>
            <a:r>
              <a:rPr lang="en-US" sz="2400" dirty="0" err="1" smtClean="0"/>
              <a:t>প্রদানের</a:t>
            </a:r>
            <a:r>
              <a:rPr lang="en-US" sz="2400" dirty="0" smtClean="0"/>
              <a:t> </a:t>
            </a:r>
            <a:r>
              <a:rPr lang="en-US" sz="2400" dirty="0" err="1" smtClean="0"/>
              <a:t>নিয়ম-পদ্ধতি</a:t>
            </a:r>
            <a:r>
              <a:rPr lang="en-US" sz="2400" dirty="0" smtClean="0"/>
              <a:t> </a:t>
            </a:r>
            <a:r>
              <a:rPr lang="en-US" sz="2400" dirty="0" err="1" smtClean="0"/>
              <a:t>বর্ণ্না</a:t>
            </a:r>
            <a:r>
              <a:rPr lang="en-US" sz="2400" dirty="0" smtClean="0"/>
              <a:t> </a:t>
            </a:r>
            <a:r>
              <a:rPr lang="en-US" sz="2400" dirty="0" err="1" smtClean="0"/>
              <a:t>শেষে</a:t>
            </a:r>
            <a:r>
              <a:rPr lang="en-US" sz="2400" dirty="0" smtClean="0"/>
              <a:t> </a:t>
            </a:r>
            <a:r>
              <a:rPr lang="en-US" sz="2400" dirty="0" err="1" smtClean="0"/>
              <a:t>বললেন</a:t>
            </a:r>
            <a:r>
              <a:rPr lang="en-US" sz="2400" dirty="0" smtClean="0"/>
              <a:t>, </a:t>
            </a:r>
            <a:r>
              <a:rPr lang="en-US" sz="2400" dirty="0" err="1" smtClean="0"/>
              <a:t>সালাম</a:t>
            </a:r>
            <a:r>
              <a:rPr lang="en-US" sz="2400" dirty="0" smtClean="0"/>
              <a:t> </a:t>
            </a:r>
            <a:r>
              <a:rPr lang="en-US" sz="2400" dirty="0" err="1" smtClean="0"/>
              <a:t>পারস্পরিক</a:t>
            </a:r>
            <a:r>
              <a:rPr lang="en-US" sz="2400" dirty="0" smtClean="0"/>
              <a:t> </a:t>
            </a:r>
            <a:r>
              <a:rPr lang="en-US" sz="2400" dirty="0" err="1" smtClean="0"/>
              <a:t>সম্প্রীতির</a:t>
            </a:r>
            <a:r>
              <a:rPr lang="en-US" sz="2400" dirty="0" smtClean="0"/>
              <a:t> </a:t>
            </a:r>
            <a:r>
              <a:rPr lang="en-US" sz="2400" dirty="0" err="1" smtClean="0"/>
              <a:t>বন্ধনে</a:t>
            </a:r>
            <a:r>
              <a:rPr lang="en-US" sz="2400" dirty="0" smtClean="0"/>
              <a:t> </a:t>
            </a:r>
            <a:r>
              <a:rPr lang="en-US" sz="2400" dirty="0" err="1" smtClean="0"/>
              <a:t>আবদ্ধ</a:t>
            </a:r>
            <a:r>
              <a:rPr lang="en-US" sz="2400" dirty="0" smtClean="0"/>
              <a:t> </a:t>
            </a:r>
            <a:r>
              <a:rPr lang="en-US" sz="2400" dirty="0" err="1" smtClean="0"/>
              <a:t>হয়ার</a:t>
            </a:r>
            <a:r>
              <a:rPr lang="en-US" sz="2400" dirty="0" smtClean="0"/>
              <a:t> </a:t>
            </a:r>
            <a:r>
              <a:rPr lang="en-US" sz="2400" dirty="0" err="1" smtClean="0"/>
              <a:t>একটি</a:t>
            </a:r>
            <a:r>
              <a:rPr lang="en-US" sz="2400" dirty="0" smtClean="0"/>
              <a:t>  </a:t>
            </a:r>
            <a:r>
              <a:rPr lang="en-US" sz="2400" dirty="0" err="1" smtClean="0"/>
              <a:t>মন্ত্র</a:t>
            </a:r>
            <a:r>
              <a:rPr lang="en-US" sz="2400" dirty="0" smtClean="0"/>
              <a:t>। </a:t>
            </a:r>
            <a:r>
              <a:rPr lang="en-US" sz="2400" dirty="0" err="1" smtClean="0"/>
              <a:t>সকলকে</a:t>
            </a:r>
            <a:r>
              <a:rPr lang="en-US" sz="2400" dirty="0" smtClean="0"/>
              <a:t> </a:t>
            </a:r>
            <a:r>
              <a:rPr lang="en-US" sz="2400" dirty="0" err="1" smtClean="0"/>
              <a:t>এটি</a:t>
            </a:r>
            <a:r>
              <a:rPr lang="en-US" sz="2400" dirty="0" smtClean="0"/>
              <a:t> </a:t>
            </a:r>
            <a:r>
              <a:rPr lang="en-US" sz="2400" dirty="0" err="1" smtClean="0"/>
              <a:t>যথাযথ</a:t>
            </a:r>
            <a:r>
              <a:rPr lang="en-US" sz="2400" dirty="0" smtClean="0"/>
              <a:t> </a:t>
            </a:r>
            <a:r>
              <a:rPr lang="en-US" sz="2400" dirty="0" err="1" smtClean="0"/>
              <a:t>নিয়মে</a:t>
            </a:r>
            <a:r>
              <a:rPr lang="en-US" sz="2400" dirty="0" smtClean="0"/>
              <a:t> </a:t>
            </a:r>
            <a:r>
              <a:rPr lang="en-US" sz="2400" dirty="0" err="1" smtClean="0"/>
              <a:t>পালন</a:t>
            </a:r>
            <a:r>
              <a:rPr lang="en-US" sz="2400" dirty="0" smtClean="0"/>
              <a:t> </a:t>
            </a:r>
            <a:r>
              <a:rPr lang="en-US" sz="2400" dirty="0" err="1" smtClean="0"/>
              <a:t>করা</a:t>
            </a:r>
            <a:r>
              <a:rPr lang="en-US" sz="2400" dirty="0" smtClean="0"/>
              <a:t> </a:t>
            </a:r>
            <a:r>
              <a:rPr lang="en-US" sz="2400" dirty="0" err="1" smtClean="0"/>
              <a:t>উচি</a:t>
            </a:r>
            <a:r>
              <a:rPr lang="en-US" sz="2400" dirty="0" smtClean="0"/>
              <a:t>ৎ।  </a:t>
            </a:r>
            <a:endParaRPr lang="en-US" sz="2400" dirty="0"/>
          </a:p>
        </p:txBody>
      </p:sp>
      <p:sp>
        <p:nvSpPr>
          <p:cNvPr id="5" name="TextBox 4"/>
          <p:cNvSpPr txBox="1"/>
          <p:nvPr/>
        </p:nvSpPr>
        <p:spPr>
          <a:xfrm>
            <a:off x="1324709" y="4302374"/>
            <a:ext cx="9577754" cy="1938992"/>
          </a:xfrm>
          <a:prstGeom prst="rect">
            <a:avLst/>
          </a:prstGeom>
          <a:solidFill>
            <a:schemeClr val="accent3">
              <a:lumMod val="60000"/>
              <a:lumOff val="40000"/>
            </a:schemeClr>
          </a:solidFill>
          <a:ln w="57150">
            <a:noFill/>
            <a:prstDash val="lgDashDotDot"/>
          </a:ln>
        </p:spPr>
        <p:txBody>
          <a:bodyPr wrap="square" rtlCol="0">
            <a:spAutoFit/>
          </a:bodyPr>
          <a:lstStyle/>
          <a:p>
            <a:pPr algn="just"/>
            <a:r>
              <a:rPr lang="en-US" sz="2400" dirty="0" smtClean="0"/>
              <a:t>(ক) </a:t>
            </a:r>
            <a:r>
              <a:rPr lang="en-US" sz="2400" dirty="0" err="1" smtClean="0"/>
              <a:t>সালামের</a:t>
            </a:r>
            <a:r>
              <a:rPr lang="en-US" sz="2400" dirty="0" smtClean="0"/>
              <a:t> </a:t>
            </a:r>
            <a:r>
              <a:rPr lang="en-US" sz="2400" dirty="0" err="1" smtClean="0"/>
              <a:t>বাক্যটি</a:t>
            </a:r>
            <a:r>
              <a:rPr lang="en-US" sz="2400" dirty="0" smtClean="0"/>
              <a:t> </a:t>
            </a:r>
            <a:r>
              <a:rPr lang="en-US" sz="2400" dirty="0" err="1" smtClean="0"/>
              <a:t>আরবিতে</a:t>
            </a:r>
            <a:r>
              <a:rPr lang="en-US" sz="2400" dirty="0" smtClean="0"/>
              <a:t> </a:t>
            </a:r>
            <a:r>
              <a:rPr lang="en-US" sz="2400" dirty="0" err="1" smtClean="0"/>
              <a:t>লিখ</a:t>
            </a:r>
            <a:r>
              <a:rPr lang="en-US" sz="2400" dirty="0" smtClean="0"/>
              <a:t>।</a:t>
            </a:r>
          </a:p>
          <a:p>
            <a:pPr algn="just"/>
            <a:r>
              <a:rPr lang="en-US" sz="2400" dirty="0" smtClean="0"/>
              <a:t>(খ)  </a:t>
            </a:r>
            <a:r>
              <a:rPr lang="ar-SA" sz="2400" dirty="0" smtClean="0"/>
              <a:t>البادي بالسلام بريئ من الكبر</a:t>
            </a:r>
            <a:r>
              <a:rPr lang="en-US" sz="2400" dirty="0" smtClean="0"/>
              <a:t> </a:t>
            </a:r>
            <a:r>
              <a:rPr lang="en-US" sz="2400" dirty="0" err="1" smtClean="0"/>
              <a:t>হাদিসটির</a:t>
            </a:r>
            <a:r>
              <a:rPr lang="en-US" sz="2400" dirty="0" smtClean="0"/>
              <a:t> </a:t>
            </a:r>
            <a:r>
              <a:rPr lang="en-US" sz="2400" dirty="0" err="1" smtClean="0"/>
              <a:t>ব্যাখ্যা</a:t>
            </a:r>
            <a:r>
              <a:rPr lang="en-US" sz="2400" dirty="0" smtClean="0"/>
              <a:t> </a:t>
            </a:r>
            <a:r>
              <a:rPr lang="en-US" sz="2400" dirty="0" err="1" smtClean="0"/>
              <a:t>লিখ</a:t>
            </a:r>
            <a:r>
              <a:rPr lang="en-US" sz="2400" dirty="0" smtClean="0"/>
              <a:t>। </a:t>
            </a:r>
            <a:endParaRPr lang="ar-SA" sz="2400" dirty="0" smtClean="0"/>
          </a:p>
          <a:p>
            <a:pPr algn="just"/>
            <a:r>
              <a:rPr lang="en-US" sz="2400" dirty="0" smtClean="0"/>
              <a:t>(গ) </a:t>
            </a:r>
            <a:r>
              <a:rPr lang="en-US" sz="2400" dirty="0" err="1" smtClean="0"/>
              <a:t>নাবিলের</a:t>
            </a:r>
            <a:r>
              <a:rPr lang="en-US" sz="2400" dirty="0" smtClean="0"/>
              <a:t> </a:t>
            </a:r>
            <a:r>
              <a:rPr lang="en-US" sz="2400" dirty="0" err="1" smtClean="0"/>
              <a:t>সালামের</a:t>
            </a:r>
            <a:r>
              <a:rPr lang="en-US" sz="2400" dirty="0" smtClean="0"/>
              <a:t> </a:t>
            </a:r>
            <a:r>
              <a:rPr lang="en-US" sz="2400" dirty="0" err="1" smtClean="0"/>
              <a:t>জবাব</a:t>
            </a:r>
            <a:r>
              <a:rPr lang="en-US" sz="2400" dirty="0" smtClean="0"/>
              <a:t> </a:t>
            </a:r>
            <a:r>
              <a:rPr lang="en-US" sz="2400" dirty="0" err="1" smtClean="0"/>
              <a:t>প্রদান</a:t>
            </a:r>
            <a:r>
              <a:rPr lang="en-US" sz="2400" dirty="0" smtClean="0"/>
              <a:t> </a:t>
            </a:r>
            <a:r>
              <a:rPr lang="en-US" sz="2400" dirty="0" err="1" smtClean="0"/>
              <a:t>কিরূপ</a:t>
            </a:r>
            <a:r>
              <a:rPr lang="en-US" sz="2400" dirty="0" smtClean="0"/>
              <a:t> </a:t>
            </a:r>
            <a:r>
              <a:rPr lang="en-US" sz="2400" dirty="0" err="1" smtClean="0"/>
              <a:t>হয়েছে</a:t>
            </a:r>
            <a:r>
              <a:rPr lang="en-US" sz="2400" dirty="0"/>
              <a:t> </a:t>
            </a:r>
            <a:r>
              <a:rPr lang="en-US" sz="2400" dirty="0" smtClean="0"/>
              <a:t>? </a:t>
            </a:r>
            <a:r>
              <a:rPr lang="en-US" sz="2400" dirty="0" err="1" smtClean="0"/>
              <a:t>ব্যাখ্যা</a:t>
            </a:r>
            <a:r>
              <a:rPr lang="en-US" sz="2400" dirty="0" smtClean="0"/>
              <a:t> </a:t>
            </a:r>
            <a:r>
              <a:rPr lang="en-US" sz="2400" dirty="0" err="1" smtClean="0"/>
              <a:t>কর</a:t>
            </a:r>
            <a:r>
              <a:rPr lang="en-US" sz="2400" dirty="0" smtClean="0"/>
              <a:t>। </a:t>
            </a:r>
          </a:p>
          <a:p>
            <a:pPr algn="just"/>
            <a:r>
              <a:rPr lang="en-US" sz="2400" dirty="0" smtClean="0"/>
              <a:t>(ঘ) “</a:t>
            </a:r>
            <a:r>
              <a:rPr lang="en-US" sz="2400" dirty="0" err="1" smtClean="0"/>
              <a:t>সালাম</a:t>
            </a:r>
            <a:r>
              <a:rPr lang="en-US" sz="2400" dirty="0" smtClean="0"/>
              <a:t> </a:t>
            </a:r>
            <a:r>
              <a:rPr lang="en-US" sz="2400" dirty="0" err="1"/>
              <a:t>পারস্পরিক</a:t>
            </a:r>
            <a:r>
              <a:rPr lang="en-US" sz="2400" dirty="0"/>
              <a:t> </a:t>
            </a:r>
            <a:r>
              <a:rPr lang="en-US" sz="2400" dirty="0" err="1"/>
              <a:t>সম্প্রীতির</a:t>
            </a:r>
            <a:r>
              <a:rPr lang="en-US" sz="2400" dirty="0"/>
              <a:t> </a:t>
            </a:r>
            <a:r>
              <a:rPr lang="en-US" sz="2400" dirty="0" err="1"/>
              <a:t>বন্ধনে</a:t>
            </a:r>
            <a:r>
              <a:rPr lang="en-US" sz="2400" dirty="0"/>
              <a:t> </a:t>
            </a:r>
            <a:r>
              <a:rPr lang="en-US" sz="2400" dirty="0" err="1"/>
              <a:t>আবদ্ধ</a:t>
            </a:r>
            <a:r>
              <a:rPr lang="en-US" sz="2400" dirty="0"/>
              <a:t> </a:t>
            </a:r>
            <a:r>
              <a:rPr lang="en-US" sz="2400" dirty="0" err="1"/>
              <a:t>হয়ার</a:t>
            </a:r>
            <a:r>
              <a:rPr lang="en-US" sz="2400" dirty="0"/>
              <a:t> </a:t>
            </a:r>
            <a:r>
              <a:rPr lang="en-US" sz="2400" dirty="0" err="1"/>
              <a:t>একটি</a:t>
            </a:r>
            <a:r>
              <a:rPr lang="en-US" sz="2400" dirty="0"/>
              <a:t>  </a:t>
            </a:r>
            <a:r>
              <a:rPr lang="en-US" sz="2400" dirty="0" err="1"/>
              <a:t>মন্ত্র</a:t>
            </a:r>
            <a:r>
              <a:rPr lang="en-US" sz="2400" dirty="0" smtClean="0"/>
              <a:t>।” </a:t>
            </a:r>
            <a:r>
              <a:rPr lang="en-US" sz="2400" dirty="0" err="1" smtClean="0"/>
              <a:t>উস্তাদের</a:t>
            </a:r>
            <a:r>
              <a:rPr lang="en-US" sz="2400" dirty="0" smtClean="0"/>
              <a:t> </a:t>
            </a:r>
            <a:r>
              <a:rPr lang="en-US" sz="2400" dirty="0" err="1" smtClean="0"/>
              <a:t>বক্তব্যটি</a:t>
            </a:r>
            <a:r>
              <a:rPr lang="en-US" sz="2400" dirty="0" smtClean="0"/>
              <a:t> </a:t>
            </a:r>
            <a:r>
              <a:rPr lang="en-US" sz="2400" dirty="0" err="1" smtClean="0"/>
              <a:t>হাদিসের</a:t>
            </a:r>
            <a:r>
              <a:rPr lang="en-US" sz="2400" dirty="0" smtClean="0"/>
              <a:t> </a:t>
            </a:r>
            <a:r>
              <a:rPr lang="en-US" sz="2400" dirty="0" err="1" smtClean="0"/>
              <a:t>আলোকে</a:t>
            </a:r>
            <a:r>
              <a:rPr lang="en-US" sz="2400" dirty="0" smtClean="0"/>
              <a:t> </a:t>
            </a:r>
            <a:r>
              <a:rPr lang="en-US" sz="2400" dirty="0" err="1" smtClean="0"/>
              <a:t>বিশ্লেষণ</a:t>
            </a:r>
            <a:r>
              <a:rPr lang="en-US" sz="2400" dirty="0" smtClean="0"/>
              <a:t> </a:t>
            </a:r>
            <a:r>
              <a:rPr lang="en-US" sz="2400" dirty="0" err="1" smtClean="0"/>
              <a:t>কর</a:t>
            </a:r>
            <a:r>
              <a:rPr lang="en-US" sz="2400" dirty="0" smtClean="0"/>
              <a:t>। </a:t>
            </a:r>
            <a:endParaRPr lang="en-US" sz="2400" dirty="0"/>
          </a:p>
        </p:txBody>
      </p:sp>
      <p:sp>
        <p:nvSpPr>
          <p:cNvPr id="6" name="Hexagon 5"/>
          <p:cNvSpPr/>
          <p:nvPr/>
        </p:nvSpPr>
        <p:spPr>
          <a:xfrm>
            <a:off x="1437675" y="937845"/>
            <a:ext cx="2259356" cy="574431"/>
          </a:xfrm>
          <a:prstGeom prst="hexagon">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C00000"/>
                </a:solidFill>
              </a:rPr>
              <a:t>সৃজনশীল</a:t>
            </a:r>
            <a:r>
              <a:rPr lang="en-US" dirty="0" smtClean="0">
                <a:solidFill>
                  <a:srgbClr val="C00000"/>
                </a:solidFill>
              </a:rPr>
              <a:t> </a:t>
            </a:r>
            <a:r>
              <a:rPr lang="en-US" dirty="0" err="1" smtClean="0">
                <a:solidFill>
                  <a:srgbClr val="C00000"/>
                </a:solidFill>
              </a:rPr>
              <a:t>প্রশ্নঃ</a:t>
            </a:r>
            <a:r>
              <a:rPr lang="en-US" dirty="0" smtClean="0">
                <a:solidFill>
                  <a:srgbClr val="C00000"/>
                </a:solidFill>
              </a:rPr>
              <a:t> </a:t>
            </a:r>
            <a:endParaRPr lang="en-US" dirty="0">
              <a:solidFill>
                <a:srgbClr val="C00000"/>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a:ln>
            <a:noFill/>
          </a:ln>
        </p:spPr>
      </p:pic>
    </p:spTree>
    <p:custDataLst>
      <p:tags r:id="rId1"/>
    </p:custDataLst>
    <p:extLst>
      <p:ext uri="{BB962C8B-B14F-4D97-AF65-F5344CB8AC3E}">
        <p14:creationId xmlns:p14="http://schemas.microsoft.com/office/powerpoint/2010/main" val="3875662804"/>
      </p:ext>
    </p:extLst>
  </p:cSld>
  <p:clrMapOvr>
    <a:masterClrMapping/>
  </p:clrMapOvr>
  <p:transition spd="slow" advTm="1164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out)">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grpId="0" nodeType="clickEffect">
                                  <p:stCondLst>
                                    <p:cond delay="0"/>
                                  </p:stCondLst>
                                  <p:childTnLst>
                                    <p:animEffect transition="out" filter="wheel(1)">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 calcmode="lin" valueType="num">
                                      <p:cBhvr additive="base">
                                        <p:cTn id="3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089" y="1275523"/>
            <a:ext cx="4807439" cy="4623841"/>
          </a:xfrm>
          <a:prstGeom prst="rect">
            <a:avLst/>
          </a:prstGeom>
          <a:ln w="9525">
            <a:solidFill>
              <a:srgbClr val="FF0000"/>
            </a:solidFill>
            <a:prstDash val="sysDash"/>
          </a:ln>
        </p:spPr>
      </p:pic>
      <p:sp>
        <p:nvSpPr>
          <p:cNvPr id="4" name="TextBox 3"/>
          <p:cNvSpPr txBox="1"/>
          <p:nvPr/>
        </p:nvSpPr>
        <p:spPr>
          <a:xfrm>
            <a:off x="2111712" y="4970575"/>
            <a:ext cx="2482176" cy="830997"/>
          </a:xfrm>
          <a:prstGeom prst="rect">
            <a:avLst/>
          </a:prstGeom>
          <a:noFill/>
          <a:ln w="9525">
            <a:solidFill>
              <a:srgbClr val="FF0000"/>
            </a:solidFill>
          </a:ln>
        </p:spPr>
        <p:txBody>
          <a:bodyPr wrap="square" rtlCol="0">
            <a:spAutoFit/>
          </a:bodyPr>
          <a:lstStyle/>
          <a:p>
            <a:pPr algn="ctr"/>
            <a:r>
              <a:rPr lang="en-US" sz="4800" dirty="0" err="1" smtClean="0">
                <a:solidFill>
                  <a:srgbClr val="FFFF00"/>
                </a:solidFill>
              </a:rPr>
              <a:t>ধন্যবাদ</a:t>
            </a:r>
            <a:r>
              <a:rPr lang="en-US" sz="4800" dirty="0" smtClean="0">
                <a:solidFill>
                  <a:srgbClr val="FFFF00"/>
                </a:solidFill>
              </a:rPr>
              <a:t> </a:t>
            </a:r>
            <a:endParaRPr lang="en-US" sz="4800" dirty="0">
              <a:solidFill>
                <a:srgbClr val="FFFF00"/>
              </a:solidFill>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a:ln w="9525">
            <a:solidFill>
              <a:srgbClr val="FF0000"/>
            </a:solid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4611" y="1234926"/>
            <a:ext cx="5084403" cy="4671547"/>
          </a:xfrm>
          <a:prstGeom prst="rect">
            <a:avLst/>
          </a:prstGeom>
        </p:spPr>
      </p:pic>
    </p:spTree>
    <p:custDataLst>
      <p:tags r:id="rId1"/>
    </p:custDataLst>
    <p:extLst>
      <p:ext uri="{BB962C8B-B14F-4D97-AF65-F5344CB8AC3E}">
        <p14:creationId xmlns:p14="http://schemas.microsoft.com/office/powerpoint/2010/main" val="340359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950">
        <p15:prstTrans prst="origami"/>
      </p:transition>
    </mc:Choice>
    <mc:Fallback xmlns="">
      <p:transition spd="slow" advTm="59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12378" y="1223492"/>
            <a:ext cx="7688686" cy="2034862"/>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a:solidFill>
                  <a:srgbClr val="C00000"/>
                </a:solidFill>
                <a:latin typeface="Arabic Typesetting" panose="03020402040406030203" pitchFamily="66" charset="-78"/>
                <a:ea typeface="Arial Unicode MS" panose="020B0604020202020204" pitchFamily="34" charset="-128"/>
                <a:cs typeface="Arabic Typesetting" panose="03020402040406030203" pitchFamily="66" charset="-78"/>
              </a:rPr>
              <a:t>السلام عليكم ورحمة الله وبركاته</a:t>
            </a:r>
            <a:endParaRPr lang="en-US" sz="5400" dirty="0"/>
          </a:p>
        </p:txBody>
      </p:sp>
      <p:sp>
        <p:nvSpPr>
          <p:cNvPr id="3" name="TextBox 2"/>
          <p:cNvSpPr txBox="1"/>
          <p:nvPr/>
        </p:nvSpPr>
        <p:spPr>
          <a:xfrm>
            <a:off x="1690206" y="4224274"/>
            <a:ext cx="9282495" cy="1446550"/>
          </a:xfrm>
          <a:prstGeom prst="rect">
            <a:avLst/>
          </a:prstGeom>
          <a:solidFill>
            <a:schemeClr val="accent1">
              <a:lumMod val="60000"/>
              <a:lumOff val="40000"/>
            </a:schemeClr>
          </a:solidFill>
          <a:ln w="57150">
            <a:noFill/>
          </a:ln>
          <a:scene3d>
            <a:camera prst="orthographicFront"/>
            <a:lightRig rig="threePt" dir="t"/>
          </a:scene3d>
          <a:sp3d>
            <a:bevelT prst="angle"/>
          </a:sp3d>
        </p:spPr>
        <p:txBody>
          <a:bodyPr wrap="square" rtlCol="0">
            <a:spAutoFit/>
          </a:bodyPr>
          <a:lstStyle/>
          <a:p>
            <a:pPr algn="ctr"/>
            <a:r>
              <a:rPr lang="ar-SA" sz="4400" dirty="0" smtClean="0">
                <a:solidFill>
                  <a:srgbClr val="C00000"/>
                </a:solidFill>
              </a:rPr>
              <a:t>اهلا سهلا مرحبا في حصة هذا اليوم</a:t>
            </a:r>
            <a:endParaRPr lang="en-US" sz="4400" dirty="0" smtClean="0">
              <a:solidFill>
                <a:srgbClr val="C00000"/>
              </a:solidFill>
            </a:endParaRPr>
          </a:p>
          <a:p>
            <a:pPr algn="ctr"/>
            <a:r>
              <a:rPr lang="en-US" sz="4400" dirty="0" err="1" smtClean="0"/>
              <a:t>আজকের</a:t>
            </a:r>
            <a:r>
              <a:rPr lang="en-US" sz="4400" dirty="0" smtClean="0"/>
              <a:t> </a:t>
            </a:r>
            <a:r>
              <a:rPr lang="en-US" sz="4400" dirty="0" err="1" smtClean="0"/>
              <a:t>ক্লাসে</a:t>
            </a:r>
            <a:r>
              <a:rPr lang="en-US" sz="4400" dirty="0" smtClean="0"/>
              <a:t> </a:t>
            </a:r>
            <a:r>
              <a:rPr lang="en-US" sz="4400" dirty="0" err="1" smtClean="0"/>
              <a:t>সকলকে</a:t>
            </a:r>
            <a:r>
              <a:rPr lang="en-US" sz="4400" dirty="0" smtClean="0"/>
              <a:t> </a:t>
            </a:r>
            <a:r>
              <a:rPr lang="en-US" sz="4400" dirty="0" err="1" smtClean="0"/>
              <a:t>স্বাগতম</a:t>
            </a:r>
            <a:endParaRPr lang="en-US" sz="4400" dirty="0" smtClean="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a:ln>
            <a:noFill/>
          </a:ln>
        </p:spPr>
      </p:pic>
    </p:spTree>
    <p:custDataLst>
      <p:tags r:id="rId1"/>
    </p:custDataLst>
    <p:extLst>
      <p:ext uri="{BB962C8B-B14F-4D97-AF65-F5344CB8AC3E}">
        <p14:creationId xmlns:p14="http://schemas.microsoft.com/office/powerpoint/2010/main" val="341005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287">
        <p15:prstTrans prst="wind"/>
      </p:transition>
    </mc:Choice>
    <mc:Fallback xmlns="">
      <p:transition spd="slow" advTm="82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4778" y="1444626"/>
            <a:ext cx="10525213" cy="4093428"/>
          </a:xfrm>
          <a:prstGeom prst="rect">
            <a:avLst/>
          </a:prstGeom>
          <a:solidFill>
            <a:schemeClr val="tx2">
              <a:lumMod val="75000"/>
            </a:schemeClr>
          </a:solidFill>
          <a:ln w="76200">
            <a:noFill/>
            <a:prstDash val="dashDot"/>
          </a:ln>
        </p:spPr>
        <p:txBody>
          <a:bodyPr wrap="square" rtlCol="0">
            <a:spAutoFit/>
          </a:bodyPr>
          <a:lstStyle/>
          <a:p>
            <a:pPr algn="ctr"/>
            <a:endParaRPr lang="ar-SA"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endParaRPr>
          </a:p>
          <a:p>
            <a:pPr algn="ctr"/>
            <a: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الحمد </a:t>
            </a:r>
            <a:r>
              <a:rPr lang="ar-SA" sz="4000" dirty="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لله رب العالمين- والصلوة والسلام علي رسوله الكريم </a:t>
            </a:r>
            <a:endPar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endParaRPr>
          </a:p>
          <a:p>
            <a:pPr algn="ctr"/>
            <a: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وعلي </a:t>
            </a:r>
            <a:r>
              <a:rPr lang="ar-SA" sz="4000" dirty="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اله واصحابه </a:t>
            </a:r>
            <a: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اجمعين. </a:t>
            </a:r>
            <a:endParaRPr lang="en-US" sz="24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endParaRPr>
          </a:p>
          <a:p>
            <a:pPr algn="ctr"/>
            <a:r>
              <a:rPr lang="en-US"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a:t>
            </a:r>
            <a: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r>
            <a:b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br>
            <a: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ar-SA" sz="4000" dirty="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اما بعد:- </a:t>
            </a:r>
            <a:r>
              <a:rPr lang="ar-SA" sz="4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فسلموا علي انفسكم تحية من عند الله مباركة طيبة.</a:t>
            </a:r>
          </a:p>
          <a:p>
            <a:pPr algn="ctr"/>
            <a:endParaRPr lang="en-US" sz="20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endParaRPr>
          </a:p>
          <a:p>
            <a:pPr algn="ct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অতঃপর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তোমরা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তোমাদের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স্বজনদের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প্রতি</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সালাম</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করবে</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আভিবাদন</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স্বরূপ</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যা</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আল্লাহর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নিকট</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হতে</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কল্যাণময়</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ও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পবিত্র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a:t>
            </a:r>
            <a:r>
              <a:rPr lang="ar-SA"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আন</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r>
              <a:rPr lang="en-US" sz="2800" dirty="0" err="1"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নূরঃ</a:t>
            </a: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৬১।</a:t>
            </a:r>
          </a:p>
          <a:p>
            <a:pPr algn="ctr"/>
            <a:r>
              <a:rPr lang="en-US" sz="2800" dirty="0" smtClean="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rPr>
              <a:t> </a:t>
            </a:r>
            <a:endParaRPr lang="en-US" sz="2800" dirty="0">
              <a:solidFill>
                <a:srgbClr val="FFFF00"/>
              </a:solidFill>
              <a:latin typeface="Arabic Typesetting" panose="03020402040406030203" pitchFamily="66" charset="-78"/>
              <a:ea typeface="Arial Unicode MS" panose="020B0604020202020204" pitchFamily="34" charset="-128"/>
              <a:cs typeface="Arabic Typesetting" panose="03020402040406030203" pitchFamily="66" charset="-78"/>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729437580"/>
      </p:ext>
    </p:extLst>
  </p:cSld>
  <p:clrMapOvr>
    <a:masterClrMapping/>
  </p:clrMapOvr>
  <mc:AlternateContent xmlns:mc="http://schemas.openxmlformats.org/markup-compatibility/2006" xmlns:p14="http://schemas.microsoft.com/office/powerpoint/2010/main">
    <mc:Choice Requires="p14">
      <p:transition spd="slow" p14:dur="1250" advTm="5077">
        <p14:switch dir="r"/>
      </p:transition>
    </mc:Choice>
    <mc:Fallback xmlns="">
      <p:transition spd="slow" advTm="50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53629" y="1101867"/>
            <a:ext cx="3676912" cy="1131892"/>
          </a:xfrm>
          <a:prstGeom prst="round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rPr>
              <a:t>পাঠ</a:t>
            </a:r>
            <a:r>
              <a:rPr lang="en-US" sz="4400" dirty="0" smtClean="0">
                <a:solidFill>
                  <a:schemeClr val="bg1"/>
                </a:solidFill>
              </a:rPr>
              <a:t> </a:t>
            </a:r>
            <a:r>
              <a:rPr lang="en-US" sz="4400" dirty="0" err="1" smtClean="0">
                <a:solidFill>
                  <a:schemeClr val="bg1"/>
                </a:solidFill>
              </a:rPr>
              <a:t>পরিচিতি</a:t>
            </a:r>
            <a:r>
              <a:rPr lang="en-US" sz="4400" dirty="0" smtClean="0">
                <a:solidFill>
                  <a:schemeClr val="bg1"/>
                </a:solidFill>
              </a:rPr>
              <a:t>  </a:t>
            </a:r>
            <a:endParaRPr lang="en-US" sz="4400" dirty="0">
              <a:solidFill>
                <a:schemeClr val="bg1"/>
              </a:solidFill>
            </a:endParaRPr>
          </a:p>
        </p:txBody>
      </p:sp>
      <p:sp>
        <p:nvSpPr>
          <p:cNvPr id="3" name="Plaque 2"/>
          <p:cNvSpPr/>
          <p:nvPr/>
        </p:nvSpPr>
        <p:spPr>
          <a:xfrm>
            <a:off x="1512274" y="3259979"/>
            <a:ext cx="9272954" cy="2577144"/>
          </a:xfrm>
          <a:prstGeom prst="plaque">
            <a:avLst/>
          </a:prstGeom>
          <a:solidFill>
            <a:schemeClr val="accent3">
              <a:lumMod val="75000"/>
            </a:schemeClr>
          </a:solidFill>
          <a:ln w="762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	</a:t>
            </a:r>
            <a:r>
              <a:rPr lang="ar-SA" sz="2800" dirty="0" smtClean="0">
                <a:solidFill>
                  <a:schemeClr val="tx1"/>
                </a:solidFill>
              </a:rPr>
              <a:t>	</a:t>
            </a:r>
            <a:r>
              <a:rPr lang="en-US" sz="2400" dirty="0" err="1" smtClean="0">
                <a:solidFill>
                  <a:schemeClr val="tx1"/>
                </a:solidFill>
              </a:rPr>
              <a:t>শ্রেণি</a:t>
            </a:r>
            <a:r>
              <a:rPr lang="en-US" sz="2400" dirty="0" smtClean="0">
                <a:solidFill>
                  <a:schemeClr val="tx1"/>
                </a:solidFill>
              </a:rPr>
              <a:t> </a:t>
            </a:r>
            <a:r>
              <a:rPr lang="en-US" sz="2400" dirty="0">
                <a:solidFill>
                  <a:schemeClr val="tx1"/>
                </a:solidFill>
              </a:rPr>
              <a:t>	</a:t>
            </a:r>
            <a:r>
              <a:rPr lang="en-US" sz="2400" dirty="0" smtClean="0">
                <a:solidFill>
                  <a:schemeClr val="tx1"/>
                </a:solidFill>
              </a:rPr>
              <a:t>		ঃ </a:t>
            </a:r>
            <a:r>
              <a:rPr lang="en-US" sz="2400" dirty="0" err="1">
                <a:solidFill>
                  <a:schemeClr val="tx1"/>
                </a:solidFill>
              </a:rPr>
              <a:t>দাখিল</a:t>
            </a:r>
            <a:r>
              <a:rPr lang="en-US" sz="2400" dirty="0">
                <a:solidFill>
                  <a:schemeClr val="tx1"/>
                </a:solidFill>
              </a:rPr>
              <a:t> </a:t>
            </a:r>
            <a:r>
              <a:rPr lang="en-US" sz="2400" dirty="0" err="1">
                <a:solidFill>
                  <a:schemeClr val="tx1"/>
                </a:solidFill>
              </a:rPr>
              <a:t>নবম</a:t>
            </a:r>
            <a:r>
              <a:rPr lang="en-US" sz="2400" dirty="0">
                <a:solidFill>
                  <a:schemeClr val="tx1"/>
                </a:solidFill>
              </a:rPr>
              <a:t> ও </a:t>
            </a:r>
            <a:r>
              <a:rPr lang="en-US" sz="2400" dirty="0" err="1">
                <a:solidFill>
                  <a:schemeClr val="tx1"/>
                </a:solidFill>
              </a:rPr>
              <a:t>দশম</a:t>
            </a:r>
            <a:r>
              <a:rPr lang="en-US" sz="2400" dirty="0">
                <a:solidFill>
                  <a:schemeClr val="tx1"/>
                </a:solidFill>
              </a:rPr>
              <a:t>  </a:t>
            </a:r>
          </a:p>
          <a:p>
            <a:r>
              <a:rPr lang="en-US" sz="2400" dirty="0">
                <a:solidFill>
                  <a:schemeClr val="tx1"/>
                </a:solidFill>
              </a:rPr>
              <a:t>	</a:t>
            </a:r>
            <a:r>
              <a:rPr lang="ar-SA" sz="2400" dirty="0" smtClean="0">
                <a:solidFill>
                  <a:schemeClr val="tx1"/>
                </a:solidFill>
              </a:rPr>
              <a:t>	</a:t>
            </a:r>
            <a:r>
              <a:rPr lang="en-US" sz="2400" dirty="0" err="1" smtClean="0">
                <a:solidFill>
                  <a:schemeClr val="tx1"/>
                </a:solidFill>
              </a:rPr>
              <a:t>বিষয়</a:t>
            </a:r>
            <a:r>
              <a:rPr lang="en-US" sz="2400" dirty="0" smtClean="0">
                <a:solidFill>
                  <a:schemeClr val="tx1"/>
                </a:solidFill>
              </a:rPr>
              <a:t> </a:t>
            </a:r>
            <a:r>
              <a:rPr lang="en-US" sz="2400" dirty="0">
                <a:solidFill>
                  <a:schemeClr val="tx1"/>
                </a:solidFill>
              </a:rPr>
              <a:t>	</a:t>
            </a:r>
            <a:r>
              <a:rPr lang="en-US" sz="2400" dirty="0" smtClean="0">
                <a:solidFill>
                  <a:schemeClr val="tx1"/>
                </a:solidFill>
              </a:rPr>
              <a:t>		ঃ </a:t>
            </a:r>
            <a:r>
              <a:rPr lang="en-US" sz="2400" dirty="0" err="1">
                <a:solidFill>
                  <a:schemeClr val="tx1"/>
                </a:solidFill>
              </a:rPr>
              <a:t>হাদিস</a:t>
            </a:r>
            <a:r>
              <a:rPr lang="en-US" sz="2400" dirty="0">
                <a:solidFill>
                  <a:schemeClr val="tx1"/>
                </a:solidFill>
              </a:rPr>
              <a:t> </a:t>
            </a:r>
            <a:r>
              <a:rPr lang="en-US" sz="2400" dirty="0" err="1">
                <a:solidFill>
                  <a:schemeClr val="tx1"/>
                </a:solidFill>
              </a:rPr>
              <a:t>শরিফ</a:t>
            </a:r>
            <a:endParaRPr lang="en-US" sz="2400" dirty="0">
              <a:solidFill>
                <a:schemeClr val="tx1"/>
              </a:solidFill>
            </a:endParaRPr>
          </a:p>
          <a:p>
            <a:r>
              <a:rPr lang="en-US" sz="2400" dirty="0">
                <a:solidFill>
                  <a:schemeClr val="tx1"/>
                </a:solidFill>
              </a:rPr>
              <a:t>	</a:t>
            </a:r>
            <a:r>
              <a:rPr lang="ar-SA" sz="2400" dirty="0" smtClean="0">
                <a:solidFill>
                  <a:schemeClr val="tx1"/>
                </a:solidFill>
              </a:rPr>
              <a:t>	</a:t>
            </a:r>
            <a:r>
              <a:rPr lang="en-US" sz="2400" dirty="0" err="1" smtClean="0">
                <a:solidFill>
                  <a:schemeClr val="tx1"/>
                </a:solidFill>
              </a:rPr>
              <a:t>অধ্যায়</a:t>
            </a:r>
            <a:r>
              <a:rPr lang="en-US" sz="2400" dirty="0">
                <a:solidFill>
                  <a:schemeClr val="tx1"/>
                </a:solidFill>
              </a:rPr>
              <a:t>	</a:t>
            </a:r>
            <a:r>
              <a:rPr lang="en-US" sz="2400" dirty="0" smtClean="0">
                <a:solidFill>
                  <a:schemeClr val="tx1"/>
                </a:solidFill>
              </a:rPr>
              <a:t>	</a:t>
            </a:r>
            <a:r>
              <a:rPr lang="ar-SA" sz="2400" dirty="0" smtClean="0">
                <a:solidFill>
                  <a:schemeClr val="tx1"/>
                </a:solidFill>
              </a:rPr>
              <a:t>	</a:t>
            </a:r>
            <a:r>
              <a:rPr lang="en-US" sz="2400" dirty="0" smtClean="0">
                <a:solidFill>
                  <a:schemeClr val="tx1"/>
                </a:solidFill>
              </a:rPr>
              <a:t>ঃ </a:t>
            </a:r>
            <a:r>
              <a:rPr lang="en-US" sz="2400" dirty="0" err="1" smtClean="0">
                <a:solidFill>
                  <a:schemeClr val="tx1"/>
                </a:solidFill>
              </a:rPr>
              <a:t>দ্বিতীয়</a:t>
            </a:r>
            <a:r>
              <a:rPr lang="en-US" sz="2400" dirty="0" smtClean="0">
                <a:solidFill>
                  <a:schemeClr val="tx1"/>
                </a:solidFill>
              </a:rPr>
              <a:t>  </a:t>
            </a:r>
            <a:r>
              <a:rPr lang="ar-SA" sz="2400" dirty="0">
                <a:solidFill>
                  <a:schemeClr val="tx1"/>
                </a:solidFill>
              </a:rPr>
              <a:t>باب </a:t>
            </a:r>
            <a:r>
              <a:rPr lang="ar-SA" sz="2400" dirty="0" smtClean="0">
                <a:solidFill>
                  <a:schemeClr val="tx1"/>
                </a:solidFill>
              </a:rPr>
              <a:t>السلام </a:t>
            </a:r>
            <a:r>
              <a:rPr lang="en-US" sz="2400" dirty="0" smtClean="0">
                <a:solidFill>
                  <a:schemeClr val="tx1"/>
                </a:solidFill>
              </a:rPr>
              <a:t>  </a:t>
            </a:r>
            <a:r>
              <a:rPr lang="en-US" sz="2400" dirty="0" err="1">
                <a:solidFill>
                  <a:schemeClr val="tx1"/>
                </a:solidFill>
              </a:rPr>
              <a:t>বা</a:t>
            </a:r>
            <a:r>
              <a:rPr lang="en-US" sz="2400" dirty="0">
                <a:solidFill>
                  <a:schemeClr val="tx1"/>
                </a:solidFill>
              </a:rPr>
              <a:t> </a:t>
            </a:r>
            <a:endParaRPr lang="ar-SA" sz="2400" dirty="0">
              <a:solidFill>
                <a:schemeClr val="tx1"/>
              </a:solidFill>
            </a:endParaRPr>
          </a:p>
          <a:p>
            <a:r>
              <a:rPr lang="en-US" sz="2400" dirty="0">
                <a:solidFill>
                  <a:schemeClr val="tx1"/>
                </a:solidFill>
              </a:rPr>
              <a:t>			     </a:t>
            </a:r>
            <a:r>
              <a:rPr lang="en-US" sz="2400" dirty="0" smtClean="0">
                <a:solidFill>
                  <a:schemeClr val="tx1"/>
                </a:solidFill>
              </a:rPr>
              <a:t>		</a:t>
            </a:r>
            <a:r>
              <a:rPr lang="ar-SA" sz="2400" dirty="0" smtClean="0">
                <a:solidFill>
                  <a:schemeClr val="tx1"/>
                </a:solidFill>
              </a:rPr>
              <a:t>		</a:t>
            </a:r>
            <a:r>
              <a:rPr lang="en-US" sz="2400" dirty="0" err="1" smtClean="0">
                <a:solidFill>
                  <a:schemeClr val="tx1"/>
                </a:solidFill>
              </a:rPr>
              <a:t>সালাম</a:t>
            </a:r>
            <a:r>
              <a:rPr lang="en-US" sz="2400" dirty="0" smtClean="0">
                <a:solidFill>
                  <a:schemeClr val="tx1"/>
                </a:solidFill>
              </a:rPr>
              <a:t> (</a:t>
            </a:r>
            <a:r>
              <a:rPr lang="en-US" sz="2400" dirty="0" err="1" smtClean="0">
                <a:solidFill>
                  <a:schemeClr val="tx1"/>
                </a:solidFill>
              </a:rPr>
              <a:t>বা</a:t>
            </a:r>
            <a:r>
              <a:rPr lang="en-US" sz="2400" dirty="0" smtClean="0">
                <a:solidFill>
                  <a:schemeClr val="tx1"/>
                </a:solidFill>
              </a:rPr>
              <a:t> </a:t>
            </a:r>
            <a:r>
              <a:rPr lang="en-US" sz="2400" dirty="0" err="1" smtClean="0">
                <a:solidFill>
                  <a:schemeClr val="tx1"/>
                </a:solidFill>
              </a:rPr>
              <a:t>অভিবাদন</a:t>
            </a:r>
            <a:r>
              <a:rPr lang="en-US" sz="2400" dirty="0" smtClean="0">
                <a:solidFill>
                  <a:schemeClr val="tx1"/>
                </a:solidFill>
              </a:rPr>
              <a:t>) </a:t>
            </a:r>
            <a:r>
              <a:rPr lang="en-US" sz="2400" dirty="0" err="1">
                <a:solidFill>
                  <a:schemeClr val="tx1"/>
                </a:solidFill>
              </a:rPr>
              <a:t>অধ্যায়</a:t>
            </a:r>
            <a:r>
              <a:rPr lang="en-US" sz="2400" dirty="0">
                <a:solidFill>
                  <a:schemeClr val="tx1"/>
                </a:solidFill>
              </a:rPr>
              <a:t> </a:t>
            </a:r>
          </a:p>
          <a:p>
            <a:r>
              <a:rPr lang="en-US" sz="2400" dirty="0">
                <a:solidFill>
                  <a:schemeClr val="tx1"/>
                </a:solidFill>
              </a:rPr>
              <a:t>	</a:t>
            </a:r>
            <a:r>
              <a:rPr lang="ar-SA" sz="2400" dirty="0" smtClean="0">
                <a:solidFill>
                  <a:schemeClr val="tx1"/>
                </a:solidFill>
              </a:rPr>
              <a:t>	</a:t>
            </a:r>
            <a:r>
              <a:rPr lang="en-US" sz="2400" dirty="0" err="1" smtClean="0">
                <a:solidFill>
                  <a:schemeClr val="tx1"/>
                </a:solidFill>
              </a:rPr>
              <a:t>পৃষ্ঠা</a:t>
            </a:r>
            <a:r>
              <a:rPr lang="en-US" sz="2400" dirty="0" smtClean="0">
                <a:solidFill>
                  <a:schemeClr val="tx1"/>
                </a:solidFill>
              </a:rPr>
              <a:t> </a:t>
            </a:r>
            <a:r>
              <a:rPr lang="en-US" sz="2400" dirty="0" err="1">
                <a:solidFill>
                  <a:schemeClr val="tx1"/>
                </a:solidFill>
              </a:rPr>
              <a:t>নং</a:t>
            </a:r>
            <a:r>
              <a:rPr lang="en-US" sz="2400" dirty="0">
                <a:solidFill>
                  <a:schemeClr val="tx1"/>
                </a:solidFill>
              </a:rPr>
              <a:t> 	</a:t>
            </a:r>
            <a:r>
              <a:rPr lang="en-US" sz="2400" dirty="0" smtClean="0">
                <a:solidFill>
                  <a:schemeClr val="tx1"/>
                </a:solidFill>
              </a:rPr>
              <a:t>	ঃ ১৪  </a:t>
            </a:r>
          </a:p>
          <a:p>
            <a:r>
              <a:rPr lang="en-US" sz="2400" dirty="0">
                <a:solidFill>
                  <a:schemeClr val="tx1"/>
                </a:solidFill>
              </a:rPr>
              <a:t>	</a:t>
            </a:r>
            <a:r>
              <a:rPr lang="ar-SA" sz="2400" dirty="0" smtClean="0">
                <a:solidFill>
                  <a:schemeClr val="tx1"/>
                </a:solidFill>
              </a:rPr>
              <a:t>	</a:t>
            </a:r>
            <a:r>
              <a:rPr lang="en-US" sz="2400" dirty="0" err="1" smtClean="0">
                <a:solidFill>
                  <a:schemeClr val="tx1"/>
                </a:solidFill>
              </a:rPr>
              <a:t>হাদিস</a:t>
            </a:r>
            <a:r>
              <a:rPr lang="en-US" sz="2400" dirty="0" smtClean="0">
                <a:solidFill>
                  <a:schemeClr val="tx1"/>
                </a:solidFill>
              </a:rPr>
              <a:t> </a:t>
            </a:r>
            <a:r>
              <a:rPr lang="en-US" sz="2400" dirty="0" err="1" smtClean="0">
                <a:solidFill>
                  <a:schemeClr val="tx1"/>
                </a:solidFill>
              </a:rPr>
              <a:t>নং</a:t>
            </a:r>
            <a:r>
              <a:rPr lang="en-US" sz="2400" dirty="0" smtClean="0">
                <a:solidFill>
                  <a:schemeClr val="tx1"/>
                </a:solidFill>
              </a:rPr>
              <a:t> 	</a:t>
            </a:r>
            <a:r>
              <a:rPr lang="ar-SA" sz="2400" dirty="0" smtClean="0">
                <a:solidFill>
                  <a:schemeClr val="tx1"/>
                </a:solidFill>
              </a:rPr>
              <a:t>	</a:t>
            </a:r>
            <a:r>
              <a:rPr lang="en-US" sz="2400" dirty="0" smtClean="0">
                <a:solidFill>
                  <a:schemeClr val="tx1"/>
                </a:solidFill>
              </a:rPr>
              <a:t>ঃ ০১ </a:t>
            </a:r>
            <a:endParaRPr lang="en-US" sz="2400" dirty="0">
              <a:solidFill>
                <a:schemeClr val="tx1"/>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029" y="759349"/>
            <a:ext cx="1693860" cy="1986517"/>
          </a:xfrm>
          <a:prstGeom prst="rect">
            <a:avLst/>
          </a:prstGeom>
          <a:ln>
            <a:no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0219" y="733504"/>
            <a:ext cx="1667415" cy="1986517"/>
          </a:xfrm>
          <a:prstGeom prst="rect">
            <a:avLst/>
          </a:prstGeom>
          <a:ln>
            <a:noFill/>
          </a:ln>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a:ln>
            <a:noFill/>
          </a:ln>
        </p:spPr>
      </p:pic>
    </p:spTree>
    <p:custDataLst>
      <p:tags r:id="rId1"/>
    </p:custDataLst>
    <p:extLst>
      <p:ext uri="{BB962C8B-B14F-4D97-AF65-F5344CB8AC3E}">
        <p14:creationId xmlns:p14="http://schemas.microsoft.com/office/powerpoint/2010/main" val="3189225437"/>
      </p:ext>
    </p:extLst>
  </p:cSld>
  <p:clrMapOvr>
    <a:masterClrMapping/>
  </p:clrMapOvr>
  <mc:AlternateContent xmlns:mc="http://schemas.openxmlformats.org/markup-compatibility/2006" xmlns:p14="http://schemas.microsoft.com/office/powerpoint/2010/main">
    <mc:Choice Requires="p14">
      <p:transition spd="slow" p14:dur="2500" advTm="14636">
        <p:checker/>
      </p:transition>
    </mc:Choice>
    <mc:Fallback xmlns="">
      <p:transition spd="slow" advTm="14636">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ppt_w</p:attrName>
                                        </p:attrNameLst>
                                      </p:cBhvr>
                                      <p:tavLst>
                                        <p:tav tm="0" fmla="#ppt_w*sin(2.5*pi*$)">
                                          <p:val>
                                            <p:fltVal val="0"/>
                                          </p:val>
                                        </p:tav>
                                        <p:tav tm="100000">
                                          <p:val>
                                            <p:fltVal val="1"/>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anim calcmode="lin" valueType="num">
                                      <p:cBhvr>
                                        <p:cTn id="39" dur="500" fill="hold"/>
                                        <p:tgtEl>
                                          <p:spTgt spid="6"/>
                                        </p:tgtEl>
                                        <p:attrNameLst>
                                          <p:attrName>ppt_x</p:attrName>
                                        </p:attrNameLst>
                                      </p:cBhvr>
                                      <p:tavLst>
                                        <p:tav tm="0">
                                          <p:val>
                                            <p:fltVal val="0.5"/>
                                          </p:val>
                                        </p:tav>
                                        <p:tav tm="100000">
                                          <p:val>
                                            <p:strVal val="#ppt_x"/>
                                          </p:val>
                                        </p:tav>
                                      </p:tavLst>
                                    </p:anim>
                                    <p:anim calcmode="lin" valueType="num">
                                      <p:cBhvr>
                                        <p:cTn id="40"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7"/>
                </p:tgtEl>
              </p:cMediaNode>
            </p:audio>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22006" y="1031712"/>
            <a:ext cx="4314729" cy="1173060"/>
          </a:xfrm>
          <a:prstGeom prst="rect">
            <a:avLst/>
          </a:prstGeom>
          <a:solidFill>
            <a:schemeClr val="tx2">
              <a:lumMod val="20000"/>
              <a:lumOff val="80000"/>
            </a:schemeClr>
          </a:solidFill>
          <a:ln w="38100">
            <a:noFill/>
          </a:ln>
          <a:scene3d>
            <a:camera prst="orthographicFront"/>
            <a:lightRig rig="threePt" dir="t"/>
          </a:scene3d>
          <a:sp3d>
            <a:bevelT w="152400" h="50800" prst="softRound"/>
          </a:sp3d>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ar-SA" sz="2000" dirty="0" smtClean="0"/>
          </a:p>
          <a:p>
            <a:r>
              <a:rPr lang="en-US" dirty="0" err="1" smtClean="0"/>
              <a:t>শিখন</a:t>
            </a:r>
            <a:r>
              <a:rPr lang="en-US" dirty="0" smtClean="0"/>
              <a:t> </a:t>
            </a:r>
            <a:r>
              <a:rPr lang="en-US" dirty="0" err="1" smtClean="0"/>
              <a:t>ফল</a:t>
            </a:r>
            <a:r>
              <a:rPr lang="en-US" dirty="0" smtClean="0"/>
              <a:t> </a:t>
            </a:r>
            <a:endParaRPr lang="en-US" dirty="0"/>
          </a:p>
        </p:txBody>
      </p:sp>
      <p:sp>
        <p:nvSpPr>
          <p:cNvPr id="3" name="Rounded Rectangle 2"/>
          <p:cNvSpPr/>
          <p:nvPr/>
        </p:nvSpPr>
        <p:spPr>
          <a:xfrm>
            <a:off x="1222708" y="3417275"/>
            <a:ext cx="9723130" cy="2250831"/>
          </a:xfrm>
          <a:prstGeom prst="roundRect">
            <a:avLst/>
          </a:prstGeom>
          <a:solidFill>
            <a:srgbClr val="92D050"/>
          </a:solidFill>
          <a:ln w="571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a:t>
            </a:r>
            <a:r>
              <a:rPr lang="en-US" dirty="0" err="1" smtClean="0">
                <a:solidFill>
                  <a:schemeClr val="tx1"/>
                </a:solidFill>
              </a:rPr>
              <a:t>পাঠ</a:t>
            </a:r>
            <a:r>
              <a:rPr lang="en-US" dirty="0" smtClean="0">
                <a:solidFill>
                  <a:schemeClr val="tx1"/>
                </a:solidFill>
              </a:rPr>
              <a:t> </a:t>
            </a:r>
            <a:r>
              <a:rPr lang="en-US" dirty="0" err="1" smtClean="0">
                <a:solidFill>
                  <a:schemeClr val="tx1"/>
                </a:solidFill>
              </a:rPr>
              <a:t>শেষে</a:t>
            </a:r>
            <a:r>
              <a:rPr lang="en-US" dirty="0" smtClean="0">
                <a:solidFill>
                  <a:schemeClr val="tx1"/>
                </a:solidFill>
              </a:rPr>
              <a:t> </a:t>
            </a:r>
            <a:r>
              <a:rPr lang="en-US" dirty="0" err="1" smtClean="0">
                <a:solidFill>
                  <a:schemeClr val="tx1"/>
                </a:solidFill>
              </a:rPr>
              <a:t>শিক্ষার্থীরা</a:t>
            </a:r>
            <a:r>
              <a:rPr lang="en-US" dirty="0" smtClean="0">
                <a:solidFill>
                  <a:schemeClr val="tx1"/>
                </a:solidFill>
              </a:rPr>
              <a:t>-</a:t>
            </a:r>
          </a:p>
          <a:p>
            <a:endParaRPr lang="ar-SA" dirty="0" smtClean="0">
              <a:solidFill>
                <a:schemeClr val="tx1"/>
              </a:solidFill>
            </a:endParaRPr>
          </a:p>
          <a:p>
            <a:r>
              <a:rPr lang="en-US" dirty="0" smtClean="0">
                <a:solidFill>
                  <a:schemeClr val="tx1"/>
                </a:solidFill>
              </a:rPr>
              <a:t>	</a:t>
            </a:r>
            <a:r>
              <a:rPr lang="ar-SA" dirty="0" smtClean="0">
                <a:solidFill>
                  <a:schemeClr val="tx1"/>
                </a:solidFill>
              </a:rPr>
              <a:t>		</a:t>
            </a:r>
            <a:r>
              <a:rPr lang="en-US" dirty="0" err="1" smtClean="0">
                <a:solidFill>
                  <a:schemeClr val="tx1"/>
                </a:solidFill>
              </a:rPr>
              <a:t>রাসুল</a:t>
            </a:r>
            <a:r>
              <a:rPr lang="en-US" dirty="0" smtClean="0">
                <a:solidFill>
                  <a:schemeClr val="tx1"/>
                </a:solidFill>
              </a:rPr>
              <a:t> </a:t>
            </a:r>
            <a:r>
              <a:rPr lang="en-US" dirty="0" err="1" smtClean="0">
                <a:solidFill>
                  <a:schemeClr val="tx1"/>
                </a:solidFill>
              </a:rPr>
              <a:t>সাঃ</a:t>
            </a:r>
            <a:r>
              <a:rPr lang="en-US" dirty="0" smtClean="0">
                <a:solidFill>
                  <a:schemeClr val="tx1"/>
                </a:solidFill>
              </a:rPr>
              <a:t> </a:t>
            </a:r>
            <a:r>
              <a:rPr lang="en-US" dirty="0" err="1" smtClean="0">
                <a:solidFill>
                  <a:schemeClr val="tx1"/>
                </a:solidFill>
              </a:rPr>
              <a:t>এর</a:t>
            </a:r>
            <a:r>
              <a:rPr lang="en-US" dirty="0" smtClean="0">
                <a:solidFill>
                  <a:schemeClr val="tx1"/>
                </a:solidFill>
              </a:rPr>
              <a:t> </a:t>
            </a:r>
            <a:r>
              <a:rPr lang="en-US" dirty="0" err="1" smtClean="0">
                <a:solidFill>
                  <a:schemeClr val="tx1"/>
                </a:solidFill>
              </a:rPr>
              <a:t>পবিত্র</a:t>
            </a:r>
            <a:r>
              <a:rPr lang="en-US" dirty="0" smtClean="0">
                <a:solidFill>
                  <a:schemeClr val="tx1"/>
                </a:solidFill>
              </a:rPr>
              <a:t> </a:t>
            </a:r>
            <a:r>
              <a:rPr lang="en-US" dirty="0" err="1" smtClean="0">
                <a:solidFill>
                  <a:schemeClr val="tx1"/>
                </a:solidFill>
              </a:rPr>
              <a:t>হাদিসটি</a:t>
            </a:r>
            <a:r>
              <a:rPr lang="en-US" dirty="0" smtClean="0">
                <a:solidFill>
                  <a:schemeClr val="tx1"/>
                </a:solidFill>
              </a:rPr>
              <a:t> </a:t>
            </a:r>
            <a:r>
              <a:rPr lang="en-US" dirty="0" err="1" smtClean="0">
                <a:solidFill>
                  <a:schemeClr val="tx1"/>
                </a:solidFill>
              </a:rPr>
              <a:t>মুখস্ত</a:t>
            </a:r>
            <a:r>
              <a:rPr lang="en-US" dirty="0" smtClean="0">
                <a:solidFill>
                  <a:schemeClr val="tx1"/>
                </a:solidFill>
              </a:rPr>
              <a:t> </a:t>
            </a:r>
            <a:r>
              <a:rPr lang="en-US" dirty="0" err="1" smtClean="0">
                <a:solidFill>
                  <a:schemeClr val="tx1"/>
                </a:solidFill>
              </a:rPr>
              <a:t>করতে</a:t>
            </a:r>
            <a:r>
              <a:rPr lang="en-US" dirty="0" smtClean="0">
                <a:solidFill>
                  <a:schemeClr val="tx1"/>
                </a:solidFill>
              </a:rPr>
              <a:t> </a:t>
            </a:r>
            <a:r>
              <a:rPr lang="en-US" dirty="0" err="1" smtClean="0">
                <a:solidFill>
                  <a:schemeClr val="tx1"/>
                </a:solidFill>
              </a:rPr>
              <a:t>পারবে</a:t>
            </a:r>
            <a:r>
              <a:rPr lang="en-US" dirty="0" smtClean="0">
                <a:solidFill>
                  <a:schemeClr val="tx1"/>
                </a:solidFill>
              </a:rPr>
              <a:t>।  </a:t>
            </a:r>
          </a:p>
          <a:p>
            <a:r>
              <a:rPr lang="ar-SA" dirty="0" smtClean="0">
                <a:solidFill>
                  <a:schemeClr val="tx1"/>
                </a:solidFill>
              </a:rPr>
              <a:t>		</a:t>
            </a:r>
            <a:r>
              <a:rPr lang="en-US" dirty="0" smtClean="0">
                <a:solidFill>
                  <a:schemeClr val="tx1"/>
                </a:solidFill>
              </a:rPr>
              <a:t>	</a:t>
            </a:r>
            <a:r>
              <a:rPr lang="en-US" dirty="0" err="1" smtClean="0">
                <a:solidFill>
                  <a:schemeClr val="tx1"/>
                </a:solidFill>
              </a:rPr>
              <a:t>হাদিসটির</a:t>
            </a:r>
            <a:r>
              <a:rPr lang="en-US" dirty="0" smtClean="0">
                <a:solidFill>
                  <a:schemeClr val="tx1"/>
                </a:solidFill>
              </a:rPr>
              <a:t> </a:t>
            </a:r>
            <a:r>
              <a:rPr lang="en-US" dirty="0" err="1" smtClean="0">
                <a:solidFill>
                  <a:schemeClr val="tx1"/>
                </a:solidFill>
              </a:rPr>
              <a:t>বাংলা</a:t>
            </a:r>
            <a:r>
              <a:rPr lang="en-US" dirty="0" smtClean="0">
                <a:solidFill>
                  <a:schemeClr val="tx1"/>
                </a:solidFill>
              </a:rPr>
              <a:t> </a:t>
            </a:r>
            <a:r>
              <a:rPr lang="en-US" dirty="0" err="1" smtClean="0">
                <a:solidFill>
                  <a:schemeClr val="tx1"/>
                </a:solidFill>
              </a:rPr>
              <a:t>অনুবাদ</a:t>
            </a:r>
            <a:r>
              <a:rPr lang="en-US" dirty="0" smtClean="0">
                <a:solidFill>
                  <a:schemeClr val="tx1"/>
                </a:solidFill>
              </a:rPr>
              <a:t> </a:t>
            </a:r>
            <a:r>
              <a:rPr lang="en-US" dirty="0" err="1" smtClean="0">
                <a:solidFill>
                  <a:schemeClr val="tx1"/>
                </a:solidFill>
              </a:rPr>
              <a:t>করতে</a:t>
            </a:r>
            <a:r>
              <a:rPr lang="en-US" dirty="0" smtClean="0">
                <a:solidFill>
                  <a:schemeClr val="tx1"/>
                </a:solidFill>
              </a:rPr>
              <a:t> </a:t>
            </a:r>
            <a:r>
              <a:rPr lang="en-US" dirty="0" err="1">
                <a:solidFill>
                  <a:schemeClr val="tx1"/>
                </a:solidFill>
              </a:rPr>
              <a:t>পারবে</a:t>
            </a:r>
            <a:r>
              <a:rPr lang="en-US" dirty="0">
                <a:solidFill>
                  <a:schemeClr val="tx1"/>
                </a:solidFill>
              </a:rPr>
              <a:t>।</a:t>
            </a:r>
            <a:endParaRPr lang="en-US" dirty="0" smtClean="0">
              <a:solidFill>
                <a:schemeClr val="tx1"/>
              </a:solidFill>
            </a:endParaRPr>
          </a:p>
          <a:p>
            <a:r>
              <a:rPr lang="ar-SA" dirty="0" smtClean="0">
                <a:solidFill>
                  <a:schemeClr val="tx1"/>
                </a:solidFill>
              </a:rPr>
              <a:t>		</a:t>
            </a:r>
            <a:r>
              <a:rPr lang="en-US" dirty="0" smtClean="0">
                <a:solidFill>
                  <a:schemeClr val="tx1"/>
                </a:solidFill>
              </a:rPr>
              <a:t>	</a:t>
            </a:r>
            <a:r>
              <a:rPr lang="en-US" dirty="0" err="1" smtClean="0">
                <a:solidFill>
                  <a:schemeClr val="tx1"/>
                </a:solidFill>
              </a:rPr>
              <a:t>হাদিস</a:t>
            </a:r>
            <a:r>
              <a:rPr lang="en-US" dirty="0" smtClean="0">
                <a:solidFill>
                  <a:schemeClr val="tx1"/>
                </a:solidFill>
              </a:rPr>
              <a:t> </a:t>
            </a:r>
            <a:r>
              <a:rPr lang="en-US" dirty="0" err="1" smtClean="0">
                <a:solidFill>
                  <a:schemeClr val="tx1"/>
                </a:solidFill>
              </a:rPr>
              <a:t>বর্নণাকারী</a:t>
            </a:r>
            <a:r>
              <a:rPr lang="en-US" dirty="0" smtClean="0">
                <a:solidFill>
                  <a:schemeClr val="tx1"/>
                </a:solidFill>
              </a:rPr>
              <a:t> </a:t>
            </a:r>
            <a:r>
              <a:rPr lang="en-US" dirty="0" err="1" smtClean="0">
                <a:solidFill>
                  <a:schemeClr val="tx1"/>
                </a:solidFill>
              </a:rPr>
              <a:t>সাহাবি</a:t>
            </a:r>
            <a:r>
              <a:rPr lang="en-US" dirty="0" smtClean="0">
                <a:solidFill>
                  <a:schemeClr val="tx1"/>
                </a:solidFill>
              </a:rPr>
              <a:t> </a:t>
            </a:r>
            <a:r>
              <a:rPr lang="en-US" dirty="0" err="1" smtClean="0">
                <a:solidFill>
                  <a:schemeClr val="tx1"/>
                </a:solidFill>
              </a:rPr>
              <a:t>হযরত</a:t>
            </a:r>
            <a:r>
              <a:rPr lang="en-US" dirty="0" smtClean="0">
                <a:solidFill>
                  <a:schemeClr val="tx1"/>
                </a:solidFill>
              </a:rPr>
              <a:t> </a:t>
            </a:r>
            <a:r>
              <a:rPr lang="en-US" dirty="0" err="1" smtClean="0">
                <a:solidFill>
                  <a:schemeClr val="tx1"/>
                </a:solidFill>
              </a:rPr>
              <a:t>আবু</a:t>
            </a:r>
            <a:r>
              <a:rPr lang="en-US" dirty="0" smtClean="0">
                <a:solidFill>
                  <a:schemeClr val="tx1"/>
                </a:solidFill>
              </a:rPr>
              <a:t> </a:t>
            </a:r>
            <a:r>
              <a:rPr lang="en-US" dirty="0" err="1" smtClean="0">
                <a:solidFill>
                  <a:schemeClr val="tx1"/>
                </a:solidFill>
              </a:rPr>
              <a:t>হুরাইরা</a:t>
            </a:r>
            <a:r>
              <a:rPr lang="en-US" dirty="0" smtClean="0">
                <a:solidFill>
                  <a:schemeClr val="tx1"/>
                </a:solidFill>
              </a:rPr>
              <a:t> </a:t>
            </a:r>
            <a:r>
              <a:rPr lang="en-US" dirty="0" err="1" smtClean="0">
                <a:solidFill>
                  <a:schemeClr val="tx1"/>
                </a:solidFill>
              </a:rPr>
              <a:t>রাঃ</a:t>
            </a:r>
            <a:r>
              <a:rPr lang="en-US" dirty="0" smtClean="0">
                <a:solidFill>
                  <a:schemeClr val="tx1"/>
                </a:solidFill>
              </a:rPr>
              <a:t> </a:t>
            </a:r>
            <a:r>
              <a:rPr lang="en-US" dirty="0" err="1" smtClean="0">
                <a:solidFill>
                  <a:schemeClr val="tx1"/>
                </a:solidFill>
              </a:rPr>
              <a:t>এর</a:t>
            </a:r>
            <a:r>
              <a:rPr lang="en-US" dirty="0" smtClean="0">
                <a:solidFill>
                  <a:schemeClr val="tx1"/>
                </a:solidFill>
              </a:rPr>
              <a:t> </a:t>
            </a:r>
            <a:r>
              <a:rPr lang="en-US" dirty="0" err="1" smtClean="0">
                <a:solidFill>
                  <a:schemeClr val="tx1"/>
                </a:solidFill>
              </a:rPr>
              <a:t>জীবনী</a:t>
            </a:r>
            <a:r>
              <a:rPr lang="en-US" dirty="0" smtClean="0">
                <a:solidFill>
                  <a:schemeClr val="tx1"/>
                </a:solidFill>
              </a:rPr>
              <a:t> </a:t>
            </a:r>
            <a:r>
              <a:rPr lang="en-US" dirty="0" err="1" smtClean="0">
                <a:solidFill>
                  <a:schemeClr val="tx1"/>
                </a:solidFill>
              </a:rPr>
              <a:t>জানতে</a:t>
            </a:r>
            <a:r>
              <a:rPr lang="en-US" dirty="0" smtClean="0">
                <a:solidFill>
                  <a:schemeClr val="tx1"/>
                </a:solidFill>
              </a:rPr>
              <a:t> </a:t>
            </a:r>
            <a:r>
              <a:rPr lang="en-US" dirty="0" err="1" smtClean="0">
                <a:solidFill>
                  <a:schemeClr val="tx1"/>
                </a:solidFill>
              </a:rPr>
              <a:t>পারবে</a:t>
            </a:r>
            <a:r>
              <a:rPr lang="en-US" dirty="0" smtClean="0">
                <a:solidFill>
                  <a:schemeClr val="tx1"/>
                </a:solidFill>
              </a:rPr>
              <a:t>। </a:t>
            </a:r>
            <a:endParaRPr lang="en-US" dirty="0">
              <a:solidFill>
                <a:schemeClr val="tx1"/>
              </a:solidFill>
            </a:endParaRPr>
          </a:p>
          <a:p>
            <a:r>
              <a:rPr lang="ar-SA" dirty="0" smtClean="0">
                <a:solidFill>
                  <a:schemeClr val="tx1"/>
                </a:solidFill>
              </a:rPr>
              <a:t>		</a:t>
            </a:r>
            <a:r>
              <a:rPr lang="en-US" dirty="0" smtClean="0">
                <a:solidFill>
                  <a:schemeClr val="tx1"/>
                </a:solidFill>
              </a:rPr>
              <a:t>	</a:t>
            </a:r>
            <a:r>
              <a:rPr lang="en-US" dirty="0" err="1" smtClean="0">
                <a:solidFill>
                  <a:schemeClr val="tx1"/>
                </a:solidFill>
              </a:rPr>
              <a:t>সালাম</a:t>
            </a:r>
            <a:r>
              <a:rPr lang="en-US" dirty="0" smtClean="0">
                <a:solidFill>
                  <a:schemeClr val="tx1"/>
                </a:solidFill>
              </a:rPr>
              <a:t> </a:t>
            </a:r>
            <a:r>
              <a:rPr lang="en-US" dirty="0" err="1" smtClean="0">
                <a:solidFill>
                  <a:schemeClr val="tx1"/>
                </a:solidFill>
              </a:rPr>
              <a:t>বা</a:t>
            </a:r>
            <a:r>
              <a:rPr lang="en-US" dirty="0" smtClean="0">
                <a:solidFill>
                  <a:schemeClr val="tx1"/>
                </a:solidFill>
              </a:rPr>
              <a:t> </a:t>
            </a:r>
            <a:r>
              <a:rPr lang="en-US" dirty="0" err="1" smtClean="0">
                <a:solidFill>
                  <a:schemeClr val="tx1"/>
                </a:solidFill>
              </a:rPr>
              <a:t>অভিবাদনের</a:t>
            </a:r>
            <a:r>
              <a:rPr lang="en-US" dirty="0" smtClean="0">
                <a:solidFill>
                  <a:schemeClr val="tx1"/>
                </a:solidFill>
              </a:rPr>
              <a:t> </a:t>
            </a:r>
            <a:r>
              <a:rPr lang="en-US" dirty="0" err="1" smtClean="0">
                <a:solidFill>
                  <a:schemeClr val="tx1"/>
                </a:solidFill>
              </a:rPr>
              <a:t>সুন্নাত</a:t>
            </a:r>
            <a:r>
              <a:rPr lang="en-US" dirty="0" smtClean="0">
                <a:solidFill>
                  <a:schemeClr val="tx1"/>
                </a:solidFill>
              </a:rPr>
              <a:t> </a:t>
            </a:r>
            <a:r>
              <a:rPr lang="en-US" dirty="0" err="1" smtClean="0">
                <a:solidFill>
                  <a:schemeClr val="tx1"/>
                </a:solidFill>
              </a:rPr>
              <a:t>নিয়ম</a:t>
            </a:r>
            <a:r>
              <a:rPr lang="en-US" dirty="0" smtClean="0">
                <a:solidFill>
                  <a:schemeClr val="tx1"/>
                </a:solidFill>
              </a:rPr>
              <a:t> </a:t>
            </a:r>
            <a:r>
              <a:rPr lang="en-US" dirty="0" err="1" smtClean="0">
                <a:solidFill>
                  <a:schemeClr val="tx1"/>
                </a:solidFill>
              </a:rPr>
              <a:t>বা</a:t>
            </a:r>
            <a:r>
              <a:rPr lang="en-US" dirty="0" smtClean="0">
                <a:solidFill>
                  <a:schemeClr val="tx1"/>
                </a:solidFill>
              </a:rPr>
              <a:t> </a:t>
            </a:r>
            <a:r>
              <a:rPr lang="en-US" dirty="0" err="1" smtClean="0">
                <a:solidFill>
                  <a:schemeClr val="tx1"/>
                </a:solidFill>
              </a:rPr>
              <a:t>আদব</a:t>
            </a:r>
            <a:r>
              <a:rPr lang="en-US" dirty="0" smtClean="0">
                <a:solidFill>
                  <a:schemeClr val="tx1"/>
                </a:solidFill>
              </a:rPr>
              <a:t> </a:t>
            </a:r>
            <a:r>
              <a:rPr lang="en-US" dirty="0" err="1" smtClean="0">
                <a:solidFill>
                  <a:schemeClr val="tx1"/>
                </a:solidFill>
              </a:rPr>
              <a:t>জানতে</a:t>
            </a:r>
            <a:r>
              <a:rPr lang="en-US" dirty="0" smtClean="0">
                <a:solidFill>
                  <a:schemeClr val="tx1"/>
                </a:solidFill>
              </a:rPr>
              <a:t> </a:t>
            </a:r>
            <a:r>
              <a:rPr lang="en-US" dirty="0" err="1" smtClean="0">
                <a:solidFill>
                  <a:schemeClr val="tx1"/>
                </a:solidFill>
              </a:rPr>
              <a:t>পারবে</a:t>
            </a:r>
            <a:r>
              <a:rPr lang="en-US" dirty="0" smtClean="0">
                <a:solidFill>
                  <a:schemeClr val="tx1"/>
                </a:solidFill>
              </a:rPr>
              <a:t>।</a:t>
            </a:r>
          </a:p>
          <a:p>
            <a:r>
              <a:rPr lang="ar-SA" dirty="0" smtClean="0">
                <a:solidFill>
                  <a:schemeClr val="tx1"/>
                </a:solidFill>
              </a:rPr>
              <a:t>		</a:t>
            </a:r>
            <a:r>
              <a:rPr lang="en-US" dirty="0">
                <a:solidFill>
                  <a:schemeClr val="tx1"/>
                </a:solidFill>
              </a:rPr>
              <a:t>	</a:t>
            </a:r>
            <a:r>
              <a:rPr lang="en-US" dirty="0" err="1" smtClean="0">
                <a:solidFill>
                  <a:schemeClr val="tx1"/>
                </a:solidFill>
              </a:rPr>
              <a:t>সালামের</a:t>
            </a:r>
            <a:r>
              <a:rPr lang="en-US" dirty="0" smtClean="0">
                <a:solidFill>
                  <a:schemeClr val="tx1"/>
                </a:solidFill>
              </a:rPr>
              <a:t> </a:t>
            </a:r>
            <a:r>
              <a:rPr lang="en-US" dirty="0" err="1" smtClean="0">
                <a:solidFill>
                  <a:schemeClr val="tx1"/>
                </a:solidFill>
              </a:rPr>
              <a:t>গুরুত্ব</a:t>
            </a:r>
            <a:r>
              <a:rPr lang="en-US" dirty="0">
                <a:solidFill>
                  <a:schemeClr val="tx1"/>
                </a:solidFill>
              </a:rPr>
              <a:t>,</a:t>
            </a:r>
            <a:r>
              <a:rPr lang="en-US" dirty="0" smtClean="0">
                <a:solidFill>
                  <a:schemeClr val="tx1"/>
                </a:solidFill>
              </a:rPr>
              <a:t> </a:t>
            </a:r>
            <a:r>
              <a:rPr lang="en-US" dirty="0" err="1" smtClean="0">
                <a:solidFill>
                  <a:schemeClr val="tx1"/>
                </a:solidFill>
              </a:rPr>
              <a:t>প্রয়োজনীয়তা</a:t>
            </a:r>
            <a:r>
              <a:rPr lang="en-US" dirty="0" smtClean="0">
                <a:solidFill>
                  <a:schemeClr val="tx1"/>
                </a:solidFill>
              </a:rPr>
              <a:t> ও </a:t>
            </a:r>
            <a:r>
              <a:rPr lang="en-US" dirty="0" err="1" smtClean="0">
                <a:solidFill>
                  <a:schemeClr val="tx1"/>
                </a:solidFill>
              </a:rPr>
              <a:t>ইতিহাস</a:t>
            </a:r>
            <a:r>
              <a:rPr lang="en-US" dirty="0" smtClean="0">
                <a:solidFill>
                  <a:schemeClr val="tx1"/>
                </a:solidFill>
              </a:rPr>
              <a:t> </a:t>
            </a:r>
            <a:r>
              <a:rPr lang="en-US" dirty="0" err="1" smtClean="0">
                <a:solidFill>
                  <a:schemeClr val="tx1"/>
                </a:solidFill>
              </a:rPr>
              <a:t>সম্পর্কে</a:t>
            </a:r>
            <a:r>
              <a:rPr lang="en-US" dirty="0" smtClean="0">
                <a:solidFill>
                  <a:schemeClr val="tx1"/>
                </a:solidFill>
              </a:rPr>
              <a:t> </a:t>
            </a:r>
            <a:r>
              <a:rPr lang="en-US" dirty="0" err="1" smtClean="0">
                <a:solidFill>
                  <a:schemeClr val="tx1"/>
                </a:solidFill>
              </a:rPr>
              <a:t>অবগত</a:t>
            </a:r>
            <a:r>
              <a:rPr lang="en-US" dirty="0" smtClean="0">
                <a:solidFill>
                  <a:schemeClr val="tx1"/>
                </a:solidFill>
              </a:rPr>
              <a:t> </a:t>
            </a:r>
            <a:r>
              <a:rPr lang="en-US" dirty="0" err="1" smtClean="0">
                <a:solidFill>
                  <a:schemeClr val="tx1"/>
                </a:solidFill>
              </a:rPr>
              <a:t>হবে</a:t>
            </a:r>
            <a:r>
              <a:rPr lang="en-US" dirty="0" smtClean="0">
                <a:solidFill>
                  <a:schemeClr val="tx1"/>
                </a:solidFill>
              </a:rPr>
              <a:t>।  </a:t>
            </a:r>
            <a:endParaRPr lang="en-US" dirty="0">
              <a:solidFill>
                <a:schemeClr val="tx1"/>
              </a:solidFill>
            </a:endParaRPr>
          </a:p>
        </p:txBody>
      </p:sp>
      <p:sp>
        <p:nvSpPr>
          <p:cNvPr id="4" name="Action Button: Forward or Next 3">
            <a:hlinkClick r:id="" action="ppaction://hlinkshowjump?jump=nextslide" highlightClick="1"/>
          </p:cNvPr>
          <p:cNvSpPr/>
          <p:nvPr/>
        </p:nvSpPr>
        <p:spPr>
          <a:xfrm>
            <a:off x="2016360" y="4170113"/>
            <a:ext cx="480647" cy="199287"/>
          </a:xfrm>
          <a:prstGeom prst="actionButtonForwardNex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2016360" y="4443048"/>
            <a:ext cx="480647" cy="199287"/>
          </a:xfrm>
          <a:prstGeom prst="actionButtonForwardNex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2016361" y="4712678"/>
            <a:ext cx="480647" cy="199287"/>
          </a:xfrm>
          <a:prstGeom prst="actionButtonForwardNex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2004639" y="4994031"/>
            <a:ext cx="480647" cy="199287"/>
          </a:xfrm>
          <a:prstGeom prst="actionButtonForwardNex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2004640" y="5287107"/>
            <a:ext cx="480647" cy="199287"/>
          </a:xfrm>
          <a:prstGeom prst="actionButtonForwardNex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a:ln>
            <a:noFill/>
          </a:ln>
        </p:spPr>
      </p:pic>
    </p:spTree>
    <p:custDataLst>
      <p:tags r:id="rId1"/>
    </p:custDataLst>
    <p:extLst>
      <p:ext uri="{BB962C8B-B14F-4D97-AF65-F5344CB8AC3E}">
        <p14:creationId xmlns:p14="http://schemas.microsoft.com/office/powerpoint/2010/main" val="657667108"/>
      </p:ext>
    </p:extLst>
  </p:cSld>
  <p:clrMapOvr>
    <a:masterClrMapping/>
  </p:clrMapOvr>
  <mc:AlternateContent xmlns:mc="http://schemas.openxmlformats.org/markup-compatibility/2006" xmlns:p14="http://schemas.microsoft.com/office/powerpoint/2010/main">
    <mc:Choice Requires="p14">
      <p:transition spd="slow" p14:dur="2500" advTm="15016">
        <p:checker/>
      </p:transition>
    </mc:Choice>
    <mc:Fallback xmlns="">
      <p:transition spd="slow" advTm="15016">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21600000">
                                      <p:cBhvr>
                                        <p:cTn id="42"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10"/>
                </p:tgtEl>
              </p:cMediaNode>
            </p:audio>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861" y="984737"/>
            <a:ext cx="9800492" cy="5262979"/>
          </a:xfrm>
          <a:prstGeom prst="rect">
            <a:avLst/>
          </a:prstGeom>
          <a:solidFill>
            <a:schemeClr val="accent3">
              <a:lumMod val="60000"/>
              <a:lumOff val="40000"/>
            </a:schemeClr>
          </a:solidFill>
          <a:ln w="3175">
            <a:solidFill>
              <a:schemeClr val="tx1"/>
            </a:solidFill>
          </a:ln>
        </p:spPr>
        <p:txBody>
          <a:bodyPr wrap="square" rtlCol="0">
            <a:spAutoFit/>
          </a:bodyPr>
          <a:lstStyle/>
          <a:p>
            <a:r>
              <a:rPr lang="bn-IN" sz="2400" u="sng" dirty="0"/>
              <a:t>২-  বাবুস সালামঃ সালাম অধ্যায়</a:t>
            </a:r>
            <a:endParaRPr lang="en-US" sz="2400" dirty="0"/>
          </a:p>
          <a:p>
            <a:endParaRPr lang="en-US" sz="2400" dirty="0"/>
          </a:p>
          <a:p>
            <a:pPr algn="just"/>
            <a:r>
              <a:rPr lang="bn-IN" sz="2400" dirty="0" smtClean="0"/>
              <a:t>ইসলামি </a:t>
            </a:r>
            <a:r>
              <a:rPr lang="bn-IN" sz="2400" dirty="0"/>
              <a:t>শরিয়তে পারস্পরিক সম্পর্ক ও ভ্রাতৃত্ববোধকে সুদৃঢ় করার জন্য সালামকে সুন্নাত হিসেবে অভিবাদন রীতি প্রবর্তন করা হয়েছে। ইসলামি </a:t>
            </a:r>
            <a:r>
              <a:rPr lang="bn-IN" sz="2400" dirty="0" smtClean="0"/>
              <a:t>ভ্</a:t>
            </a:r>
            <a:r>
              <a:rPr lang="en-US" sz="2400" dirty="0" err="1" smtClean="0"/>
              <a:t>রা</a:t>
            </a:r>
            <a:r>
              <a:rPr lang="bn-IN" sz="2400" dirty="0" smtClean="0"/>
              <a:t>তৃত্ববোধের </a:t>
            </a:r>
            <a:r>
              <a:rPr lang="bn-IN" sz="2400" dirty="0"/>
              <a:t>এই সংস্কৃতি প্রথম প্রচলিত হয় হযরত আদম আলাইহিস সালাম থেকে। পরবর্তী পর্যায়ে হযরত রসুলুল্লাহ সাঃ সকলকে সালাম প্রদান করার নির্দেশ দেন। </a:t>
            </a:r>
            <a:r>
              <a:rPr lang="en-US" sz="2400" dirty="0" err="1" smtClean="0"/>
              <a:t>সা</a:t>
            </a:r>
            <a:r>
              <a:rPr lang="bn-IN" sz="2400" dirty="0" smtClean="0"/>
              <a:t>র্বজনীন </a:t>
            </a:r>
            <a:r>
              <a:rPr lang="bn-IN" sz="2400" dirty="0"/>
              <a:t>পরিপূর্ণ জীবন বিধান ইসলাম মানবতার শান্তির জন্য পারস্পরিক সালামের প্রতি যথেষ্ট গুরুত্বারোপ করেছে। স্বয়ং মহান রাব্বুল আলামীন সালাম ও তার উত্তরের আদব সম্পর্কে বলেন- </a:t>
            </a:r>
            <a:endParaRPr lang="en-US" sz="2400" dirty="0"/>
          </a:p>
          <a:p>
            <a:pPr algn="just"/>
            <a:r>
              <a:rPr lang="ar-SA" sz="2400" dirty="0"/>
              <a:t>واذا حييتم بتحية فحيوا باحسن منها او ردوها ان الله كان علي كل شيئ حسيبا.  (النساء: 86) </a:t>
            </a:r>
            <a:r>
              <a:rPr lang="en-US" sz="2400" dirty="0"/>
              <a:t>  </a:t>
            </a:r>
          </a:p>
          <a:p>
            <a:pPr algn="just"/>
            <a:r>
              <a:rPr lang="en-US" sz="2400" dirty="0"/>
              <a:t>"</a:t>
            </a:r>
            <a:r>
              <a:rPr lang="bn-IN" sz="2400" dirty="0"/>
              <a:t>আর যদি তোমাদেরকে কেউ সালাম দেয় তাহলে তোমরাও তার চেয়ে উত্তম সালাম প্রদান কর অথবা তারই মত ফিরিয়ে বল</a:t>
            </a:r>
            <a:r>
              <a:rPr lang="hi-IN" sz="2400" dirty="0"/>
              <a:t>। </a:t>
            </a:r>
            <a:r>
              <a:rPr lang="bn-IN" sz="2400" dirty="0"/>
              <a:t>নিশ্চয়ই আল্লাহ তা</a:t>
            </a:r>
            <a:r>
              <a:rPr lang="en-US" sz="2400" dirty="0"/>
              <a:t>'</a:t>
            </a:r>
            <a:r>
              <a:rPr lang="bn-IN" sz="2400" dirty="0"/>
              <a:t>য়ালা সর্ব বিষয়ে হিসাব গ্রহণকারী</a:t>
            </a:r>
            <a:r>
              <a:rPr lang="hi-IN" sz="2400" dirty="0"/>
              <a:t>।</a:t>
            </a:r>
            <a:r>
              <a:rPr lang="en-US" sz="2400" dirty="0"/>
              <a:t>" </a:t>
            </a:r>
          </a:p>
          <a:p>
            <a:pPr algn="just"/>
            <a:endParaRPr lang="en-US" sz="2400"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868644017"/>
      </p:ext>
    </p:extLst>
  </p:cSld>
  <p:clrMapOvr>
    <a:masterClrMapping/>
  </p:clrMapOvr>
  <mc:AlternateContent xmlns:mc="http://schemas.openxmlformats.org/markup-compatibility/2006" xmlns:p14="http://schemas.microsoft.com/office/powerpoint/2010/main">
    <mc:Choice Requires="p14">
      <p:transition spd="slow" p14:dur="1600" advTm="8648">
        <p14:gallery dir="l"/>
      </p:transition>
    </mc:Choice>
    <mc:Fallback xmlns="">
      <p:transition spd="slow" advTm="86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76646" y="885672"/>
            <a:ext cx="4712677" cy="5139869"/>
          </a:xfrm>
          <a:prstGeom prst="rect">
            <a:avLst/>
          </a:prstGeom>
          <a:solidFill>
            <a:schemeClr val="accent1">
              <a:lumMod val="60000"/>
              <a:lumOff val="40000"/>
            </a:schemeClr>
          </a:solidFill>
          <a:ln w="57150">
            <a:noFill/>
          </a:ln>
        </p:spPr>
        <p:txBody>
          <a:bodyPr wrap="square" rtlCol="0">
            <a:spAutoFit/>
          </a:bodyPr>
          <a:lstStyle/>
          <a:p>
            <a:pPr algn="just"/>
            <a:r>
              <a:rPr lang="en-US" sz="2000" dirty="0" err="1" smtClean="0"/>
              <a:t>আমার</a:t>
            </a:r>
            <a:r>
              <a:rPr lang="en-US" sz="2000" dirty="0" smtClean="0"/>
              <a:t> </a:t>
            </a:r>
            <a:r>
              <a:rPr lang="en-US" sz="2000" dirty="0" err="1" smtClean="0"/>
              <a:t>অনুসারি</a:t>
            </a:r>
            <a:r>
              <a:rPr lang="en-US" sz="2000" dirty="0" smtClean="0"/>
              <a:t> </a:t>
            </a:r>
            <a:r>
              <a:rPr lang="en-US" sz="2000" dirty="0" err="1" smtClean="0"/>
              <a:t>নয়ঃ</a:t>
            </a:r>
            <a:endParaRPr lang="en-US" sz="2000" dirty="0" smtClean="0"/>
          </a:p>
          <a:p>
            <a:pPr algn="just"/>
            <a:endParaRPr lang="en-US" sz="800" dirty="0"/>
          </a:p>
          <a:p>
            <a:pPr algn="just"/>
            <a:r>
              <a:rPr lang="en-US" sz="2000" dirty="0" err="1" smtClean="0"/>
              <a:t>হযরত</a:t>
            </a:r>
            <a:r>
              <a:rPr lang="en-US" sz="2000" dirty="0" smtClean="0"/>
              <a:t> </a:t>
            </a:r>
            <a:r>
              <a:rPr lang="en-US" sz="2000" dirty="0" err="1" smtClean="0"/>
              <a:t>রাসুল</a:t>
            </a:r>
            <a:r>
              <a:rPr lang="en-US" sz="2000" dirty="0" smtClean="0"/>
              <a:t> </a:t>
            </a:r>
            <a:r>
              <a:rPr lang="en-US" sz="2000" dirty="0" err="1" smtClean="0"/>
              <a:t>সাঃ</a:t>
            </a:r>
            <a:r>
              <a:rPr lang="en-US" sz="2000" dirty="0" smtClean="0"/>
              <a:t> </a:t>
            </a:r>
            <a:r>
              <a:rPr lang="en-US" sz="2000" dirty="0" err="1" smtClean="0"/>
              <a:t>এরশাদ</a:t>
            </a:r>
            <a:r>
              <a:rPr lang="en-US" sz="2000" dirty="0" smtClean="0"/>
              <a:t> </a:t>
            </a:r>
            <a:r>
              <a:rPr lang="en-US" sz="2000" dirty="0" err="1" smtClean="0"/>
              <a:t>করেছেন</a:t>
            </a:r>
            <a:r>
              <a:rPr lang="en-US" sz="2000" dirty="0" smtClean="0"/>
              <a:t>, </a:t>
            </a:r>
            <a:r>
              <a:rPr lang="en-US" sz="2000" dirty="0" err="1" smtClean="0"/>
              <a:t>সে</a:t>
            </a:r>
            <a:r>
              <a:rPr lang="en-US" sz="2000" dirty="0" smtClean="0"/>
              <a:t> </a:t>
            </a:r>
            <a:r>
              <a:rPr lang="en-US" sz="2000" dirty="0" err="1" smtClean="0"/>
              <a:t>ব্যক্তি</a:t>
            </a:r>
            <a:r>
              <a:rPr lang="en-US" sz="2000" dirty="0" smtClean="0"/>
              <a:t> </a:t>
            </a:r>
            <a:r>
              <a:rPr lang="en-US" sz="2000" dirty="0" err="1" smtClean="0"/>
              <a:t>আমার</a:t>
            </a:r>
            <a:r>
              <a:rPr lang="en-US" sz="2000" dirty="0" smtClean="0"/>
              <a:t> </a:t>
            </a:r>
            <a:r>
              <a:rPr lang="en-US" sz="2000" dirty="0" err="1" smtClean="0"/>
              <a:t>দলভূক্ত</a:t>
            </a:r>
            <a:r>
              <a:rPr lang="en-US" sz="2000" dirty="0" smtClean="0"/>
              <a:t> </a:t>
            </a:r>
            <a:r>
              <a:rPr lang="en-US" sz="2000" dirty="0" err="1" smtClean="0"/>
              <a:t>নয়</a:t>
            </a:r>
            <a:r>
              <a:rPr lang="en-US" sz="2000" dirty="0" smtClean="0"/>
              <a:t>, </a:t>
            </a:r>
            <a:r>
              <a:rPr lang="en-US" sz="2000" dirty="0" err="1" smtClean="0"/>
              <a:t>যে</a:t>
            </a:r>
            <a:r>
              <a:rPr lang="en-US" sz="2000" dirty="0" smtClean="0"/>
              <a:t> </a:t>
            </a:r>
            <a:r>
              <a:rPr lang="en-US" sz="2000" dirty="0" err="1" smtClean="0"/>
              <a:t>আমাদের</a:t>
            </a:r>
            <a:r>
              <a:rPr lang="en-US" sz="2000" dirty="0" smtClean="0"/>
              <a:t> </a:t>
            </a:r>
            <a:r>
              <a:rPr lang="en-US" sz="2000" dirty="0" err="1" smtClean="0"/>
              <a:t>ব্যতীত</a:t>
            </a:r>
            <a:r>
              <a:rPr lang="en-US" sz="2000" dirty="0" smtClean="0"/>
              <a:t> </a:t>
            </a:r>
            <a:r>
              <a:rPr lang="en-US" sz="2000" dirty="0" err="1" smtClean="0"/>
              <a:t>আন্য</a:t>
            </a:r>
            <a:r>
              <a:rPr lang="en-US" sz="2000" dirty="0" smtClean="0"/>
              <a:t> </a:t>
            </a:r>
            <a:r>
              <a:rPr lang="en-US" sz="2000" dirty="0" err="1" smtClean="0"/>
              <a:t>জাতির</a:t>
            </a:r>
            <a:r>
              <a:rPr lang="en-US" sz="2000" dirty="0" smtClean="0"/>
              <a:t> </a:t>
            </a:r>
            <a:r>
              <a:rPr lang="en-US" sz="2000" dirty="0" err="1" smtClean="0"/>
              <a:t>সাথে</a:t>
            </a:r>
            <a:r>
              <a:rPr lang="en-US" sz="2000" dirty="0" smtClean="0"/>
              <a:t> </a:t>
            </a:r>
            <a:r>
              <a:rPr lang="en-US" sz="2000" dirty="0" err="1" smtClean="0"/>
              <a:t>সাদৃশ্য</a:t>
            </a:r>
            <a:r>
              <a:rPr lang="en-US" sz="2000" dirty="0" smtClean="0"/>
              <a:t> </a:t>
            </a:r>
            <a:r>
              <a:rPr lang="en-US" sz="2000" dirty="0" err="1" smtClean="0"/>
              <a:t>রাখে</a:t>
            </a:r>
            <a:r>
              <a:rPr lang="en-US" sz="2000" dirty="0" smtClean="0"/>
              <a:t>। </a:t>
            </a:r>
            <a:r>
              <a:rPr lang="en-US" sz="2000" dirty="0" err="1" smtClean="0"/>
              <a:t>তোমরা</a:t>
            </a:r>
            <a:r>
              <a:rPr lang="en-US" sz="2000" dirty="0" smtClean="0"/>
              <a:t> </a:t>
            </a:r>
            <a:r>
              <a:rPr lang="en-US" sz="2000" dirty="0" err="1" smtClean="0"/>
              <a:t>ইহুদি</a:t>
            </a:r>
            <a:r>
              <a:rPr lang="en-US" sz="2000" dirty="0" smtClean="0"/>
              <a:t> ও </a:t>
            </a:r>
            <a:r>
              <a:rPr lang="en-US" sz="2000" dirty="0" err="1" smtClean="0"/>
              <a:t>খৃষ্টানদের</a:t>
            </a:r>
            <a:r>
              <a:rPr lang="en-US" sz="2000" dirty="0" smtClean="0"/>
              <a:t> </a:t>
            </a:r>
            <a:r>
              <a:rPr lang="en-US" sz="2000" dirty="0" err="1" smtClean="0"/>
              <a:t>সাথে</a:t>
            </a:r>
            <a:r>
              <a:rPr lang="en-US" sz="2000" dirty="0" smtClean="0"/>
              <a:t> </a:t>
            </a:r>
            <a:r>
              <a:rPr lang="en-US" sz="2000" dirty="0" err="1" smtClean="0"/>
              <a:t>মিল</a:t>
            </a:r>
            <a:r>
              <a:rPr lang="en-US" sz="2000" dirty="0" smtClean="0"/>
              <a:t> </a:t>
            </a:r>
            <a:r>
              <a:rPr lang="en-US" sz="2000" dirty="0" err="1" smtClean="0"/>
              <a:t>রেখো</a:t>
            </a:r>
            <a:r>
              <a:rPr lang="en-US" sz="2000" dirty="0" smtClean="0"/>
              <a:t> </a:t>
            </a:r>
            <a:r>
              <a:rPr lang="en-US" sz="2000" dirty="0" err="1" smtClean="0"/>
              <a:t>না</a:t>
            </a:r>
            <a:r>
              <a:rPr lang="en-US" sz="2000" dirty="0" smtClean="0"/>
              <a:t>। </a:t>
            </a:r>
            <a:r>
              <a:rPr lang="en-US" sz="2000" dirty="0" err="1" smtClean="0"/>
              <a:t>কেননা</a:t>
            </a:r>
            <a:r>
              <a:rPr lang="en-US" sz="2000" dirty="0" smtClean="0"/>
              <a:t> </a:t>
            </a:r>
            <a:r>
              <a:rPr lang="en-US" sz="2000" dirty="0" err="1" smtClean="0"/>
              <a:t>ইহুদিগণ</a:t>
            </a:r>
            <a:r>
              <a:rPr lang="en-US" sz="2000" dirty="0" smtClean="0"/>
              <a:t> </a:t>
            </a:r>
            <a:r>
              <a:rPr lang="en-US" sz="2000" dirty="0" err="1" smtClean="0"/>
              <a:t>আংগুলির</a:t>
            </a:r>
            <a:r>
              <a:rPr lang="en-US" sz="2000" dirty="0" smtClean="0"/>
              <a:t> </a:t>
            </a:r>
            <a:r>
              <a:rPr lang="en-US" sz="2000" dirty="0" err="1" smtClean="0"/>
              <a:t>ইশারায়</a:t>
            </a:r>
            <a:r>
              <a:rPr lang="en-US" sz="2000" dirty="0" smtClean="0"/>
              <a:t> </a:t>
            </a:r>
            <a:r>
              <a:rPr lang="en-US" sz="2000" dirty="0" err="1" smtClean="0"/>
              <a:t>সালাম</a:t>
            </a:r>
            <a:r>
              <a:rPr lang="en-US" sz="2000" dirty="0" smtClean="0"/>
              <a:t> </a:t>
            </a:r>
            <a:r>
              <a:rPr lang="en-US" sz="2000" dirty="0" err="1" smtClean="0"/>
              <a:t>করে</a:t>
            </a:r>
            <a:r>
              <a:rPr lang="en-US" sz="2000" dirty="0" smtClean="0"/>
              <a:t> </a:t>
            </a:r>
            <a:r>
              <a:rPr lang="en-US" sz="2000" dirty="0" err="1" smtClean="0"/>
              <a:t>আর</a:t>
            </a:r>
            <a:r>
              <a:rPr lang="en-US" sz="2000" dirty="0" smtClean="0"/>
              <a:t> </a:t>
            </a:r>
            <a:r>
              <a:rPr lang="en-US" sz="2000" dirty="0" err="1" smtClean="0"/>
              <a:t>খৃষ্টানগ্ণ</a:t>
            </a:r>
            <a:r>
              <a:rPr lang="en-US" sz="2000" dirty="0" smtClean="0"/>
              <a:t> </a:t>
            </a:r>
            <a:r>
              <a:rPr lang="en-US" sz="2000" dirty="0" err="1" smtClean="0"/>
              <a:t>হাতের</a:t>
            </a:r>
            <a:r>
              <a:rPr lang="en-US" sz="2000" dirty="0" smtClean="0"/>
              <a:t> </a:t>
            </a:r>
            <a:r>
              <a:rPr lang="en-US" sz="2000" dirty="0" err="1" smtClean="0"/>
              <a:t>তালুর</a:t>
            </a:r>
            <a:r>
              <a:rPr lang="en-US" sz="2000" dirty="0" smtClean="0"/>
              <a:t> </a:t>
            </a:r>
            <a:r>
              <a:rPr lang="en-US" sz="2000" dirty="0" err="1" smtClean="0"/>
              <a:t>ইংগিতে</a:t>
            </a:r>
            <a:r>
              <a:rPr lang="en-US" sz="2000" dirty="0" smtClean="0"/>
              <a:t> </a:t>
            </a:r>
            <a:r>
              <a:rPr lang="en-US" sz="2000" dirty="0" err="1" smtClean="0"/>
              <a:t>সালাম</a:t>
            </a:r>
            <a:r>
              <a:rPr lang="en-US" sz="2000" dirty="0" smtClean="0"/>
              <a:t> </a:t>
            </a:r>
            <a:r>
              <a:rPr lang="en-US" sz="2000" dirty="0" err="1" smtClean="0"/>
              <a:t>করে</a:t>
            </a:r>
            <a:r>
              <a:rPr lang="en-US" sz="2000" dirty="0" smtClean="0"/>
              <a:t>। </a:t>
            </a:r>
          </a:p>
          <a:p>
            <a:pPr algn="just"/>
            <a:endParaRPr lang="en-US" sz="1200" dirty="0" smtClean="0"/>
          </a:p>
          <a:p>
            <a:pPr algn="just"/>
            <a:r>
              <a:rPr lang="en-US" sz="2000" dirty="0" err="1" smtClean="0"/>
              <a:t>ইমাম</a:t>
            </a:r>
            <a:r>
              <a:rPr lang="en-US" sz="2000" dirty="0" smtClean="0"/>
              <a:t> </a:t>
            </a:r>
            <a:r>
              <a:rPr lang="en-US" sz="2000" dirty="0" err="1" smtClean="0"/>
              <a:t>তিরমিজি</a:t>
            </a:r>
            <a:r>
              <a:rPr lang="en-US" sz="2000" dirty="0" smtClean="0"/>
              <a:t> </a:t>
            </a:r>
            <a:r>
              <a:rPr lang="en-US" sz="2000" dirty="0" err="1" smtClean="0"/>
              <a:t>রহঃ</a:t>
            </a:r>
            <a:r>
              <a:rPr lang="en-US" sz="2000" dirty="0" smtClean="0"/>
              <a:t> </a:t>
            </a:r>
            <a:r>
              <a:rPr lang="en-US" sz="2000" dirty="0" err="1" smtClean="0"/>
              <a:t>হাদিসটি</a:t>
            </a:r>
            <a:r>
              <a:rPr lang="en-US" sz="2000" dirty="0" smtClean="0"/>
              <a:t> </a:t>
            </a:r>
            <a:r>
              <a:rPr lang="en-US" sz="2000" dirty="0" err="1" smtClean="0"/>
              <a:t>বর্ণ্না</a:t>
            </a:r>
            <a:r>
              <a:rPr lang="en-US" sz="2000" dirty="0" smtClean="0"/>
              <a:t> </a:t>
            </a:r>
            <a:r>
              <a:rPr lang="en-US" sz="2000" dirty="0" err="1" smtClean="0"/>
              <a:t>করেছেন</a:t>
            </a:r>
            <a:r>
              <a:rPr lang="en-US" sz="2000" dirty="0" smtClean="0"/>
              <a:t>। </a:t>
            </a:r>
          </a:p>
          <a:p>
            <a:pPr algn="just"/>
            <a:endParaRPr lang="en-US" sz="800" dirty="0" smtClean="0"/>
          </a:p>
          <a:p>
            <a:pPr algn="just"/>
            <a:r>
              <a:rPr lang="en-US" sz="2000" dirty="0" err="1" smtClean="0"/>
              <a:t>সুতরাং</a:t>
            </a:r>
            <a:r>
              <a:rPr lang="en-US" sz="2000" dirty="0" smtClean="0"/>
              <a:t> </a:t>
            </a:r>
            <a:r>
              <a:rPr lang="en-US" sz="2000" dirty="0" err="1" smtClean="0"/>
              <a:t>আঙ্গুলের</a:t>
            </a:r>
            <a:r>
              <a:rPr lang="en-US" sz="2000" dirty="0" smtClean="0"/>
              <a:t> </a:t>
            </a:r>
            <a:r>
              <a:rPr lang="en-US" sz="2000" dirty="0" err="1" smtClean="0"/>
              <a:t>ইশারায়</a:t>
            </a:r>
            <a:r>
              <a:rPr lang="en-US" sz="2000" dirty="0" smtClean="0"/>
              <a:t> </a:t>
            </a:r>
            <a:r>
              <a:rPr lang="en-US" sz="2000" dirty="0" err="1" smtClean="0"/>
              <a:t>বা</a:t>
            </a:r>
            <a:r>
              <a:rPr lang="en-US" sz="2000" dirty="0" smtClean="0"/>
              <a:t> </a:t>
            </a:r>
            <a:r>
              <a:rPr lang="en-US" sz="2000" dirty="0" err="1" smtClean="0"/>
              <a:t>হাতের</a:t>
            </a:r>
            <a:r>
              <a:rPr lang="en-US" sz="2000" dirty="0" smtClean="0"/>
              <a:t> </a:t>
            </a:r>
            <a:r>
              <a:rPr lang="en-US" sz="2000" dirty="0" err="1" smtClean="0"/>
              <a:t>তালুর</a:t>
            </a:r>
            <a:r>
              <a:rPr lang="en-US" sz="2000" dirty="0" smtClean="0"/>
              <a:t> </a:t>
            </a:r>
            <a:r>
              <a:rPr lang="en-US" sz="2000" dirty="0" err="1" smtClean="0"/>
              <a:t>ইঙ্গিতে</a:t>
            </a:r>
            <a:r>
              <a:rPr lang="en-US" sz="2000" dirty="0" smtClean="0"/>
              <a:t> </a:t>
            </a:r>
            <a:r>
              <a:rPr lang="en-US" sz="2000" dirty="0" err="1" smtClean="0"/>
              <a:t>বা</a:t>
            </a:r>
            <a:r>
              <a:rPr lang="en-US" sz="2000" dirty="0" smtClean="0"/>
              <a:t> ‘’</a:t>
            </a:r>
            <a:r>
              <a:rPr lang="en-US" sz="2000" dirty="0" err="1" smtClean="0"/>
              <a:t>আস</a:t>
            </a:r>
            <a:r>
              <a:rPr lang="en-US" sz="2000" dirty="0" smtClean="0"/>
              <a:t> </a:t>
            </a:r>
            <a:r>
              <a:rPr lang="en-US" sz="2000" dirty="0" err="1" smtClean="0"/>
              <a:t>সালামু</a:t>
            </a:r>
            <a:r>
              <a:rPr lang="en-US" sz="2000" dirty="0" smtClean="0"/>
              <a:t> </a:t>
            </a:r>
            <a:r>
              <a:rPr lang="en-US" sz="2000" dirty="0" err="1" smtClean="0"/>
              <a:t>আলাইকুম</a:t>
            </a:r>
            <a:r>
              <a:rPr lang="en-US" sz="2000" dirty="0" smtClean="0"/>
              <a:t>” </a:t>
            </a:r>
            <a:r>
              <a:rPr lang="en-US" sz="2000" dirty="0" err="1" smtClean="0"/>
              <a:t>না</a:t>
            </a:r>
            <a:r>
              <a:rPr lang="en-US" sz="2000" dirty="0" smtClean="0"/>
              <a:t> </a:t>
            </a:r>
            <a:r>
              <a:rPr lang="en-US" sz="2000" dirty="0" err="1" smtClean="0"/>
              <a:t>বলে</a:t>
            </a:r>
            <a:r>
              <a:rPr lang="en-US" sz="2000" dirty="0" smtClean="0"/>
              <a:t> </a:t>
            </a:r>
            <a:r>
              <a:rPr lang="en-US" sz="2000" dirty="0" err="1" smtClean="0"/>
              <a:t>আন্য</a:t>
            </a:r>
            <a:r>
              <a:rPr lang="en-US" sz="2000" dirty="0" smtClean="0"/>
              <a:t> </a:t>
            </a:r>
            <a:r>
              <a:rPr lang="en-US" sz="2000" dirty="0" err="1" smtClean="0"/>
              <a:t>কোন</a:t>
            </a:r>
            <a:r>
              <a:rPr lang="en-US" sz="2000" dirty="0" smtClean="0"/>
              <a:t> </a:t>
            </a:r>
            <a:r>
              <a:rPr lang="en-US" sz="2000" dirty="0" err="1" smtClean="0"/>
              <a:t>নিয়মে</a:t>
            </a:r>
            <a:r>
              <a:rPr lang="en-US" sz="2000" dirty="0" smtClean="0"/>
              <a:t> </a:t>
            </a:r>
            <a:r>
              <a:rPr lang="en-US" sz="2000" dirty="0" err="1" smtClean="0"/>
              <a:t>বা</a:t>
            </a:r>
            <a:r>
              <a:rPr lang="en-US" sz="2000" dirty="0" smtClean="0"/>
              <a:t> </a:t>
            </a:r>
            <a:r>
              <a:rPr lang="en-US" sz="2000" dirty="0" err="1" smtClean="0"/>
              <a:t>অঙ্গ</a:t>
            </a:r>
            <a:r>
              <a:rPr lang="en-US" sz="2000" dirty="0" smtClean="0"/>
              <a:t> </a:t>
            </a:r>
            <a:r>
              <a:rPr lang="en-US" sz="2000" dirty="0" err="1" smtClean="0"/>
              <a:t>ভঙ্গির</a:t>
            </a:r>
            <a:r>
              <a:rPr lang="en-US" sz="2000" dirty="0" smtClean="0"/>
              <a:t> </a:t>
            </a:r>
            <a:r>
              <a:rPr lang="en-US" sz="2000" dirty="0" err="1" smtClean="0"/>
              <a:t>মাধ্যমে</a:t>
            </a:r>
            <a:r>
              <a:rPr lang="en-US" sz="2000" dirty="0" smtClean="0"/>
              <a:t> </a:t>
            </a:r>
            <a:r>
              <a:rPr lang="en-US" sz="2000" dirty="0" err="1" smtClean="0"/>
              <a:t>অভিবাদন</a:t>
            </a:r>
            <a:r>
              <a:rPr lang="en-US" sz="2000" dirty="0" smtClean="0"/>
              <a:t> </a:t>
            </a:r>
            <a:r>
              <a:rPr lang="en-US" sz="2000" dirty="0" err="1" smtClean="0"/>
              <a:t>বা</a:t>
            </a:r>
            <a:r>
              <a:rPr lang="en-US" sz="2000" dirty="0" smtClean="0"/>
              <a:t> </a:t>
            </a:r>
            <a:r>
              <a:rPr lang="en-US" sz="2000" dirty="0" err="1" smtClean="0"/>
              <a:t>সালাম</a:t>
            </a:r>
            <a:r>
              <a:rPr lang="en-US" sz="2000" dirty="0" smtClean="0"/>
              <a:t> </a:t>
            </a:r>
            <a:r>
              <a:rPr lang="en-US" sz="2000" dirty="0" err="1" smtClean="0"/>
              <a:t>দেয়া</a:t>
            </a:r>
            <a:r>
              <a:rPr lang="en-US" sz="2000" dirty="0" smtClean="0"/>
              <a:t> </a:t>
            </a:r>
            <a:r>
              <a:rPr lang="en-US" sz="2000" dirty="0" err="1" smtClean="0"/>
              <a:t>সুন্নাত</a:t>
            </a:r>
            <a:r>
              <a:rPr lang="en-US" sz="2000" dirty="0" smtClean="0"/>
              <a:t> </a:t>
            </a:r>
            <a:r>
              <a:rPr lang="en-US" sz="2000" dirty="0" err="1" smtClean="0"/>
              <a:t>বিরোধী</a:t>
            </a:r>
            <a:r>
              <a:rPr lang="en-US" sz="2000" dirty="0" smtClean="0"/>
              <a:t> </a:t>
            </a:r>
            <a:r>
              <a:rPr lang="en-US" sz="2000" dirty="0" err="1" smtClean="0"/>
              <a:t>কাজ</a:t>
            </a:r>
            <a:r>
              <a:rPr lang="en-US" sz="2000" dirty="0" smtClean="0"/>
              <a:t>। </a:t>
            </a:r>
            <a:endParaRPr lang="en-US" sz="2000"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4044" y="885671"/>
            <a:ext cx="5143500" cy="5139870"/>
          </a:xfrm>
          <a:prstGeom prst="rect">
            <a:avLst/>
          </a:prstGeom>
        </p:spPr>
      </p:pic>
    </p:spTree>
    <p:custDataLst>
      <p:tags r:id="rId1"/>
    </p:custDataLst>
    <p:extLst>
      <p:ext uri="{BB962C8B-B14F-4D97-AF65-F5344CB8AC3E}">
        <p14:creationId xmlns:p14="http://schemas.microsoft.com/office/powerpoint/2010/main" val="3643752535"/>
      </p:ext>
    </p:extLst>
  </p:cSld>
  <p:clrMapOvr>
    <a:masterClrMapping/>
  </p:clrMapOvr>
  <mc:AlternateContent xmlns:mc="http://schemas.openxmlformats.org/markup-compatibility/2006" xmlns:p14="http://schemas.microsoft.com/office/powerpoint/2010/main">
    <mc:Choice Requires="p14">
      <p:transition spd="slow" p14:dur="1200" advTm="15779">
        <p14:prism dir="r"/>
      </p:transition>
    </mc:Choice>
    <mc:Fallback xmlns="">
      <p:transition spd="slow" advTm="157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up)">
                                      <p:cBhvr>
                                        <p:cTn id="11" dur="500"/>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up)">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up)">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2"/>
                </p:tgtEl>
              </p:cMediaNode>
            </p:audio>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7952" y="383252"/>
            <a:ext cx="4806462" cy="446892"/>
          </a:xfrm>
          <a:prstGeom prst="rect">
            <a:avLst/>
          </a:prstGeom>
          <a:solidFill>
            <a:srgbClr val="92D050"/>
          </a:solidFill>
          <a:ln w="57150">
            <a:solidFill>
              <a:srgbClr val="7030A0"/>
            </a:solidFill>
          </a:ln>
          <a:scene3d>
            <a:camera prst="orthographicFront"/>
            <a:lightRig rig="threePt" dir="t"/>
          </a:scene3d>
          <a:sp3d>
            <a:bevelT w="152400" h="50800" prst="softRound"/>
          </a:sp3d>
        </p:spPr>
        <p:txBody>
          <a:bodyPr wrap="square" rtlCol="0">
            <a:spAutoFit/>
          </a:bodyPr>
          <a:lstStyle/>
          <a:p>
            <a:pPr algn="ctr"/>
            <a:r>
              <a:rPr lang="ar-SA" dirty="0" smtClean="0"/>
              <a:t>باب السلام </a:t>
            </a:r>
            <a:r>
              <a:rPr lang="en-US" dirty="0"/>
              <a:t> </a:t>
            </a:r>
            <a:r>
              <a:rPr lang="en-US" dirty="0" err="1" smtClean="0"/>
              <a:t>বা</a:t>
            </a:r>
            <a:r>
              <a:rPr lang="en-US" dirty="0" smtClean="0"/>
              <a:t> </a:t>
            </a:r>
            <a:r>
              <a:rPr lang="en-US" dirty="0" err="1" smtClean="0"/>
              <a:t>সালাম</a:t>
            </a:r>
            <a:r>
              <a:rPr lang="en-US" dirty="0" smtClean="0"/>
              <a:t> </a:t>
            </a:r>
            <a:r>
              <a:rPr lang="en-US" dirty="0" err="1" smtClean="0"/>
              <a:t>অধ্যায়</a:t>
            </a:r>
            <a:r>
              <a:rPr lang="en-US" dirty="0" smtClean="0"/>
              <a:t>, </a:t>
            </a:r>
            <a:r>
              <a:rPr lang="en-US" dirty="0" err="1" smtClean="0"/>
              <a:t>হাদিস</a:t>
            </a:r>
            <a:r>
              <a:rPr lang="en-US" dirty="0" smtClean="0"/>
              <a:t> </a:t>
            </a:r>
            <a:r>
              <a:rPr lang="en-US" dirty="0" err="1" smtClean="0"/>
              <a:t>নং</a:t>
            </a:r>
            <a:r>
              <a:rPr lang="en-US" dirty="0" smtClean="0"/>
              <a:t> -০১ </a:t>
            </a:r>
            <a:endParaRPr lang="en-US" dirty="0"/>
          </a:p>
        </p:txBody>
      </p:sp>
      <p:sp>
        <p:nvSpPr>
          <p:cNvPr id="4" name="TextBox 3"/>
          <p:cNvSpPr txBox="1"/>
          <p:nvPr/>
        </p:nvSpPr>
        <p:spPr>
          <a:xfrm>
            <a:off x="914400" y="3036281"/>
            <a:ext cx="10222523" cy="3477875"/>
          </a:xfrm>
          <a:prstGeom prst="rect">
            <a:avLst/>
          </a:prstGeom>
          <a:solidFill>
            <a:schemeClr val="accent4">
              <a:lumMod val="60000"/>
              <a:lumOff val="40000"/>
            </a:schemeClr>
          </a:solidFill>
        </p:spPr>
        <p:txBody>
          <a:bodyPr wrap="square" rtlCol="0">
            <a:spAutoFit/>
          </a:bodyPr>
          <a:lstStyle/>
          <a:p>
            <a:pPr algn="just"/>
            <a:r>
              <a:rPr lang="bn-IN" sz="2000" u="sng" dirty="0">
                <a:solidFill>
                  <a:srgbClr val="C00000"/>
                </a:solidFill>
              </a:rPr>
              <a:t>অনুবাদঃ </a:t>
            </a:r>
            <a:r>
              <a:rPr lang="bn-IN" sz="2000" dirty="0"/>
              <a:t>সর্বাধিক হাদিস বর্ণ্নাকারি সাহাবি সাইয়েদুনা হযরত আবু হুরাইর রাঃ থেকে বর্ণিত তিনি বলেন</a:t>
            </a:r>
            <a:r>
              <a:rPr lang="en-US" sz="2000" dirty="0"/>
              <a:t>, </a:t>
            </a:r>
            <a:r>
              <a:rPr lang="bn-IN" sz="2000" dirty="0"/>
              <a:t>রসুল সাল্লাল্লাহু আলাইহি ওয়াসাল্লাম এরশাদ করেছেন</a:t>
            </a:r>
            <a:r>
              <a:rPr lang="hi-IN" sz="2000" dirty="0"/>
              <a:t>। </a:t>
            </a:r>
            <a:r>
              <a:rPr lang="bn-IN" sz="2000" dirty="0"/>
              <a:t>আল্লাহ হযরত আদম আঃ কে তাঁর আকৃতিতে সৃষ্টি করেছেন</a:t>
            </a:r>
            <a:r>
              <a:rPr lang="hi-IN" sz="2000" dirty="0"/>
              <a:t>। </a:t>
            </a:r>
            <a:r>
              <a:rPr lang="bn-IN" sz="2000" dirty="0"/>
              <a:t>তাঁর উচ্চতা ষাট হাত</a:t>
            </a:r>
            <a:r>
              <a:rPr lang="hi-IN" sz="2000" dirty="0"/>
              <a:t>। </a:t>
            </a:r>
            <a:r>
              <a:rPr lang="bn-IN" sz="2000" dirty="0"/>
              <a:t>যখন তিনি তাঁকে সৃষ্টি করলেন</a:t>
            </a:r>
            <a:r>
              <a:rPr lang="en-US" sz="2000" dirty="0"/>
              <a:t>, </a:t>
            </a:r>
            <a:r>
              <a:rPr lang="bn-IN" sz="2000" dirty="0"/>
              <a:t>তখন বললেন</a:t>
            </a:r>
            <a:r>
              <a:rPr lang="en-US" sz="2000" dirty="0"/>
              <a:t>, </a:t>
            </a:r>
            <a:r>
              <a:rPr lang="bn-IN" sz="2000" dirty="0"/>
              <a:t>যাও</a:t>
            </a:r>
            <a:r>
              <a:rPr lang="en-US" sz="2000" dirty="0"/>
              <a:t>! </a:t>
            </a:r>
            <a:r>
              <a:rPr lang="bn-IN" sz="2000" dirty="0"/>
              <a:t>ঐ দলটিকে সালাম কর</a:t>
            </a:r>
            <a:r>
              <a:rPr lang="hi-IN" sz="2000" dirty="0"/>
              <a:t>। </a:t>
            </a:r>
            <a:r>
              <a:rPr lang="bn-IN" sz="2000" dirty="0"/>
              <a:t>তারা হলেন ফেরেশতাগণের উপবিষ্ট একটি দল</a:t>
            </a:r>
            <a:r>
              <a:rPr lang="hi-IN" sz="2000" dirty="0"/>
              <a:t>। </a:t>
            </a:r>
            <a:r>
              <a:rPr lang="bn-IN" sz="2000" dirty="0"/>
              <a:t>তারা তোমার সালামের কি জবাব দেয় তা মনোযোগ সহকারে শ্রবণ কর</a:t>
            </a:r>
            <a:r>
              <a:rPr lang="hi-IN" sz="2000" dirty="0"/>
              <a:t>। </a:t>
            </a:r>
            <a:r>
              <a:rPr lang="bn-IN" sz="2000" dirty="0"/>
              <a:t>কেননা এটিই হবে তোমার এবং তোমার সন্তানদের সালাম বা অভিবাদন</a:t>
            </a:r>
            <a:r>
              <a:rPr lang="hi-IN" sz="2000" dirty="0"/>
              <a:t>। </a:t>
            </a:r>
            <a:r>
              <a:rPr lang="bn-IN" sz="2000" dirty="0"/>
              <a:t>অতঃপর তিনি তাদের নিকট গেলেন এবং </a:t>
            </a:r>
            <a:r>
              <a:rPr lang="ar-SA" sz="2000" dirty="0"/>
              <a:t>السلام عليكم  </a:t>
            </a:r>
            <a:r>
              <a:rPr lang="bn-IN" sz="2000" dirty="0"/>
              <a:t>বললেন</a:t>
            </a:r>
            <a:r>
              <a:rPr lang="hi-IN" sz="2000" dirty="0"/>
              <a:t>। </a:t>
            </a:r>
            <a:r>
              <a:rPr lang="bn-IN" sz="2000" dirty="0"/>
              <a:t>জবাবে তারা </a:t>
            </a:r>
            <a:r>
              <a:rPr lang="ar-SA" sz="2000" dirty="0"/>
              <a:t>السلام عليك ورحمة الله </a:t>
            </a:r>
            <a:r>
              <a:rPr lang="bn-IN" sz="2000" dirty="0"/>
              <a:t>বললেন</a:t>
            </a:r>
            <a:r>
              <a:rPr lang="en-US" sz="2000" dirty="0"/>
              <a:t>,  </a:t>
            </a:r>
            <a:r>
              <a:rPr lang="bn-IN" sz="2000" dirty="0"/>
              <a:t>হযরত রাসুল সাঃ বলেন</a:t>
            </a:r>
            <a:r>
              <a:rPr lang="en-US" sz="2000" dirty="0"/>
              <a:t>, </a:t>
            </a:r>
            <a:r>
              <a:rPr lang="bn-IN" sz="2000" dirty="0"/>
              <a:t>ফেরেশতাগণ প্রত্যুত্তরে </a:t>
            </a:r>
            <a:r>
              <a:rPr lang="ar-SA" sz="2000" dirty="0"/>
              <a:t>ورحمة الله </a:t>
            </a:r>
            <a:r>
              <a:rPr lang="bn-IN" sz="2000" dirty="0"/>
              <a:t>বাক্য বৃদ্ধি করলেন</a:t>
            </a:r>
            <a:r>
              <a:rPr lang="hi-IN" sz="2000" dirty="0"/>
              <a:t>। </a:t>
            </a:r>
            <a:r>
              <a:rPr lang="bn-IN" sz="2000" dirty="0"/>
              <a:t>অতঃপর তিনি আরো বললেন</a:t>
            </a:r>
            <a:r>
              <a:rPr lang="en-US" sz="2000" dirty="0"/>
              <a:t>, </a:t>
            </a:r>
            <a:r>
              <a:rPr lang="bn-IN" sz="2000" dirty="0"/>
              <a:t>যত লোক বেহেশতে প্রবেশ করবে তারা সকলেই আদম আঃ এর আকৃতিতে প্রবেশ করবে এবং তাদের উচ্চতা হবে ষাট হাত</a:t>
            </a:r>
            <a:r>
              <a:rPr lang="hi-IN" sz="2000" dirty="0"/>
              <a:t>। </a:t>
            </a:r>
            <a:r>
              <a:rPr lang="bn-IN" sz="2000" dirty="0"/>
              <a:t>এরপর হতে আদ্যাবধি সৃষ্টিকুলের উচ্চতা ক্রমাগত হ্রাস পেতে পেতে বর্তমান আবস্থায় পৌঁছেছে</a:t>
            </a:r>
            <a:r>
              <a:rPr lang="hi-IN" sz="2000" dirty="0"/>
              <a:t>।</a:t>
            </a:r>
            <a:r>
              <a:rPr lang="en-US" sz="2000" dirty="0"/>
              <a:t> (</a:t>
            </a:r>
            <a:r>
              <a:rPr lang="bn-IN" sz="2000" dirty="0"/>
              <a:t>বুখারী ও মুসলিম</a:t>
            </a:r>
            <a:r>
              <a:rPr lang="en-US" sz="2000" dirty="0"/>
              <a:t>) </a:t>
            </a: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
        <p:nvSpPr>
          <p:cNvPr id="6" name="TextBox 5"/>
          <p:cNvSpPr txBox="1"/>
          <p:nvPr/>
        </p:nvSpPr>
        <p:spPr>
          <a:xfrm>
            <a:off x="914400" y="1224750"/>
            <a:ext cx="10222523" cy="1569660"/>
          </a:xfrm>
          <a:prstGeom prst="rect">
            <a:avLst/>
          </a:prstGeom>
          <a:solidFill>
            <a:schemeClr val="accent2">
              <a:lumMod val="60000"/>
              <a:lumOff val="40000"/>
            </a:schemeClr>
          </a:solidFill>
        </p:spPr>
        <p:txBody>
          <a:bodyPr wrap="square" rtlCol="0">
            <a:spAutoFit/>
          </a:bodyPr>
          <a:lstStyle/>
          <a:p>
            <a:pPr algn="just" rtl="1"/>
            <a:r>
              <a:rPr lang="en-US" sz="2400" dirty="0"/>
              <a:t> </a:t>
            </a:r>
            <a:r>
              <a:rPr lang="ar-SA" sz="2400" dirty="0"/>
              <a:t>عن ابي هريرة قال قال رسول الله صلي الله عليه وسلم خلق الله ادم علي صورته طوله ستون ذراعا فلما خلقه قال اذهب فسلم علي اولئك النفر وهم نفر من الملئكة جلوسفاستمع ما يحيونك فانها تحيتك وتحية ذريتك فذهب فقال السلام عليكم فقالوا السلام عليك ورحمة الله قال فزادوه ورحمة الله قال فكل من يدخل الجنة علي صورة ادم وطوله ستون ذزاعا فلم يزل الخلق ينقص بعده حتي الأن  (متفق عليه). </a:t>
            </a:r>
            <a:endParaRPr lang="en-US" sz="2400" dirty="0"/>
          </a:p>
        </p:txBody>
      </p:sp>
    </p:spTree>
    <p:custDataLst>
      <p:tags r:id="rId1"/>
    </p:custDataLst>
    <p:extLst>
      <p:ext uri="{BB962C8B-B14F-4D97-AF65-F5344CB8AC3E}">
        <p14:creationId xmlns:p14="http://schemas.microsoft.com/office/powerpoint/2010/main" val="2206109611"/>
      </p:ext>
    </p:extLst>
  </p:cSld>
  <p:clrMapOvr>
    <a:masterClrMapping/>
  </p:clrMapOvr>
  <mc:AlternateContent xmlns:mc="http://schemas.openxmlformats.org/markup-compatibility/2006" xmlns:p14="http://schemas.microsoft.com/office/powerpoint/2010/main">
    <mc:Choice Requires="p14">
      <p:transition spd="slow" p14:dur="1600" advTm="7134">
        <p14:prism isInverted="1"/>
      </p:transition>
    </mc:Choice>
    <mc:Fallback xmlns="">
      <p:transition spd="slow" advTm="71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3" grpId="0" build="allAtOnce" animBg="1"/>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4.2|4.9"/>
</p:tagLst>
</file>

<file path=ppt/tags/tag10.xml><?xml version="1.0" encoding="utf-8"?>
<p:tagLst xmlns:a="http://schemas.openxmlformats.org/drawingml/2006/main" xmlns:r="http://schemas.openxmlformats.org/officeDocument/2006/relationships" xmlns:p="http://schemas.openxmlformats.org/presentationml/2006/main">
  <p:tag name="TIMING" val="|0.9|3.5"/>
</p:tagLst>
</file>

<file path=ppt/tags/tag11.xml><?xml version="1.0" encoding="utf-8"?>
<p:tagLst xmlns:a="http://schemas.openxmlformats.org/drawingml/2006/main" xmlns:r="http://schemas.openxmlformats.org/officeDocument/2006/relationships" xmlns:p="http://schemas.openxmlformats.org/presentationml/2006/main">
  <p:tag name="TIMING" val="|1.9|2.7|2|2.2|2.1|1.9|3.3"/>
</p:tagLst>
</file>

<file path=ppt/tags/tag12.xml><?xml version="1.0" encoding="utf-8"?>
<p:tagLst xmlns:a="http://schemas.openxmlformats.org/drawingml/2006/main" xmlns:r="http://schemas.openxmlformats.org/officeDocument/2006/relationships" xmlns:p="http://schemas.openxmlformats.org/presentationml/2006/main">
  <p:tag name="TIMING" val="|1.9"/>
</p:tagLst>
</file>

<file path=ppt/tags/tag13.xml><?xml version="1.0" encoding="utf-8"?>
<p:tagLst xmlns:a="http://schemas.openxmlformats.org/drawingml/2006/main" xmlns:r="http://schemas.openxmlformats.org/officeDocument/2006/relationships" xmlns:p="http://schemas.openxmlformats.org/presentationml/2006/main">
  <p:tag name="TIMING" val="|1.2|2.8|2.6|3.1"/>
</p:tagLst>
</file>

<file path=ppt/tags/tag14.xml><?xml version="1.0" encoding="utf-8"?>
<p:tagLst xmlns:a="http://schemas.openxmlformats.org/drawingml/2006/main" xmlns:r="http://schemas.openxmlformats.org/officeDocument/2006/relationships" xmlns:p="http://schemas.openxmlformats.org/presentationml/2006/main">
  <p:tag name="TIMING" val="|1|2.5|2.5|3"/>
</p:tagLst>
</file>

<file path=ppt/tags/tag15.xml><?xml version="1.0" encoding="utf-8"?>
<p:tagLst xmlns:a="http://schemas.openxmlformats.org/drawingml/2006/main" xmlns:r="http://schemas.openxmlformats.org/officeDocument/2006/relationships" xmlns:p="http://schemas.openxmlformats.org/presentationml/2006/main">
  <p:tag name="TIMING" val="|0.4|1.7|2|1.8"/>
</p:tagLst>
</file>

<file path=ppt/tags/tag16.xml><?xml version="1.0" encoding="utf-8"?>
<p:tagLst xmlns:a="http://schemas.openxmlformats.org/drawingml/2006/main" xmlns:r="http://schemas.openxmlformats.org/officeDocument/2006/relationships" xmlns:p="http://schemas.openxmlformats.org/presentationml/2006/main">
  <p:tag name="TIMING" val="|0.9|2.7|2|2"/>
</p:tagLst>
</file>

<file path=ppt/tags/tag17.xml><?xml version="1.0" encoding="utf-8"?>
<p:tagLst xmlns:a="http://schemas.openxmlformats.org/drawingml/2006/main" xmlns:r="http://schemas.openxmlformats.org/officeDocument/2006/relationships" xmlns:p="http://schemas.openxmlformats.org/presentationml/2006/main">
  <p:tag name="TIMING" val="|0.8|2.5|2.1|3.3"/>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9.xml><?xml version="1.0" encoding="utf-8"?>
<p:tagLst xmlns:a="http://schemas.openxmlformats.org/drawingml/2006/main" xmlns:r="http://schemas.openxmlformats.org/officeDocument/2006/relationships" xmlns:p="http://schemas.openxmlformats.org/presentationml/2006/main">
  <p:tag name="TIMING" val="|1.3|5.5|3.6|3.1|3.5|4.4"/>
</p:tagLst>
</file>

<file path=ppt/tags/tag2.xml><?xml version="1.0" encoding="utf-8"?>
<p:tagLst xmlns:a="http://schemas.openxmlformats.org/drawingml/2006/main" xmlns:r="http://schemas.openxmlformats.org/officeDocument/2006/relationships" xmlns:p="http://schemas.openxmlformats.org/presentationml/2006/main">
  <p:tag name="TIMING" val="|1.8|2|2.5|3.1"/>
</p:tagLst>
</file>

<file path=ppt/tags/tag20.xml><?xml version="1.0" encoding="utf-8"?>
<p:tagLst xmlns:a="http://schemas.openxmlformats.org/drawingml/2006/main" xmlns:r="http://schemas.openxmlformats.org/officeDocument/2006/relationships" xmlns:p="http://schemas.openxmlformats.org/presentationml/2006/main">
  <p:tag name="TIMING" val="|0.9|3|2.3|2.6"/>
</p:tagLst>
</file>

<file path=ppt/tags/tag21.xml><?xml version="1.0" encoding="utf-8"?>
<p:tagLst xmlns:a="http://schemas.openxmlformats.org/drawingml/2006/main" xmlns:r="http://schemas.openxmlformats.org/officeDocument/2006/relationships" xmlns:p="http://schemas.openxmlformats.org/presentationml/2006/main">
  <p:tag name="TIMING" val="|1.2|1.6"/>
</p:tagLst>
</file>

<file path=ppt/tags/tag3.xml><?xml version="1.0" encoding="utf-8"?>
<p:tagLst xmlns:a="http://schemas.openxmlformats.org/drawingml/2006/main" xmlns:r="http://schemas.openxmlformats.org/officeDocument/2006/relationships" xmlns:p="http://schemas.openxmlformats.org/presentationml/2006/main">
  <p:tag name="TIMING" val="|2.3|2.6"/>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0.7|3.9|3.3|2.3"/>
</p:tagLst>
</file>

<file path=ppt/tags/tag6.xml><?xml version="1.0" encoding="utf-8"?>
<p:tagLst xmlns:a="http://schemas.openxmlformats.org/drawingml/2006/main" xmlns:r="http://schemas.openxmlformats.org/officeDocument/2006/relationships" xmlns:p="http://schemas.openxmlformats.org/presentationml/2006/main">
  <p:tag name="TIMING" val="|1.3|2.9|1.9|1.7|1.8|1.6"/>
</p:tagLst>
</file>

<file path=ppt/tags/tag7.xml><?xml version="1.0" encoding="utf-8"?>
<p:tagLst xmlns:a="http://schemas.openxmlformats.org/drawingml/2006/main" xmlns:r="http://schemas.openxmlformats.org/officeDocument/2006/relationships" xmlns:p="http://schemas.openxmlformats.org/presentationml/2006/main">
  <p:tag name="TIMING" val="|3.3"/>
</p:tagLst>
</file>

<file path=ppt/tags/tag8.xml><?xml version="1.0" encoding="utf-8"?>
<p:tagLst xmlns:a="http://schemas.openxmlformats.org/drawingml/2006/main" xmlns:r="http://schemas.openxmlformats.org/officeDocument/2006/relationships" xmlns:p="http://schemas.openxmlformats.org/presentationml/2006/main">
  <p:tag name="TIMING" val="|1.6|2.2|2|1.9|3.8|2.1"/>
</p:tagLst>
</file>

<file path=ppt/tags/tag9.xml><?xml version="1.0" encoding="utf-8"?>
<p:tagLst xmlns:a="http://schemas.openxmlformats.org/drawingml/2006/main" xmlns:r="http://schemas.openxmlformats.org/officeDocument/2006/relationships" xmlns:p="http://schemas.openxmlformats.org/presentationml/2006/main">
  <p:tag name="TIMING" val="|1.2|1.8|1.8"/>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968</TotalTime>
  <Words>1727</Words>
  <Application>Microsoft Office PowerPoint</Application>
  <PresentationFormat>Widescreen</PresentationFormat>
  <Paragraphs>132</Paragraphs>
  <Slides>21</Slides>
  <Notes>0</Notes>
  <HiddenSlides>0</HiddenSlides>
  <MMClips>21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 Unicode MS</vt:lpstr>
      <vt:lpstr>Arabic Typesetting</vt:lpstr>
      <vt:lpstr>Arial</vt:lpstr>
      <vt:lpstr>Mangal</vt:lpstr>
      <vt:lpstr>Times New Roman</vt:lpstr>
      <vt:lpstr>Tw Cen MT</vt:lpstr>
      <vt:lpstr>Vrinda</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(SM)</dc:creator>
  <cp:lastModifiedBy>Muhammad (SM)</cp:lastModifiedBy>
  <cp:revision>291</cp:revision>
  <dcterms:created xsi:type="dcterms:W3CDTF">2021-07-29T11:20:27Z</dcterms:created>
  <dcterms:modified xsi:type="dcterms:W3CDTF">2021-08-12T06:07:59Z</dcterms:modified>
</cp:coreProperties>
</file>