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7" r:id="rId2"/>
    <p:sldId id="282" r:id="rId3"/>
    <p:sldId id="257" r:id="rId4"/>
    <p:sldId id="258" r:id="rId5"/>
    <p:sldId id="259" r:id="rId6"/>
    <p:sldId id="292" r:id="rId7"/>
    <p:sldId id="305" r:id="rId8"/>
    <p:sldId id="310" r:id="rId9"/>
    <p:sldId id="308" r:id="rId10"/>
    <p:sldId id="303" r:id="rId11"/>
    <p:sldId id="304" r:id="rId12"/>
    <p:sldId id="285" r:id="rId13"/>
    <p:sldId id="287" r:id="rId14"/>
    <p:sldId id="284" r:id="rId15"/>
    <p:sldId id="283" r:id="rId16"/>
    <p:sldId id="25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5" autoAdjust="0"/>
  </p:normalViewPr>
  <p:slideViewPr>
    <p:cSldViewPr>
      <p:cViewPr>
        <p:scale>
          <a:sx n="70" d="100"/>
          <a:sy n="70" d="100"/>
        </p:scale>
        <p:origin x="-138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F0E1DD-3AF9-41B2-B73C-CBF637232BEE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1B02BA-1CE4-46BC-85F0-B66429AF5DCD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1600" b="1" dirty="0" smtClean="0"/>
            <a:t>1. Born on 17 March 1962  in India.</a:t>
          </a:r>
          <a:endParaRPr lang="en-US" sz="1600" b="1" dirty="0"/>
        </a:p>
      </dgm:t>
    </dgm:pt>
    <dgm:pt modelId="{41129ABD-4120-4F1F-AEE7-2946E4134EB4}" type="parTrans" cxnId="{66191816-2017-45B7-812D-3B8D9DF10305}">
      <dgm:prSet/>
      <dgm:spPr/>
      <dgm:t>
        <a:bodyPr/>
        <a:lstStyle/>
        <a:p>
          <a:endParaRPr lang="en-US"/>
        </a:p>
      </dgm:t>
    </dgm:pt>
    <dgm:pt modelId="{E2F9D0C0-62AA-44C5-A4CE-40B7B9815F48}" type="sibTrans" cxnId="{66191816-2017-45B7-812D-3B8D9DF10305}">
      <dgm:prSet/>
      <dgm:spPr/>
      <dgm:t>
        <a:bodyPr/>
        <a:lstStyle/>
        <a:p>
          <a:endParaRPr lang="en-US"/>
        </a:p>
      </dgm:t>
    </dgm:pt>
    <dgm:pt modelId="{1C8B9BEC-E665-4D49-940C-901E0C437753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1600" b="1" dirty="0" smtClean="0"/>
            <a:t>4. Moved to USA in 1982.</a:t>
          </a:r>
          <a:endParaRPr lang="en-US" sz="1600" b="1" dirty="0"/>
        </a:p>
      </dgm:t>
    </dgm:pt>
    <dgm:pt modelId="{3F36D013-4051-4B50-855A-51316BFC043A}" type="parTrans" cxnId="{FA134325-4A91-4B98-8734-82EAF2F3907E}">
      <dgm:prSet/>
      <dgm:spPr/>
      <dgm:t>
        <a:bodyPr/>
        <a:lstStyle/>
        <a:p>
          <a:endParaRPr lang="en-US"/>
        </a:p>
      </dgm:t>
    </dgm:pt>
    <dgm:pt modelId="{C0551E13-7FEC-484A-A5E1-7607F888B211}" type="sibTrans" cxnId="{FA134325-4A91-4B98-8734-82EAF2F3907E}">
      <dgm:prSet/>
      <dgm:spPr/>
      <dgm:t>
        <a:bodyPr/>
        <a:lstStyle/>
        <a:p>
          <a:endParaRPr lang="en-US"/>
        </a:p>
      </dgm:t>
    </dgm:pt>
    <dgm:pt modelId="{4F20837B-9D24-496E-80A1-93151950E9EB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1600" b="1" dirty="0" smtClean="0"/>
            <a:t>5. Completed masters from  University ofTexus    in 1984. </a:t>
          </a:r>
          <a:endParaRPr lang="en-US" sz="1600" b="1" dirty="0"/>
        </a:p>
      </dgm:t>
    </dgm:pt>
    <dgm:pt modelId="{79985A3B-AA48-49A5-A3EF-2F0CCB9A5A9F}" type="parTrans" cxnId="{43E16F57-8ED2-4DC2-B70D-9E66133AA050}">
      <dgm:prSet/>
      <dgm:spPr/>
      <dgm:t>
        <a:bodyPr/>
        <a:lstStyle/>
        <a:p>
          <a:endParaRPr lang="en-US"/>
        </a:p>
      </dgm:t>
    </dgm:pt>
    <dgm:pt modelId="{5C5FF4A8-D868-433B-89AB-282F2FD76133}" type="sibTrans" cxnId="{43E16F57-8ED2-4DC2-B70D-9E66133AA050}">
      <dgm:prSet/>
      <dgm:spPr/>
      <dgm:t>
        <a:bodyPr/>
        <a:lstStyle/>
        <a:p>
          <a:endParaRPr lang="en-US"/>
        </a:p>
      </dgm:t>
    </dgm:pt>
    <dgm:pt modelId="{A053FC21-68F5-4976-85DB-D11F302EC047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1600" b="1" dirty="0" smtClean="0"/>
            <a:t>6. Did her Ph.D from  University of Colorada in 1988.</a:t>
          </a:r>
          <a:endParaRPr lang="en-US" sz="1600" b="1" dirty="0"/>
        </a:p>
      </dgm:t>
    </dgm:pt>
    <dgm:pt modelId="{7563E391-9598-4EB7-B4A5-CF8E3F279412}" type="parTrans" cxnId="{1DA133C6-0C77-48DB-A14E-D1E36D263B60}">
      <dgm:prSet/>
      <dgm:spPr/>
      <dgm:t>
        <a:bodyPr/>
        <a:lstStyle/>
        <a:p>
          <a:endParaRPr lang="en-US"/>
        </a:p>
      </dgm:t>
    </dgm:pt>
    <dgm:pt modelId="{18C5FFF3-3B8B-4E6B-9364-76C5A3DF3DE9}" type="sibTrans" cxnId="{1DA133C6-0C77-48DB-A14E-D1E36D263B60}">
      <dgm:prSet/>
      <dgm:spPr/>
      <dgm:t>
        <a:bodyPr/>
        <a:lstStyle/>
        <a:p>
          <a:endParaRPr lang="en-US"/>
        </a:p>
      </dgm:t>
    </dgm:pt>
    <dgm:pt modelId="{3508FA42-1604-42B0-9E83-A56C86655F59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1600" b="1" dirty="0" smtClean="0"/>
            <a:t>2. S he started school at Tagore Baal Niketon. </a:t>
          </a:r>
          <a:endParaRPr lang="en-US" sz="1600" b="1" dirty="0"/>
        </a:p>
      </dgm:t>
    </dgm:pt>
    <dgm:pt modelId="{952A082F-ACF3-4E87-A651-D74FF5CAC6CE}" type="parTrans" cxnId="{8561D8FD-95FE-4DB9-B2CD-BD71A91CD894}">
      <dgm:prSet/>
      <dgm:spPr/>
      <dgm:t>
        <a:bodyPr/>
        <a:lstStyle/>
        <a:p>
          <a:endParaRPr lang="en-US"/>
        </a:p>
      </dgm:t>
    </dgm:pt>
    <dgm:pt modelId="{7C743DA1-28C5-4F41-B2AF-9B6690A43162}" type="sibTrans" cxnId="{8561D8FD-95FE-4DB9-B2CD-BD71A91CD894}">
      <dgm:prSet/>
      <dgm:spPr/>
      <dgm:t>
        <a:bodyPr/>
        <a:lstStyle/>
        <a:p>
          <a:endParaRPr lang="en-US"/>
        </a:p>
      </dgm:t>
    </dgm:pt>
    <dgm:pt modelId="{14D8CA47-806B-4C5C-A055-1587A0CF5758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1600" b="1" dirty="0" smtClean="0"/>
            <a:t>3. Completed Aeronautical Engineering from Punjab Engineering College.</a:t>
          </a:r>
          <a:endParaRPr lang="en-US" sz="1600" b="1" dirty="0"/>
        </a:p>
      </dgm:t>
    </dgm:pt>
    <dgm:pt modelId="{29F83369-FC76-4DDE-A5CE-7F044B2BCA3D}" type="parTrans" cxnId="{36B3E1C3-067B-46DD-B8DD-DC045EC89662}">
      <dgm:prSet/>
      <dgm:spPr/>
      <dgm:t>
        <a:bodyPr/>
        <a:lstStyle/>
        <a:p>
          <a:endParaRPr lang="en-US"/>
        </a:p>
      </dgm:t>
    </dgm:pt>
    <dgm:pt modelId="{4D274E96-3421-45D8-873D-672A8ADF536F}" type="sibTrans" cxnId="{36B3E1C3-067B-46DD-B8DD-DC045EC89662}">
      <dgm:prSet/>
      <dgm:spPr/>
      <dgm:t>
        <a:bodyPr/>
        <a:lstStyle/>
        <a:p>
          <a:endParaRPr lang="en-US"/>
        </a:p>
      </dgm:t>
    </dgm:pt>
    <dgm:pt modelId="{98E5CE5D-7F3F-4418-94A6-77FB58DC2E42}" type="pres">
      <dgm:prSet presAssocID="{87F0E1DD-3AF9-41B2-B73C-CBF637232BE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575CEE-48D9-4C76-BC05-1ACB11C81F5E}" type="pres">
      <dgm:prSet presAssocID="{F91B02BA-1CE4-46BC-85F0-B66429AF5DC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84C24-AFED-446E-B532-28CFA9192108}" type="pres">
      <dgm:prSet presAssocID="{F91B02BA-1CE4-46BC-85F0-B66429AF5DCD}" presName="spNode" presStyleCnt="0"/>
      <dgm:spPr/>
    </dgm:pt>
    <dgm:pt modelId="{B613D8DA-29B5-45C2-BCFB-1E1FD47D80F2}" type="pres">
      <dgm:prSet presAssocID="{E2F9D0C0-62AA-44C5-A4CE-40B7B9815F48}" presName="sibTrans" presStyleLbl="sibTrans1D1" presStyleIdx="0" presStyleCnt="6"/>
      <dgm:spPr/>
      <dgm:t>
        <a:bodyPr/>
        <a:lstStyle/>
        <a:p>
          <a:endParaRPr lang="en-US"/>
        </a:p>
      </dgm:t>
    </dgm:pt>
    <dgm:pt modelId="{EC6C1EE3-97D6-47D7-BCEA-237768B94DF4}" type="pres">
      <dgm:prSet presAssocID="{3508FA42-1604-42B0-9E83-A56C86655F5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AE207-6784-46C2-9DE8-C3401469AE14}" type="pres">
      <dgm:prSet presAssocID="{3508FA42-1604-42B0-9E83-A56C86655F59}" presName="spNode" presStyleCnt="0"/>
      <dgm:spPr/>
    </dgm:pt>
    <dgm:pt modelId="{0135B252-A2E2-4966-A554-362D69F257FB}" type="pres">
      <dgm:prSet presAssocID="{7C743DA1-28C5-4F41-B2AF-9B6690A43162}" presName="sibTrans" presStyleLbl="sibTrans1D1" presStyleIdx="1" presStyleCnt="6"/>
      <dgm:spPr/>
      <dgm:t>
        <a:bodyPr/>
        <a:lstStyle/>
        <a:p>
          <a:endParaRPr lang="en-US"/>
        </a:p>
      </dgm:t>
    </dgm:pt>
    <dgm:pt modelId="{F1653E35-86B5-4974-9349-B5CF0941F5E3}" type="pres">
      <dgm:prSet presAssocID="{14D8CA47-806B-4C5C-A055-1587A0CF575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AA4D9-C01A-40F2-953E-EA1238A790FE}" type="pres">
      <dgm:prSet presAssocID="{14D8CA47-806B-4C5C-A055-1587A0CF5758}" presName="spNode" presStyleCnt="0"/>
      <dgm:spPr/>
    </dgm:pt>
    <dgm:pt modelId="{626E2969-9F48-414B-B629-D1E6621BD7FB}" type="pres">
      <dgm:prSet presAssocID="{4D274E96-3421-45D8-873D-672A8ADF536F}" presName="sibTrans" presStyleLbl="sibTrans1D1" presStyleIdx="2" presStyleCnt="6"/>
      <dgm:spPr/>
      <dgm:t>
        <a:bodyPr/>
        <a:lstStyle/>
        <a:p>
          <a:endParaRPr lang="en-US"/>
        </a:p>
      </dgm:t>
    </dgm:pt>
    <dgm:pt modelId="{0554736F-2DC4-4A83-BEAF-CCD1A22B8784}" type="pres">
      <dgm:prSet presAssocID="{1C8B9BEC-E665-4D49-940C-901E0C43775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44070-AFB3-4635-8691-158EA146A6A6}" type="pres">
      <dgm:prSet presAssocID="{1C8B9BEC-E665-4D49-940C-901E0C437753}" presName="spNode" presStyleCnt="0"/>
      <dgm:spPr/>
    </dgm:pt>
    <dgm:pt modelId="{8A3B847D-B890-4D12-B25C-8D89A8BE5225}" type="pres">
      <dgm:prSet presAssocID="{C0551E13-7FEC-484A-A5E1-7607F888B211}" presName="sibTrans" presStyleLbl="sibTrans1D1" presStyleIdx="3" presStyleCnt="6"/>
      <dgm:spPr/>
      <dgm:t>
        <a:bodyPr/>
        <a:lstStyle/>
        <a:p>
          <a:endParaRPr lang="en-US"/>
        </a:p>
      </dgm:t>
    </dgm:pt>
    <dgm:pt modelId="{27D5183D-7E86-4842-80DC-3522984C3254}" type="pres">
      <dgm:prSet presAssocID="{4F20837B-9D24-496E-80A1-93151950E9E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A3537-6AA8-472A-B129-6CA70E03A359}" type="pres">
      <dgm:prSet presAssocID="{4F20837B-9D24-496E-80A1-93151950E9EB}" presName="spNode" presStyleCnt="0"/>
      <dgm:spPr/>
    </dgm:pt>
    <dgm:pt modelId="{D29AD10D-37BF-4364-8CF9-B40305BA1878}" type="pres">
      <dgm:prSet presAssocID="{5C5FF4A8-D868-433B-89AB-282F2FD76133}" presName="sibTrans" presStyleLbl="sibTrans1D1" presStyleIdx="4" presStyleCnt="6"/>
      <dgm:spPr/>
      <dgm:t>
        <a:bodyPr/>
        <a:lstStyle/>
        <a:p>
          <a:endParaRPr lang="en-US"/>
        </a:p>
      </dgm:t>
    </dgm:pt>
    <dgm:pt modelId="{891AEF66-E767-45E0-8165-F3B884B51DCF}" type="pres">
      <dgm:prSet presAssocID="{A053FC21-68F5-4976-85DB-D11F302EC04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4964D-225D-461F-98C4-869A0ED7EEE9}" type="pres">
      <dgm:prSet presAssocID="{A053FC21-68F5-4976-85DB-D11F302EC047}" presName="spNode" presStyleCnt="0"/>
      <dgm:spPr/>
    </dgm:pt>
    <dgm:pt modelId="{50413A79-F11B-48B0-A59E-F0F0F4C4DA26}" type="pres">
      <dgm:prSet presAssocID="{18C5FFF3-3B8B-4E6B-9364-76C5A3DF3DE9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E90D8BBF-2397-46F1-9961-DA76EA0235F7}" type="presOf" srcId="{5C5FF4A8-D868-433B-89AB-282F2FD76133}" destId="{D29AD10D-37BF-4364-8CF9-B40305BA1878}" srcOrd="0" destOrd="0" presId="urn:microsoft.com/office/officeart/2005/8/layout/cycle6"/>
    <dgm:cxn modelId="{43E16F57-8ED2-4DC2-B70D-9E66133AA050}" srcId="{87F0E1DD-3AF9-41B2-B73C-CBF637232BEE}" destId="{4F20837B-9D24-496E-80A1-93151950E9EB}" srcOrd="4" destOrd="0" parTransId="{79985A3B-AA48-49A5-A3EF-2F0CCB9A5A9F}" sibTransId="{5C5FF4A8-D868-433B-89AB-282F2FD76133}"/>
    <dgm:cxn modelId="{3CF134CF-3B55-44BB-9F8D-71EE4F59B339}" type="presOf" srcId="{14D8CA47-806B-4C5C-A055-1587A0CF5758}" destId="{F1653E35-86B5-4974-9349-B5CF0941F5E3}" srcOrd="0" destOrd="0" presId="urn:microsoft.com/office/officeart/2005/8/layout/cycle6"/>
    <dgm:cxn modelId="{31938D18-D629-4439-AAA4-AD03561970C6}" type="presOf" srcId="{C0551E13-7FEC-484A-A5E1-7607F888B211}" destId="{8A3B847D-B890-4D12-B25C-8D89A8BE5225}" srcOrd="0" destOrd="0" presId="urn:microsoft.com/office/officeart/2005/8/layout/cycle6"/>
    <dgm:cxn modelId="{1DA133C6-0C77-48DB-A14E-D1E36D263B60}" srcId="{87F0E1DD-3AF9-41B2-B73C-CBF637232BEE}" destId="{A053FC21-68F5-4976-85DB-D11F302EC047}" srcOrd="5" destOrd="0" parTransId="{7563E391-9598-4EB7-B4A5-CF8E3F279412}" sibTransId="{18C5FFF3-3B8B-4E6B-9364-76C5A3DF3DE9}"/>
    <dgm:cxn modelId="{B52D71AE-4388-467C-B2D5-80999E044FD9}" type="presOf" srcId="{18C5FFF3-3B8B-4E6B-9364-76C5A3DF3DE9}" destId="{50413A79-F11B-48B0-A59E-F0F0F4C4DA26}" srcOrd="0" destOrd="0" presId="urn:microsoft.com/office/officeart/2005/8/layout/cycle6"/>
    <dgm:cxn modelId="{36B3E1C3-067B-46DD-B8DD-DC045EC89662}" srcId="{87F0E1DD-3AF9-41B2-B73C-CBF637232BEE}" destId="{14D8CA47-806B-4C5C-A055-1587A0CF5758}" srcOrd="2" destOrd="0" parTransId="{29F83369-FC76-4DDE-A5CE-7F044B2BCA3D}" sibTransId="{4D274E96-3421-45D8-873D-672A8ADF536F}"/>
    <dgm:cxn modelId="{B597CE3E-D614-410F-BE6C-6F083A62F629}" type="presOf" srcId="{87F0E1DD-3AF9-41B2-B73C-CBF637232BEE}" destId="{98E5CE5D-7F3F-4418-94A6-77FB58DC2E42}" srcOrd="0" destOrd="0" presId="urn:microsoft.com/office/officeart/2005/8/layout/cycle6"/>
    <dgm:cxn modelId="{C796BD17-E57A-4DB7-A4A6-0B48C2038AAB}" type="presOf" srcId="{4D274E96-3421-45D8-873D-672A8ADF536F}" destId="{626E2969-9F48-414B-B629-D1E6621BD7FB}" srcOrd="0" destOrd="0" presId="urn:microsoft.com/office/officeart/2005/8/layout/cycle6"/>
    <dgm:cxn modelId="{FF461658-89C2-41F5-B465-A1C704C4B917}" type="presOf" srcId="{1C8B9BEC-E665-4D49-940C-901E0C437753}" destId="{0554736F-2DC4-4A83-BEAF-CCD1A22B8784}" srcOrd="0" destOrd="0" presId="urn:microsoft.com/office/officeart/2005/8/layout/cycle6"/>
    <dgm:cxn modelId="{D736CFB3-9E41-4B81-8A3E-40BC51FFC288}" type="presOf" srcId="{A053FC21-68F5-4976-85DB-D11F302EC047}" destId="{891AEF66-E767-45E0-8165-F3B884B51DCF}" srcOrd="0" destOrd="0" presId="urn:microsoft.com/office/officeart/2005/8/layout/cycle6"/>
    <dgm:cxn modelId="{28218774-2A6A-41B9-8875-CD88FE7DAD32}" type="presOf" srcId="{3508FA42-1604-42B0-9E83-A56C86655F59}" destId="{EC6C1EE3-97D6-47D7-BCEA-237768B94DF4}" srcOrd="0" destOrd="0" presId="urn:microsoft.com/office/officeart/2005/8/layout/cycle6"/>
    <dgm:cxn modelId="{A50BC915-8041-47E7-8E48-4BE43959E484}" type="presOf" srcId="{4F20837B-9D24-496E-80A1-93151950E9EB}" destId="{27D5183D-7E86-4842-80DC-3522984C3254}" srcOrd="0" destOrd="0" presId="urn:microsoft.com/office/officeart/2005/8/layout/cycle6"/>
    <dgm:cxn modelId="{66191816-2017-45B7-812D-3B8D9DF10305}" srcId="{87F0E1DD-3AF9-41B2-B73C-CBF637232BEE}" destId="{F91B02BA-1CE4-46BC-85F0-B66429AF5DCD}" srcOrd="0" destOrd="0" parTransId="{41129ABD-4120-4F1F-AEE7-2946E4134EB4}" sibTransId="{E2F9D0C0-62AA-44C5-A4CE-40B7B9815F48}"/>
    <dgm:cxn modelId="{FA134325-4A91-4B98-8734-82EAF2F3907E}" srcId="{87F0E1DD-3AF9-41B2-B73C-CBF637232BEE}" destId="{1C8B9BEC-E665-4D49-940C-901E0C437753}" srcOrd="3" destOrd="0" parTransId="{3F36D013-4051-4B50-855A-51316BFC043A}" sibTransId="{C0551E13-7FEC-484A-A5E1-7607F888B211}"/>
    <dgm:cxn modelId="{28157240-22D7-421B-BA1C-D51C5CAC901E}" type="presOf" srcId="{7C743DA1-28C5-4F41-B2AF-9B6690A43162}" destId="{0135B252-A2E2-4966-A554-362D69F257FB}" srcOrd="0" destOrd="0" presId="urn:microsoft.com/office/officeart/2005/8/layout/cycle6"/>
    <dgm:cxn modelId="{7AD0DA6B-8C6E-442A-8738-20AE2CEBB48B}" type="presOf" srcId="{F91B02BA-1CE4-46BC-85F0-B66429AF5DCD}" destId="{61575CEE-48D9-4C76-BC05-1ACB11C81F5E}" srcOrd="0" destOrd="0" presId="urn:microsoft.com/office/officeart/2005/8/layout/cycle6"/>
    <dgm:cxn modelId="{4C2AF4B6-48BA-446A-9E9F-463F5A0BDED5}" type="presOf" srcId="{E2F9D0C0-62AA-44C5-A4CE-40B7B9815F48}" destId="{B613D8DA-29B5-45C2-BCFB-1E1FD47D80F2}" srcOrd="0" destOrd="0" presId="urn:microsoft.com/office/officeart/2005/8/layout/cycle6"/>
    <dgm:cxn modelId="{8561D8FD-95FE-4DB9-B2CD-BD71A91CD894}" srcId="{87F0E1DD-3AF9-41B2-B73C-CBF637232BEE}" destId="{3508FA42-1604-42B0-9E83-A56C86655F59}" srcOrd="1" destOrd="0" parTransId="{952A082F-ACF3-4E87-A651-D74FF5CAC6CE}" sibTransId="{7C743DA1-28C5-4F41-B2AF-9B6690A43162}"/>
    <dgm:cxn modelId="{3192C61C-C9FC-450B-9BC5-DF847D00B230}" type="presParOf" srcId="{98E5CE5D-7F3F-4418-94A6-77FB58DC2E42}" destId="{61575CEE-48D9-4C76-BC05-1ACB11C81F5E}" srcOrd="0" destOrd="0" presId="urn:microsoft.com/office/officeart/2005/8/layout/cycle6"/>
    <dgm:cxn modelId="{A1777D90-F1C1-4DDC-8CB5-E3E7A8446FD0}" type="presParOf" srcId="{98E5CE5D-7F3F-4418-94A6-77FB58DC2E42}" destId="{FF484C24-AFED-446E-B532-28CFA9192108}" srcOrd="1" destOrd="0" presId="urn:microsoft.com/office/officeart/2005/8/layout/cycle6"/>
    <dgm:cxn modelId="{22097A9D-CEA1-4B97-B133-840CCBC7559B}" type="presParOf" srcId="{98E5CE5D-7F3F-4418-94A6-77FB58DC2E42}" destId="{B613D8DA-29B5-45C2-BCFB-1E1FD47D80F2}" srcOrd="2" destOrd="0" presId="urn:microsoft.com/office/officeart/2005/8/layout/cycle6"/>
    <dgm:cxn modelId="{911C8E1A-65F2-474C-B5C3-6AFBB3BB19F1}" type="presParOf" srcId="{98E5CE5D-7F3F-4418-94A6-77FB58DC2E42}" destId="{EC6C1EE3-97D6-47D7-BCEA-237768B94DF4}" srcOrd="3" destOrd="0" presId="urn:microsoft.com/office/officeart/2005/8/layout/cycle6"/>
    <dgm:cxn modelId="{FF30A7DD-4964-4DFD-8AC5-CE8411CFD8E6}" type="presParOf" srcId="{98E5CE5D-7F3F-4418-94A6-77FB58DC2E42}" destId="{C1EAE207-6784-46C2-9DE8-C3401469AE14}" srcOrd="4" destOrd="0" presId="urn:microsoft.com/office/officeart/2005/8/layout/cycle6"/>
    <dgm:cxn modelId="{27C0D234-60B5-4393-8378-39D5A71737B5}" type="presParOf" srcId="{98E5CE5D-7F3F-4418-94A6-77FB58DC2E42}" destId="{0135B252-A2E2-4966-A554-362D69F257FB}" srcOrd="5" destOrd="0" presId="urn:microsoft.com/office/officeart/2005/8/layout/cycle6"/>
    <dgm:cxn modelId="{9CAD2432-B1C1-41CE-A4D1-058EF8D7CBB6}" type="presParOf" srcId="{98E5CE5D-7F3F-4418-94A6-77FB58DC2E42}" destId="{F1653E35-86B5-4974-9349-B5CF0941F5E3}" srcOrd="6" destOrd="0" presId="urn:microsoft.com/office/officeart/2005/8/layout/cycle6"/>
    <dgm:cxn modelId="{FB03D28D-E743-42DE-A474-74DEB411521D}" type="presParOf" srcId="{98E5CE5D-7F3F-4418-94A6-77FB58DC2E42}" destId="{D98AA4D9-C01A-40F2-953E-EA1238A790FE}" srcOrd="7" destOrd="0" presId="urn:microsoft.com/office/officeart/2005/8/layout/cycle6"/>
    <dgm:cxn modelId="{6191CA51-10C3-45BE-8F67-548B4EA6C682}" type="presParOf" srcId="{98E5CE5D-7F3F-4418-94A6-77FB58DC2E42}" destId="{626E2969-9F48-414B-B629-D1E6621BD7FB}" srcOrd="8" destOrd="0" presId="urn:microsoft.com/office/officeart/2005/8/layout/cycle6"/>
    <dgm:cxn modelId="{D089927C-65E2-4D5D-8AF9-96D998A984ED}" type="presParOf" srcId="{98E5CE5D-7F3F-4418-94A6-77FB58DC2E42}" destId="{0554736F-2DC4-4A83-BEAF-CCD1A22B8784}" srcOrd="9" destOrd="0" presId="urn:microsoft.com/office/officeart/2005/8/layout/cycle6"/>
    <dgm:cxn modelId="{E3AE661A-28F5-408C-B53E-F7CF8B5EB62B}" type="presParOf" srcId="{98E5CE5D-7F3F-4418-94A6-77FB58DC2E42}" destId="{71E44070-AFB3-4635-8691-158EA146A6A6}" srcOrd="10" destOrd="0" presId="urn:microsoft.com/office/officeart/2005/8/layout/cycle6"/>
    <dgm:cxn modelId="{5FB720D6-18AC-4F18-8645-637047668A4F}" type="presParOf" srcId="{98E5CE5D-7F3F-4418-94A6-77FB58DC2E42}" destId="{8A3B847D-B890-4D12-B25C-8D89A8BE5225}" srcOrd="11" destOrd="0" presId="urn:microsoft.com/office/officeart/2005/8/layout/cycle6"/>
    <dgm:cxn modelId="{3531EF5B-2EFE-4EED-843B-CCCC72D66143}" type="presParOf" srcId="{98E5CE5D-7F3F-4418-94A6-77FB58DC2E42}" destId="{27D5183D-7E86-4842-80DC-3522984C3254}" srcOrd="12" destOrd="0" presId="urn:microsoft.com/office/officeart/2005/8/layout/cycle6"/>
    <dgm:cxn modelId="{9B689578-14FF-45DA-919E-9CFC559B4188}" type="presParOf" srcId="{98E5CE5D-7F3F-4418-94A6-77FB58DC2E42}" destId="{99EA3537-6AA8-472A-B129-6CA70E03A359}" srcOrd="13" destOrd="0" presId="urn:microsoft.com/office/officeart/2005/8/layout/cycle6"/>
    <dgm:cxn modelId="{82D112D9-9471-4035-B694-1C0237148857}" type="presParOf" srcId="{98E5CE5D-7F3F-4418-94A6-77FB58DC2E42}" destId="{D29AD10D-37BF-4364-8CF9-B40305BA1878}" srcOrd="14" destOrd="0" presId="urn:microsoft.com/office/officeart/2005/8/layout/cycle6"/>
    <dgm:cxn modelId="{98373D58-04FB-4F04-88B6-9308C798FECE}" type="presParOf" srcId="{98E5CE5D-7F3F-4418-94A6-77FB58DC2E42}" destId="{891AEF66-E767-45E0-8165-F3B884B51DCF}" srcOrd="15" destOrd="0" presId="urn:microsoft.com/office/officeart/2005/8/layout/cycle6"/>
    <dgm:cxn modelId="{F502791F-5364-4CC5-AD11-D591B8D2EBB4}" type="presParOf" srcId="{98E5CE5D-7F3F-4418-94A6-77FB58DC2E42}" destId="{25A4964D-225D-461F-98C4-869A0ED7EEE9}" srcOrd="16" destOrd="0" presId="urn:microsoft.com/office/officeart/2005/8/layout/cycle6"/>
    <dgm:cxn modelId="{FFC5DE0E-28EF-499A-B622-2F0619A0C551}" type="presParOf" srcId="{98E5CE5D-7F3F-4418-94A6-77FB58DC2E42}" destId="{50413A79-F11B-48B0-A59E-F0F0F4C4DA26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75CEE-48D9-4C76-BC05-1ACB11C81F5E}">
      <dsp:nvSpPr>
        <dsp:cNvPr id="0" name=""/>
        <dsp:cNvSpPr/>
      </dsp:nvSpPr>
      <dsp:spPr>
        <a:xfrm>
          <a:off x="3679031" y="131"/>
          <a:ext cx="1785937" cy="1160859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1. Born on 17 March 1962  in India.</a:t>
          </a:r>
          <a:endParaRPr lang="en-US" sz="1600" b="1" kern="1200" dirty="0"/>
        </a:p>
      </dsp:txBody>
      <dsp:txXfrm>
        <a:off x="3735699" y="56799"/>
        <a:ext cx="1672601" cy="1047523"/>
      </dsp:txXfrm>
    </dsp:sp>
    <dsp:sp modelId="{B613D8DA-29B5-45C2-BCFB-1E1FD47D80F2}">
      <dsp:nvSpPr>
        <dsp:cNvPr id="0" name=""/>
        <dsp:cNvSpPr/>
      </dsp:nvSpPr>
      <dsp:spPr>
        <a:xfrm>
          <a:off x="1837861" y="580561"/>
          <a:ext cx="5468277" cy="5468277"/>
        </a:xfrm>
        <a:custGeom>
          <a:avLst/>
          <a:gdLst/>
          <a:ahLst/>
          <a:cxnLst/>
          <a:rect l="0" t="0" r="0" b="0"/>
          <a:pathLst>
            <a:path>
              <a:moveTo>
                <a:pt x="3638512" y="153901"/>
              </a:moveTo>
              <a:arcTo wR="2734138" hR="2734138" stAng="17358934" swAng="15005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C1EE3-97D6-47D7-BCEA-237768B94DF4}">
      <dsp:nvSpPr>
        <dsp:cNvPr id="0" name=""/>
        <dsp:cNvSpPr/>
      </dsp:nvSpPr>
      <dsp:spPr>
        <a:xfrm>
          <a:off x="6046864" y="1367200"/>
          <a:ext cx="1785937" cy="1160859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2. S he started school at Tagore Baal Niketon. </a:t>
          </a:r>
          <a:endParaRPr lang="en-US" sz="1600" b="1" kern="1200" dirty="0"/>
        </a:p>
      </dsp:txBody>
      <dsp:txXfrm>
        <a:off x="6103532" y="1423868"/>
        <a:ext cx="1672601" cy="1047523"/>
      </dsp:txXfrm>
    </dsp:sp>
    <dsp:sp modelId="{0135B252-A2E2-4966-A554-362D69F257FB}">
      <dsp:nvSpPr>
        <dsp:cNvPr id="0" name=""/>
        <dsp:cNvSpPr/>
      </dsp:nvSpPr>
      <dsp:spPr>
        <a:xfrm>
          <a:off x="1837861" y="580561"/>
          <a:ext cx="5468277" cy="5468277"/>
        </a:xfrm>
        <a:custGeom>
          <a:avLst/>
          <a:gdLst/>
          <a:ahLst/>
          <a:cxnLst/>
          <a:rect l="0" t="0" r="0" b="0"/>
          <a:pathLst>
            <a:path>
              <a:moveTo>
                <a:pt x="5357154" y="1962579"/>
              </a:moveTo>
              <a:arcTo wR="2734138" hR="2734138" stAng="20616526" swAng="196694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653E35-86B5-4974-9349-B5CF0941F5E3}">
      <dsp:nvSpPr>
        <dsp:cNvPr id="0" name=""/>
        <dsp:cNvSpPr/>
      </dsp:nvSpPr>
      <dsp:spPr>
        <a:xfrm>
          <a:off x="6046864" y="4101339"/>
          <a:ext cx="1785937" cy="1160859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3. Completed Aeronautical Engineering from Punjab Engineering College.</a:t>
          </a:r>
          <a:endParaRPr lang="en-US" sz="1600" b="1" kern="1200" dirty="0"/>
        </a:p>
      </dsp:txBody>
      <dsp:txXfrm>
        <a:off x="6103532" y="4158007"/>
        <a:ext cx="1672601" cy="1047523"/>
      </dsp:txXfrm>
    </dsp:sp>
    <dsp:sp modelId="{626E2969-9F48-414B-B629-D1E6621BD7FB}">
      <dsp:nvSpPr>
        <dsp:cNvPr id="0" name=""/>
        <dsp:cNvSpPr/>
      </dsp:nvSpPr>
      <dsp:spPr>
        <a:xfrm>
          <a:off x="1837861" y="580561"/>
          <a:ext cx="5468277" cy="5468277"/>
        </a:xfrm>
        <a:custGeom>
          <a:avLst/>
          <a:gdLst/>
          <a:ahLst/>
          <a:cxnLst/>
          <a:rect l="0" t="0" r="0" b="0"/>
          <a:pathLst>
            <a:path>
              <a:moveTo>
                <a:pt x="4644571" y="4690094"/>
              </a:moveTo>
              <a:arcTo wR="2734138" hR="2734138" stAng="2740475" swAng="15005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54736F-2DC4-4A83-BEAF-CCD1A22B8784}">
      <dsp:nvSpPr>
        <dsp:cNvPr id="0" name=""/>
        <dsp:cNvSpPr/>
      </dsp:nvSpPr>
      <dsp:spPr>
        <a:xfrm>
          <a:off x="3679031" y="5468409"/>
          <a:ext cx="1785937" cy="1160859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4. Moved to USA in 1982.</a:t>
          </a:r>
          <a:endParaRPr lang="en-US" sz="1600" b="1" kern="1200" dirty="0"/>
        </a:p>
      </dsp:txBody>
      <dsp:txXfrm>
        <a:off x="3735699" y="5525077"/>
        <a:ext cx="1672601" cy="1047523"/>
      </dsp:txXfrm>
    </dsp:sp>
    <dsp:sp modelId="{8A3B847D-B890-4D12-B25C-8D89A8BE5225}">
      <dsp:nvSpPr>
        <dsp:cNvPr id="0" name=""/>
        <dsp:cNvSpPr/>
      </dsp:nvSpPr>
      <dsp:spPr>
        <a:xfrm>
          <a:off x="1837861" y="580561"/>
          <a:ext cx="5468277" cy="5468277"/>
        </a:xfrm>
        <a:custGeom>
          <a:avLst/>
          <a:gdLst/>
          <a:ahLst/>
          <a:cxnLst/>
          <a:rect l="0" t="0" r="0" b="0"/>
          <a:pathLst>
            <a:path>
              <a:moveTo>
                <a:pt x="1829765" y="5314375"/>
              </a:moveTo>
              <a:arcTo wR="2734138" hR="2734138" stAng="6558934" swAng="15005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D5183D-7E86-4842-80DC-3522984C3254}">
      <dsp:nvSpPr>
        <dsp:cNvPr id="0" name=""/>
        <dsp:cNvSpPr/>
      </dsp:nvSpPr>
      <dsp:spPr>
        <a:xfrm>
          <a:off x="1311197" y="4101339"/>
          <a:ext cx="1785937" cy="1160859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5. Completed masters from  University ofTexus    in 1984. </a:t>
          </a:r>
          <a:endParaRPr lang="en-US" sz="1600" b="1" kern="1200" dirty="0"/>
        </a:p>
      </dsp:txBody>
      <dsp:txXfrm>
        <a:off x="1367865" y="4158007"/>
        <a:ext cx="1672601" cy="1047523"/>
      </dsp:txXfrm>
    </dsp:sp>
    <dsp:sp modelId="{D29AD10D-37BF-4364-8CF9-B40305BA1878}">
      <dsp:nvSpPr>
        <dsp:cNvPr id="0" name=""/>
        <dsp:cNvSpPr/>
      </dsp:nvSpPr>
      <dsp:spPr>
        <a:xfrm>
          <a:off x="1837861" y="580561"/>
          <a:ext cx="5468277" cy="5468277"/>
        </a:xfrm>
        <a:custGeom>
          <a:avLst/>
          <a:gdLst/>
          <a:ahLst/>
          <a:cxnLst/>
          <a:rect l="0" t="0" r="0" b="0"/>
          <a:pathLst>
            <a:path>
              <a:moveTo>
                <a:pt x="111123" y="3505697"/>
              </a:moveTo>
              <a:arcTo wR="2734138" hR="2734138" stAng="9816526" swAng="196694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1AEF66-E767-45E0-8165-F3B884B51DCF}">
      <dsp:nvSpPr>
        <dsp:cNvPr id="0" name=""/>
        <dsp:cNvSpPr/>
      </dsp:nvSpPr>
      <dsp:spPr>
        <a:xfrm>
          <a:off x="1311197" y="1367200"/>
          <a:ext cx="1785937" cy="1160859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6. Did her Ph.D from  University of Colorada in 1988.</a:t>
          </a:r>
          <a:endParaRPr lang="en-US" sz="1600" b="1" kern="1200" dirty="0"/>
        </a:p>
      </dsp:txBody>
      <dsp:txXfrm>
        <a:off x="1367865" y="1423868"/>
        <a:ext cx="1672601" cy="1047523"/>
      </dsp:txXfrm>
    </dsp:sp>
    <dsp:sp modelId="{50413A79-F11B-48B0-A59E-F0F0F4C4DA26}">
      <dsp:nvSpPr>
        <dsp:cNvPr id="0" name=""/>
        <dsp:cNvSpPr/>
      </dsp:nvSpPr>
      <dsp:spPr>
        <a:xfrm>
          <a:off x="1837861" y="580561"/>
          <a:ext cx="5468277" cy="5468277"/>
        </a:xfrm>
        <a:custGeom>
          <a:avLst/>
          <a:gdLst/>
          <a:ahLst/>
          <a:cxnLst/>
          <a:rect l="0" t="0" r="0" b="0"/>
          <a:pathLst>
            <a:path>
              <a:moveTo>
                <a:pt x="823706" y="778182"/>
              </a:moveTo>
              <a:arcTo wR="2734138" hR="2734138" stAng="13540475" swAng="15005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6370320"/>
            <a:ext cx="1566672" cy="487680"/>
          </a:xfrm>
          <a:prstGeom prst="rect">
            <a:avLst/>
          </a:prstGeom>
        </p:spPr>
      </p:pic>
      <p:pic>
        <p:nvPicPr>
          <p:cNvPr id="4" name="Picture 3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728" y="6370320"/>
            <a:ext cx="1566672" cy="487680"/>
          </a:xfrm>
          <a:prstGeom prst="rect">
            <a:avLst/>
          </a:prstGeom>
        </p:spPr>
      </p:pic>
      <p:pic>
        <p:nvPicPr>
          <p:cNvPr id="5" name="Picture 4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6370320"/>
            <a:ext cx="1566672" cy="487680"/>
          </a:xfrm>
          <a:prstGeom prst="rect">
            <a:avLst/>
          </a:prstGeom>
        </p:spPr>
      </p:pic>
      <p:pic>
        <p:nvPicPr>
          <p:cNvPr id="6" name="Picture 5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70320"/>
            <a:ext cx="1566672" cy="487680"/>
          </a:xfrm>
          <a:prstGeom prst="rect">
            <a:avLst/>
          </a:prstGeom>
        </p:spPr>
      </p:pic>
      <p:pic>
        <p:nvPicPr>
          <p:cNvPr id="7" name="Picture 6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7328" y="6370320"/>
            <a:ext cx="1566672" cy="487680"/>
          </a:xfrm>
          <a:prstGeom prst="rect">
            <a:avLst/>
          </a:prstGeom>
        </p:spPr>
      </p:pic>
      <p:pic>
        <p:nvPicPr>
          <p:cNvPr id="8" name="Picture 7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6370320"/>
            <a:ext cx="1566672" cy="4876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191869"/>
            <a:ext cx="8763000" cy="646331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Thanks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" name="Picture 9" descr="g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1474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76400" y="762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Welcome</a:t>
            </a:r>
            <a:endParaRPr lang="en-US" sz="4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73868"/>
            <a:ext cx="1905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Weightlessness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705290"/>
            <a:ext cx="17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Retrieve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00690"/>
            <a:ext cx="17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Microgravity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3505200"/>
            <a:ext cx="3810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Inability to work or operate correctly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4724400"/>
            <a:ext cx="3810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To find and bring back something.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1"/>
            <a:ext cx="3962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Word meaning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6096000"/>
            <a:ext cx="38100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Very week gravity</a:t>
            </a:r>
            <a:endParaRPr lang="en-US" sz="2000" b="1" dirty="0"/>
          </a:p>
        </p:txBody>
      </p:sp>
      <p:sp>
        <p:nvSpPr>
          <p:cNvPr id="12" name="Right Arrow 11"/>
          <p:cNvSpPr/>
          <p:nvPr/>
        </p:nvSpPr>
        <p:spPr>
          <a:xfrm>
            <a:off x="1981200" y="22098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828800" y="57912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495800" y="58674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905000" y="45720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572000" y="46482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572000" y="22098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34000" y="838200"/>
            <a:ext cx="37338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The moment when an aircraft leaves the ground and begins to fly.</a:t>
            </a:r>
            <a:endParaRPr lang="en-US" sz="2000" b="1" dirty="0"/>
          </a:p>
        </p:txBody>
      </p:sp>
      <p:sp>
        <p:nvSpPr>
          <p:cNvPr id="22" name="Right Arrow 21"/>
          <p:cNvSpPr/>
          <p:nvPr/>
        </p:nvSpPr>
        <p:spPr>
          <a:xfrm>
            <a:off x="2057400" y="8382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4572000" y="9144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0" y="990600"/>
            <a:ext cx="19050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Take off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3409890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Malfunction</a:t>
            </a:r>
            <a:endParaRPr lang="en-US" sz="2000" b="1" dirty="0"/>
          </a:p>
        </p:txBody>
      </p:sp>
      <p:sp>
        <p:nvSpPr>
          <p:cNvPr id="28" name="Right Arrow 27"/>
          <p:cNvSpPr/>
          <p:nvPr/>
        </p:nvSpPr>
        <p:spPr>
          <a:xfrm>
            <a:off x="4572000" y="34290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1981200" y="32766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334000" y="2419290"/>
            <a:ext cx="38100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The state of having no weight</a:t>
            </a:r>
            <a:endParaRPr lang="en-US" sz="2000" b="1" dirty="0"/>
          </a:p>
        </p:txBody>
      </p:sp>
      <p:pic>
        <p:nvPicPr>
          <p:cNvPr id="25" name="Picture 24" descr="sn-warming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838200"/>
            <a:ext cx="1600200" cy="900113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26" name="Picture 25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057400"/>
            <a:ext cx="1600200" cy="1061951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31" name="Picture 30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0348" y="5791200"/>
            <a:ext cx="1633052" cy="804483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32" name="Picture 31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400" y="3276600"/>
            <a:ext cx="1676400" cy="942975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33" name="Picture 32" descr="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19400" y="4419600"/>
            <a:ext cx="1600200" cy="1010653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0"/>
            <a:ext cx="17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Disintigrate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705290"/>
            <a:ext cx="16764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Penetrate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00690"/>
            <a:ext cx="17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 Vertical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3505200"/>
            <a:ext cx="3200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To leave a group of vehicles,aircraft.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4857690"/>
            <a:ext cx="3352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To move into something.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1"/>
            <a:ext cx="3962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Word meaning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0" y="6076890"/>
            <a:ext cx="3276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Not horizontal.</a:t>
            </a:r>
            <a:endParaRPr lang="en-US" sz="2000" b="1" dirty="0"/>
          </a:p>
        </p:txBody>
      </p:sp>
      <p:sp>
        <p:nvSpPr>
          <p:cNvPr id="12" name="Right Arrow 11"/>
          <p:cNvSpPr/>
          <p:nvPr/>
        </p:nvSpPr>
        <p:spPr>
          <a:xfrm>
            <a:off x="1905000" y="21336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905000" y="57912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648200" y="58674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905000" y="45720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648200" y="46482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800600" y="22098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638800" y="990600"/>
            <a:ext cx="3429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To organized a particular activity.</a:t>
            </a:r>
            <a:endParaRPr lang="en-US" sz="2000" b="1" dirty="0"/>
          </a:p>
        </p:txBody>
      </p:sp>
      <p:sp>
        <p:nvSpPr>
          <p:cNvPr id="22" name="Right Arrow 21"/>
          <p:cNvSpPr/>
          <p:nvPr/>
        </p:nvSpPr>
        <p:spPr>
          <a:xfrm>
            <a:off x="1981200" y="8382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4648200" y="9144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0" y="990600"/>
            <a:ext cx="19050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Conduct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3409890"/>
            <a:ext cx="17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Rell off</a:t>
            </a:r>
            <a:endParaRPr lang="en-US" sz="2000" b="1" dirty="0"/>
          </a:p>
        </p:txBody>
      </p:sp>
      <p:sp>
        <p:nvSpPr>
          <p:cNvPr id="28" name="Right Arrow 27"/>
          <p:cNvSpPr/>
          <p:nvPr/>
        </p:nvSpPr>
        <p:spPr>
          <a:xfrm>
            <a:off x="4724400" y="34290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1905000" y="32766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638800" y="2419290"/>
            <a:ext cx="3276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To become much worse</a:t>
            </a:r>
            <a:endParaRPr lang="en-US" sz="2000" b="1" dirty="0"/>
          </a:p>
        </p:txBody>
      </p:sp>
      <p:pic>
        <p:nvPicPr>
          <p:cNvPr id="25" name="Picture 24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762000"/>
            <a:ext cx="1676400" cy="1035177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26" name="Picture 25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209800"/>
            <a:ext cx="1676400" cy="1038078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31" name="Picture 30" descr="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3429000"/>
            <a:ext cx="1676400" cy="961237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2" name="Picture 31" descr="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43200" y="4648200"/>
            <a:ext cx="1727200" cy="97155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3" name="Picture 32" descr="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5754247"/>
            <a:ext cx="1828800" cy="1027553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Individual work   </a:t>
            </a:r>
            <a:r>
              <a:rPr lang="en-US" sz="2800" b="1" dirty="0" smtClean="0"/>
              <a:t>[Reading&amp; Writing Test]</a:t>
            </a:r>
          </a:p>
          <a:p>
            <a:pPr algn="ctr"/>
            <a:r>
              <a:rPr lang="en-US" sz="2800" b="1" dirty="0" smtClean="0"/>
              <a:t> ( Read the text and answer  the following questions)</a:t>
            </a:r>
            <a:endParaRPr lang="en-US" sz="2800" b="1" dirty="0"/>
          </a:p>
        </p:txBody>
      </p:sp>
      <p:pic>
        <p:nvPicPr>
          <p:cNvPr id="4" name="Picture 3" descr="119-1197292_environment-is-particularly-hostile-to-natural-grass-langu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2600"/>
            <a:ext cx="9144000" cy="1257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4514671"/>
            <a:ext cx="8686800" cy="120032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 b="1" dirty="0" smtClean="0"/>
              <a:t>Where was Kalpana Chawla born ?</a:t>
            </a:r>
          </a:p>
          <a:p>
            <a:pPr marL="457200" indent="-457200">
              <a:buAutoNum type="alphaLcParenR" startAt="2"/>
            </a:pPr>
            <a:r>
              <a:rPr lang="en-US" sz="2400" b="1" dirty="0" smtClean="0"/>
              <a:t>When did she do her Ph.D ?</a:t>
            </a:r>
          </a:p>
          <a:p>
            <a:pPr marL="457200" indent="-457200">
              <a:buAutoNum type="alphaLcParenR" startAt="2"/>
            </a:pPr>
            <a:r>
              <a:rPr lang="en-US" sz="2400" b="1" dirty="0" smtClean="0"/>
              <a:t> When did she get US citizenship ?</a:t>
            </a:r>
          </a:p>
        </p:txBody>
      </p:sp>
      <p:pic>
        <p:nvPicPr>
          <p:cNvPr id="5" name="Picture 4" descr="a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550" y="1600200"/>
            <a:ext cx="1866900" cy="2457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52600"/>
            <a:ext cx="9144000" cy="1508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Connection with main book</a:t>
            </a:r>
          </a:p>
          <a:p>
            <a:r>
              <a:rPr lang="en-US" sz="2000" b="1" dirty="0" smtClean="0"/>
              <a:t>       </a:t>
            </a:r>
            <a:r>
              <a:rPr lang="en-US" sz="2400" b="1" dirty="0" smtClean="0"/>
              <a:t>Open your textbook and answer the following questions</a:t>
            </a:r>
            <a:r>
              <a:rPr lang="en-US" sz="4000" b="1" dirty="0" smtClean="0"/>
              <a:t> </a:t>
            </a:r>
            <a:endParaRPr lang="en-US" sz="3600" b="1" dirty="0" smtClean="0"/>
          </a:p>
          <a:p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76200"/>
            <a:ext cx="914400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Individual  Work  [Reading and Speaking Test ]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52400"/>
            <a:ext cx="9144000" cy="15388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Connection with mainbook</a:t>
            </a:r>
            <a:endParaRPr lang="en-US" sz="3200" b="1" dirty="0" smtClean="0"/>
          </a:p>
          <a:p>
            <a:pPr algn="ctr"/>
            <a:r>
              <a:rPr lang="en-US" sz="4000" b="1" dirty="0" smtClean="0">
                <a:solidFill>
                  <a:srgbClr val="00B0F0"/>
                </a:solidFill>
              </a:rPr>
              <a:t>(Pair Work) </a:t>
            </a:r>
            <a:r>
              <a:rPr lang="en-US" sz="4000" b="1" dirty="0" smtClean="0">
                <a:solidFill>
                  <a:srgbClr val="7030A0"/>
                </a:solidFill>
              </a:rPr>
              <a:t>[Listening &amp; Speaking]</a:t>
            </a:r>
          </a:p>
        </p:txBody>
      </p:sp>
      <p:pic>
        <p:nvPicPr>
          <p:cNvPr id="5" name="Picture 4" descr="20210809_224519 (1).jpg"/>
          <p:cNvPicPr>
            <a:picLocks noChangeAspect="1"/>
          </p:cNvPicPr>
          <p:nvPr/>
        </p:nvPicPr>
        <p:blipFill>
          <a:blip r:embed="rId2" cstate="print"/>
          <a:srcRect t="22222" b="10000"/>
          <a:stretch>
            <a:fillRect/>
          </a:stretch>
        </p:blipFill>
        <p:spPr>
          <a:xfrm>
            <a:off x="685800" y="2981960"/>
            <a:ext cx="7543800" cy="38347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6169223"/>
            <a:ext cx="9144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Did she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5867400"/>
            <a:ext cx="9906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Did she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5483423"/>
            <a:ext cx="11430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happened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52600" y="4724400"/>
            <a:ext cx="12192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did she go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4114800"/>
            <a:ext cx="20574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Was Kalpana Chawla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4419600"/>
            <a:ext cx="23622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She she was selected for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81200" y="5105400"/>
            <a:ext cx="12192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did she join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4114800"/>
            <a:ext cx="20574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00600" y="4419600"/>
            <a:ext cx="23622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906000" y="838200"/>
            <a:ext cx="12192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905000" y="4724400"/>
            <a:ext cx="12192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057400" y="5181600"/>
            <a:ext cx="11430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981200" y="6172200"/>
            <a:ext cx="9906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057400" y="5562600"/>
            <a:ext cx="9144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981200" y="5867400"/>
            <a:ext cx="9906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4375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20416 -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50833 0.010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4875 -0.011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525 -0.022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54584 -0.0335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-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52917 -0.0113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782"/>
            <a:ext cx="9144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Evaluation  [Listening &amp; Speaking Test]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24" name="Picture 23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70320"/>
            <a:ext cx="1566672" cy="487680"/>
          </a:xfrm>
          <a:prstGeom prst="rect">
            <a:avLst/>
          </a:prstGeom>
        </p:spPr>
      </p:pic>
      <p:pic>
        <p:nvPicPr>
          <p:cNvPr id="26" name="Picture 25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6400800"/>
            <a:ext cx="1566672" cy="487680"/>
          </a:xfrm>
          <a:prstGeom prst="rect">
            <a:avLst/>
          </a:prstGeom>
        </p:spPr>
      </p:pic>
      <p:pic>
        <p:nvPicPr>
          <p:cNvPr id="27" name="Picture 26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6370320"/>
            <a:ext cx="1566672" cy="487680"/>
          </a:xfrm>
          <a:prstGeom prst="rect">
            <a:avLst/>
          </a:prstGeom>
        </p:spPr>
      </p:pic>
      <p:pic>
        <p:nvPicPr>
          <p:cNvPr id="28" name="Picture 27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6370320"/>
            <a:ext cx="1566672" cy="487680"/>
          </a:xfrm>
          <a:prstGeom prst="rect">
            <a:avLst/>
          </a:prstGeom>
        </p:spPr>
      </p:pic>
      <p:pic>
        <p:nvPicPr>
          <p:cNvPr id="29" name="Picture 28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6370320"/>
            <a:ext cx="1566672" cy="487680"/>
          </a:xfrm>
          <a:prstGeom prst="rect">
            <a:avLst/>
          </a:prstGeom>
        </p:spPr>
      </p:pic>
      <p:pic>
        <p:nvPicPr>
          <p:cNvPr id="30" name="Picture 29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7328" y="6370320"/>
            <a:ext cx="1566672" cy="48768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1460242"/>
            <a:ext cx="9144000" cy="4401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 a) Kalpana Chaola was born in------------</a:t>
            </a:r>
          </a:p>
          <a:p>
            <a:r>
              <a:rPr lang="en-US" sz="2800" b="1" dirty="0" smtClean="0"/>
              <a:t>    1. 1960          2. 1961          3. 1962             4. 1963</a:t>
            </a:r>
          </a:p>
          <a:p>
            <a:r>
              <a:rPr lang="en-US" sz="2800" b="1" dirty="0" smtClean="0"/>
              <a:t>b) She gratuated in Aeronatical Engineering in---</a:t>
            </a:r>
          </a:p>
          <a:p>
            <a:r>
              <a:rPr lang="en-US" sz="2800" b="1" dirty="0" smtClean="0"/>
              <a:t>    1. 1980          2.1981           3. 1982             4. 1983</a:t>
            </a:r>
          </a:p>
          <a:p>
            <a:r>
              <a:rPr lang="en-US" sz="2800" b="1" dirty="0" smtClean="0"/>
              <a:t>c) She obtained her masters from the university of--.</a:t>
            </a:r>
          </a:p>
          <a:p>
            <a:r>
              <a:rPr lang="en-US" sz="2800" b="1" dirty="0" smtClean="0"/>
              <a:t>    1. Texus       2. California      3. Colombia</a:t>
            </a:r>
          </a:p>
          <a:p>
            <a:r>
              <a:rPr lang="en-US" sz="2800" b="1" dirty="0" smtClean="0"/>
              <a:t>d) She joined NASA  in------</a:t>
            </a:r>
          </a:p>
          <a:p>
            <a:r>
              <a:rPr lang="en-US" sz="2800" b="1" dirty="0" smtClean="0"/>
              <a:t>    1. 1988           2. 1989             3. 1990             4. 1991</a:t>
            </a:r>
          </a:p>
          <a:p>
            <a:r>
              <a:rPr lang="en-US" sz="2800" b="1" dirty="0" smtClean="0"/>
              <a:t>e) She spent almost----------days in space</a:t>
            </a:r>
          </a:p>
          <a:p>
            <a:r>
              <a:rPr lang="en-US" sz="2800" b="1" dirty="0" smtClean="0"/>
              <a:t>     1. 12           2. 14             3. 16           4. 18</a:t>
            </a:r>
          </a:p>
        </p:txBody>
      </p:sp>
      <p:pic>
        <p:nvPicPr>
          <p:cNvPr id="15" name="Picture 14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838200"/>
            <a:ext cx="461963" cy="461963"/>
          </a:xfrm>
          <a:prstGeom prst="rect">
            <a:avLst/>
          </a:prstGeom>
        </p:spPr>
      </p:pic>
      <p:pic>
        <p:nvPicPr>
          <p:cNvPr id="20" name="Picture 19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38200"/>
            <a:ext cx="461963" cy="461963"/>
          </a:xfrm>
          <a:prstGeom prst="rect">
            <a:avLst/>
          </a:prstGeom>
        </p:spPr>
      </p:pic>
      <p:pic>
        <p:nvPicPr>
          <p:cNvPr id="22" name="Picture 21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838200"/>
            <a:ext cx="461963" cy="461963"/>
          </a:xfrm>
          <a:prstGeom prst="rect">
            <a:avLst/>
          </a:prstGeom>
        </p:spPr>
      </p:pic>
      <p:pic>
        <p:nvPicPr>
          <p:cNvPr id="25" name="Picture 24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461963" cy="461963"/>
          </a:xfrm>
          <a:prstGeom prst="rect">
            <a:avLst/>
          </a:prstGeom>
        </p:spPr>
      </p:pic>
      <p:pic>
        <p:nvPicPr>
          <p:cNvPr id="31" name="Picture 30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037" y="838200"/>
            <a:ext cx="461963" cy="461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42483 0.15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0.18316 0.288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0" y="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-0.49184 0.399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-0.72518 0.521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00" y="2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-0.55798 0.666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00" y="3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877669"/>
            <a:ext cx="8763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Homework [Writing Test]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648200"/>
            <a:ext cx="91440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Write a  paragraph on  “A Moonlit Night” that you have enjoyed recently.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328" y="6370320"/>
            <a:ext cx="1566672" cy="487680"/>
          </a:xfrm>
          <a:prstGeom prst="rect">
            <a:avLst/>
          </a:prstGeom>
        </p:spPr>
      </p:pic>
      <p:pic>
        <p:nvPicPr>
          <p:cNvPr id="8" name="Picture 7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6370320"/>
            <a:ext cx="1566672" cy="487680"/>
          </a:xfrm>
          <a:prstGeom prst="rect">
            <a:avLst/>
          </a:prstGeom>
        </p:spPr>
      </p:pic>
      <p:pic>
        <p:nvPicPr>
          <p:cNvPr id="9" name="Picture 8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6370320"/>
            <a:ext cx="1566672" cy="487680"/>
          </a:xfrm>
          <a:prstGeom prst="rect">
            <a:avLst/>
          </a:prstGeom>
        </p:spPr>
      </p:pic>
      <p:pic>
        <p:nvPicPr>
          <p:cNvPr id="10" name="Picture 9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7128" y="6400800"/>
            <a:ext cx="1566672" cy="487680"/>
          </a:xfrm>
          <a:prstGeom prst="rect">
            <a:avLst/>
          </a:prstGeom>
        </p:spPr>
      </p:pic>
      <p:pic>
        <p:nvPicPr>
          <p:cNvPr id="11" name="Picture 10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7328" y="6370320"/>
            <a:ext cx="1566672" cy="487680"/>
          </a:xfrm>
          <a:prstGeom prst="rect">
            <a:avLst/>
          </a:prstGeom>
        </p:spPr>
      </p:pic>
      <p:pic>
        <p:nvPicPr>
          <p:cNvPr id="12" name="Picture 11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70320"/>
            <a:ext cx="1566672" cy="487680"/>
          </a:xfrm>
          <a:prstGeom prst="rect">
            <a:avLst/>
          </a:prstGeom>
        </p:spPr>
      </p:pic>
      <p:pic>
        <p:nvPicPr>
          <p:cNvPr id="13" name="Picture 12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209800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70320"/>
            <a:ext cx="1566672" cy="487680"/>
          </a:xfrm>
          <a:prstGeom prst="rect">
            <a:avLst/>
          </a:prstGeom>
        </p:spPr>
      </p:pic>
      <p:pic>
        <p:nvPicPr>
          <p:cNvPr id="6" name="Picture 5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6370320"/>
            <a:ext cx="1566672" cy="487680"/>
          </a:xfrm>
          <a:prstGeom prst="rect">
            <a:avLst/>
          </a:prstGeom>
        </p:spPr>
      </p:pic>
      <p:pic>
        <p:nvPicPr>
          <p:cNvPr id="7" name="Picture 6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6370320"/>
            <a:ext cx="1566672" cy="487680"/>
          </a:xfrm>
          <a:prstGeom prst="rect">
            <a:avLst/>
          </a:prstGeom>
        </p:spPr>
      </p:pic>
      <p:pic>
        <p:nvPicPr>
          <p:cNvPr id="8" name="Picture 7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6370320"/>
            <a:ext cx="1566672" cy="487680"/>
          </a:xfrm>
          <a:prstGeom prst="rect">
            <a:avLst/>
          </a:prstGeom>
        </p:spPr>
      </p:pic>
      <p:pic>
        <p:nvPicPr>
          <p:cNvPr id="9" name="Picture 8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6370320"/>
            <a:ext cx="1566672" cy="487680"/>
          </a:xfrm>
          <a:prstGeom prst="rect">
            <a:avLst/>
          </a:prstGeom>
        </p:spPr>
      </p:pic>
      <p:pic>
        <p:nvPicPr>
          <p:cNvPr id="10" name="Picture 9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7328" y="6370320"/>
            <a:ext cx="1566672" cy="487680"/>
          </a:xfrm>
          <a:prstGeom prst="rect">
            <a:avLst/>
          </a:prstGeom>
        </p:spPr>
      </p:pic>
      <p:pic>
        <p:nvPicPr>
          <p:cNvPr id="23" name="Picture 22" descr="a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62051"/>
            <a:ext cx="9177866" cy="516254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152400"/>
            <a:ext cx="914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Thank you very much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0" y="4426803"/>
            <a:ext cx="3352800" cy="83099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Class: xi-xii</a:t>
            </a:r>
          </a:p>
          <a:p>
            <a:r>
              <a:rPr lang="en-US" sz="2400" b="1" dirty="0" smtClean="0"/>
              <a:t>Sub:English 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Paper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810000"/>
            <a:ext cx="5181600" cy="2308324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Md.Mehedy Hasan  </a:t>
            </a:r>
          </a:p>
          <a:p>
            <a:r>
              <a:rPr lang="en-US" sz="2400" b="1" dirty="0" smtClean="0"/>
              <a:t>Lecturer in English</a:t>
            </a:r>
          </a:p>
          <a:p>
            <a:r>
              <a:rPr lang="en-US" sz="2400" b="1" dirty="0" smtClean="0"/>
              <a:t>Bandar Islamia Fazil Madrasah</a:t>
            </a:r>
          </a:p>
          <a:p>
            <a:r>
              <a:rPr lang="en-US" sz="2400" b="1" dirty="0" smtClean="0"/>
              <a:t>Bandar, Narayanganj.</a:t>
            </a:r>
          </a:p>
          <a:p>
            <a:r>
              <a:rPr lang="en-US" sz="2400" b="1" dirty="0" smtClean="0"/>
              <a:t>Mob: 01745866460</a:t>
            </a:r>
          </a:p>
          <a:p>
            <a:r>
              <a:rPr lang="en-US" sz="2400" b="1" dirty="0" smtClean="0"/>
              <a:t>Email:mehedypakdal@gmail.com</a:t>
            </a:r>
            <a:endParaRPr lang="en-US" sz="2400" b="1" dirty="0"/>
          </a:p>
        </p:txBody>
      </p:sp>
      <p:pic>
        <p:nvPicPr>
          <p:cNvPr id="4" name="Picture 3" descr="mehedy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90600"/>
            <a:ext cx="1676400" cy="223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5" name="TextBox 4"/>
          <p:cNvSpPr txBox="1"/>
          <p:nvPr/>
        </p:nvSpPr>
        <p:spPr>
          <a:xfrm>
            <a:off x="3200400" y="76201"/>
            <a:ext cx="3124200" cy="584775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 Introduction</a:t>
            </a:r>
            <a:endParaRPr lang="en-US" sz="3200" b="1" dirty="0"/>
          </a:p>
        </p:txBody>
      </p:sp>
      <p:pic>
        <p:nvPicPr>
          <p:cNvPr id="7" name="Picture 6" descr="ef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492" y="990600"/>
            <a:ext cx="1705708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1" name="Picture 10" descr="grass-with-flower-clipart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5328" y="6294120"/>
            <a:ext cx="1566672" cy="487680"/>
          </a:xfrm>
          <a:prstGeom prst="rect">
            <a:avLst/>
          </a:prstGeom>
        </p:spPr>
      </p:pic>
      <p:pic>
        <p:nvPicPr>
          <p:cNvPr id="12" name="Picture 11" descr="grass-with-flower-clipart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7328" y="6324600"/>
            <a:ext cx="1566672" cy="487680"/>
          </a:xfrm>
          <a:prstGeom prst="rect">
            <a:avLst/>
          </a:prstGeom>
        </p:spPr>
      </p:pic>
      <p:pic>
        <p:nvPicPr>
          <p:cNvPr id="13" name="Picture 12" descr="grass-with-flower-clipart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53328" y="6294120"/>
            <a:ext cx="1566672" cy="487680"/>
          </a:xfrm>
          <a:prstGeom prst="rect">
            <a:avLst/>
          </a:prstGeom>
        </p:spPr>
      </p:pic>
      <p:pic>
        <p:nvPicPr>
          <p:cNvPr id="14" name="Picture 13" descr="grass-with-flower-clipart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9328" y="6324600"/>
            <a:ext cx="1566672" cy="487680"/>
          </a:xfrm>
          <a:prstGeom prst="rect">
            <a:avLst/>
          </a:prstGeom>
        </p:spPr>
      </p:pic>
      <p:pic>
        <p:nvPicPr>
          <p:cNvPr id="16" name="Picture 15" descr="grass-with-flower-clipart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24600"/>
            <a:ext cx="1566672" cy="487680"/>
          </a:xfrm>
          <a:prstGeom prst="rect">
            <a:avLst/>
          </a:prstGeom>
        </p:spPr>
      </p:pic>
      <p:pic>
        <p:nvPicPr>
          <p:cNvPr id="17" name="Picture 16" descr="grass-with-flower-clipart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1328" y="6324600"/>
            <a:ext cx="1566672" cy="487680"/>
          </a:xfrm>
          <a:prstGeom prst="rect">
            <a:avLst/>
          </a:prstGeom>
        </p:spPr>
      </p:pic>
      <p:pic>
        <p:nvPicPr>
          <p:cNvPr id="19" name="Picture 18" descr="g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1295400"/>
            <a:ext cx="2000250" cy="200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6370320"/>
            <a:ext cx="1566672" cy="487680"/>
          </a:xfrm>
          <a:prstGeom prst="rect">
            <a:avLst/>
          </a:prstGeom>
        </p:spPr>
      </p:pic>
      <p:pic>
        <p:nvPicPr>
          <p:cNvPr id="4" name="Picture 3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728" y="6370320"/>
            <a:ext cx="1566672" cy="487680"/>
          </a:xfrm>
          <a:prstGeom prst="rect">
            <a:avLst/>
          </a:prstGeom>
        </p:spPr>
      </p:pic>
      <p:pic>
        <p:nvPicPr>
          <p:cNvPr id="5" name="Picture 4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6370320"/>
            <a:ext cx="1566672" cy="487680"/>
          </a:xfrm>
          <a:prstGeom prst="rect">
            <a:avLst/>
          </a:prstGeom>
        </p:spPr>
      </p:pic>
      <p:pic>
        <p:nvPicPr>
          <p:cNvPr id="6" name="Picture 5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70320"/>
            <a:ext cx="1566672" cy="487680"/>
          </a:xfrm>
          <a:prstGeom prst="rect">
            <a:avLst/>
          </a:prstGeom>
        </p:spPr>
      </p:pic>
      <p:pic>
        <p:nvPicPr>
          <p:cNvPr id="7" name="Picture 6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7328" y="6370320"/>
            <a:ext cx="1566672" cy="487680"/>
          </a:xfrm>
          <a:prstGeom prst="rect">
            <a:avLst/>
          </a:prstGeom>
        </p:spPr>
      </p:pic>
      <p:pic>
        <p:nvPicPr>
          <p:cNvPr id="8" name="Picture 7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6370320"/>
            <a:ext cx="1566672" cy="4876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76201"/>
            <a:ext cx="883920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Look at the  picture below? What do you see ?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5314890"/>
            <a:ext cx="861060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Has Bangladesh any spacecraft?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719935"/>
            <a:ext cx="861060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Can you say what is spacecraft ?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5939135"/>
            <a:ext cx="914400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Can you say among women </a:t>
            </a:r>
            <a:r>
              <a:rPr lang="en-US" sz="2000" b="1" dirty="0" smtClean="0"/>
              <a:t>of </a:t>
            </a:r>
            <a:r>
              <a:rPr lang="en-US" sz="2000" b="1" dirty="0" smtClean="0"/>
              <a:t>South Asia </a:t>
            </a:r>
            <a:r>
              <a:rPr lang="en-US" sz="2000" b="1" dirty="0" smtClean="0"/>
              <a:t>who travelled </a:t>
            </a:r>
            <a:r>
              <a:rPr lang="en-US" sz="2000" b="1" dirty="0" smtClean="0"/>
              <a:t>to space first </a:t>
            </a:r>
            <a:r>
              <a:rPr lang="en-US" sz="2000" b="1" dirty="0" smtClean="0"/>
              <a:t>? </a:t>
            </a:r>
            <a:endParaRPr lang="en-US" sz="2000" b="1" dirty="0"/>
          </a:p>
        </p:txBody>
      </p:sp>
      <p:pic>
        <p:nvPicPr>
          <p:cNvPr id="22" name="Picture 21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762000"/>
            <a:ext cx="7115347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ss-with-flower-clipart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6370320"/>
            <a:ext cx="1566672" cy="487680"/>
          </a:xfrm>
          <a:prstGeom prst="rect">
            <a:avLst/>
          </a:prstGeom>
        </p:spPr>
      </p:pic>
      <p:pic>
        <p:nvPicPr>
          <p:cNvPr id="4" name="Picture 3" descr="grass-with-flower-clipart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7728" y="6370320"/>
            <a:ext cx="1566672" cy="487680"/>
          </a:xfrm>
          <a:prstGeom prst="rect">
            <a:avLst/>
          </a:prstGeom>
        </p:spPr>
      </p:pic>
      <p:pic>
        <p:nvPicPr>
          <p:cNvPr id="5" name="Picture 4" descr="grass-with-flower-clipart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6370320"/>
            <a:ext cx="1566672" cy="487680"/>
          </a:xfrm>
          <a:prstGeom prst="rect">
            <a:avLst/>
          </a:prstGeom>
        </p:spPr>
      </p:pic>
      <p:pic>
        <p:nvPicPr>
          <p:cNvPr id="6" name="Picture 5" descr="grass-with-flower-clipart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0320"/>
            <a:ext cx="1566672" cy="487680"/>
          </a:xfrm>
          <a:prstGeom prst="rect">
            <a:avLst/>
          </a:prstGeom>
        </p:spPr>
      </p:pic>
      <p:pic>
        <p:nvPicPr>
          <p:cNvPr id="7" name="Picture 6" descr="grass-with-flower-clipart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7328" y="6370320"/>
            <a:ext cx="1566672" cy="487680"/>
          </a:xfrm>
          <a:prstGeom prst="rect">
            <a:avLst/>
          </a:prstGeom>
        </p:spPr>
      </p:pic>
      <p:pic>
        <p:nvPicPr>
          <p:cNvPr id="8" name="Picture 7" descr="grass-with-flower-clipart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6370320"/>
            <a:ext cx="1566672" cy="4876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1"/>
            <a:ext cx="86106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Let  us enjoy a short video .</a:t>
            </a:r>
            <a:endParaRPr lang="en-US" sz="2400" b="1" dirty="0"/>
          </a:p>
        </p:txBody>
      </p:sp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871463"/>
              </p:ext>
            </p:extLst>
          </p:nvPr>
        </p:nvGraphicFramePr>
        <p:xfrm>
          <a:off x="4114800" y="3048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80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6370320"/>
            <a:ext cx="1566672" cy="487680"/>
          </a:xfrm>
          <a:prstGeom prst="rect">
            <a:avLst/>
          </a:prstGeom>
        </p:spPr>
      </p:pic>
      <p:pic>
        <p:nvPicPr>
          <p:cNvPr id="4" name="Picture 3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728" y="6370320"/>
            <a:ext cx="1566672" cy="487680"/>
          </a:xfrm>
          <a:prstGeom prst="rect">
            <a:avLst/>
          </a:prstGeom>
        </p:spPr>
      </p:pic>
      <p:pic>
        <p:nvPicPr>
          <p:cNvPr id="5" name="Picture 4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6370320"/>
            <a:ext cx="1566672" cy="487680"/>
          </a:xfrm>
          <a:prstGeom prst="rect">
            <a:avLst/>
          </a:prstGeom>
        </p:spPr>
      </p:pic>
      <p:pic>
        <p:nvPicPr>
          <p:cNvPr id="6" name="Picture 5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70320"/>
            <a:ext cx="1566672" cy="487680"/>
          </a:xfrm>
          <a:prstGeom prst="rect">
            <a:avLst/>
          </a:prstGeom>
        </p:spPr>
      </p:pic>
      <p:pic>
        <p:nvPicPr>
          <p:cNvPr id="7" name="Picture 6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7328" y="6370320"/>
            <a:ext cx="1566672" cy="487680"/>
          </a:xfrm>
          <a:prstGeom prst="rect">
            <a:avLst/>
          </a:prstGeom>
        </p:spPr>
      </p:pic>
      <p:pic>
        <p:nvPicPr>
          <p:cNvPr id="8" name="Picture 7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6370320"/>
            <a:ext cx="1566672" cy="4876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76201"/>
            <a:ext cx="9144000" cy="1938992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Our today’s lesson is </a:t>
            </a:r>
          </a:p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(Kalpana Chawla) </a:t>
            </a:r>
          </a:p>
          <a:p>
            <a:pPr algn="ctr"/>
            <a:r>
              <a:rPr lang="en-US" sz="4000" b="1" dirty="0" smtClean="0"/>
              <a:t>Unit : 1                                Lesson : 3 (b)</a:t>
            </a:r>
            <a:endParaRPr lang="en-US" sz="4000" b="1" dirty="0"/>
          </a:p>
        </p:txBody>
      </p:sp>
      <p:pic>
        <p:nvPicPr>
          <p:cNvPr id="10" name="Picture 9" descr="780317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376487"/>
            <a:ext cx="5220369" cy="3719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876800"/>
            <a:ext cx="9144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 Learning outcomes</a:t>
            </a:r>
            <a:endParaRPr lang="en-US" sz="4000" b="1" dirty="0"/>
          </a:p>
        </p:txBody>
      </p:sp>
      <p:pic>
        <p:nvPicPr>
          <p:cNvPr id="4" name="Picture 3" descr="119-1197292_environment-is-particularly-hostile-to-natural-grass-langu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29200"/>
            <a:ext cx="9144000" cy="1790700"/>
          </a:xfrm>
          <a:prstGeom prst="rect">
            <a:avLst/>
          </a:prstGeom>
          <a:effectLst/>
        </p:spPr>
      </p:pic>
      <p:sp>
        <p:nvSpPr>
          <p:cNvPr id="5" name="TextBox 4"/>
          <p:cNvSpPr txBox="1"/>
          <p:nvPr/>
        </p:nvSpPr>
        <p:spPr>
          <a:xfrm>
            <a:off x="152400" y="1439882"/>
            <a:ext cx="8915400" cy="452431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By the end of the lesson the students will be able to..</a:t>
            </a:r>
          </a:p>
          <a:p>
            <a:r>
              <a:rPr lang="en-US" sz="3600" b="1" dirty="0" smtClean="0"/>
              <a:t>.   talk about pictures</a:t>
            </a:r>
          </a:p>
          <a:p>
            <a:r>
              <a:rPr lang="en-US" sz="3600" b="1" dirty="0" smtClean="0"/>
              <a:t>.   ask and answer questions</a:t>
            </a:r>
          </a:p>
          <a:p>
            <a:r>
              <a:rPr lang="en-US" sz="3600" b="1" dirty="0" smtClean="0"/>
              <a:t>.   infer the word meaning from the text</a:t>
            </a:r>
          </a:p>
          <a:p>
            <a:r>
              <a:rPr lang="en-US" sz="3600" b="1" dirty="0" smtClean="0"/>
              <a:t>.   complete the questions</a:t>
            </a:r>
          </a:p>
          <a:p>
            <a:r>
              <a:rPr lang="en-US" sz="3600" b="1" dirty="0" smtClean="0"/>
              <a:t>.   choose the best answers</a:t>
            </a:r>
          </a:p>
          <a:p>
            <a:r>
              <a:rPr lang="en-US" sz="3600" b="1" dirty="0" smtClean="0"/>
              <a:t>.   write a paragraph.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609600" y="143470"/>
            <a:ext cx="8153400" cy="92333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Learning outcomes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29000" y="4572001"/>
            <a:ext cx="24384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Early life of Kalpana Chawla</a:t>
            </a:r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5" name="Picture 4" descr="1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2362200"/>
            <a:ext cx="3251199" cy="182880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0"/>
            <a:ext cx="594360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Her life in NASA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62484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She joined NASA in 1988.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63246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She bega as a Vice President and did Computational Fluid Dynamics research on vertical take-off and landing. 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657600"/>
            <a:ext cx="63246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She got American citizenship in 1991 and started her carrier as a NASA astronaut in 1995.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429071"/>
            <a:ext cx="64008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She was selected for her first flight in 1996 and travelled 10.67 million miles as many as 252 times around the earth.</a:t>
            </a:r>
            <a:endParaRPr lang="en-US" sz="2400" b="1" dirty="0"/>
          </a:p>
        </p:txBody>
      </p:sp>
      <p:sp>
        <p:nvSpPr>
          <p:cNvPr id="8" name="Down Arrow 7"/>
          <p:cNvSpPr/>
          <p:nvPr/>
        </p:nvSpPr>
        <p:spPr>
          <a:xfrm>
            <a:off x="3048000" y="609600"/>
            <a:ext cx="609600" cy="3048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048000" y="1524000"/>
            <a:ext cx="609600" cy="3048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048000" y="3200400"/>
            <a:ext cx="609600" cy="3048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3048000" y="4953000"/>
            <a:ext cx="609600" cy="3048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38200"/>
            <a:ext cx="40386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1. Her first space mission began on 19/11/199 with six other astronauts .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76200"/>
            <a:ext cx="5486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Her journey to space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43870"/>
            <a:ext cx="41148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2. She spent 15 days 16 hours,34 minutes and 4 seconds in space and travelled 6.5 million miles.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762000"/>
            <a:ext cx="4343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4. On January 2003 she started her last mission with six other space crew.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791200"/>
            <a:ext cx="41148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3. In 2003 she was selected for second space mission but cancelled for technical problems.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2819400"/>
            <a:ext cx="41148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5. She did 80 experiments.</a:t>
            </a:r>
            <a:endParaRPr lang="en-US" b="1" dirty="0"/>
          </a:p>
        </p:txBody>
      </p:sp>
      <p:sp>
        <p:nvSpPr>
          <p:cNvPr id="22" name="Down Arrow 21"/>
          <p:cNvSpPr/>
          <p:nvPr/>
        </p:nvSpPr>
        <p:spPr>
          <a:xfrm>
            <a:off x="6705600" y="1447800"/>
            <a:ext cx="381000" cy="2286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029200" y="4648200"/>
            <a:ext cx="41148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6. On 1 February 2003 her space destroyed before 16 minutes prior to their scheduled landing.</a:t>
            </a:r>
            <a:endParaRPr lang="en-US" b="1" dirty="0"/>
          </a:p>
        </p:txBody>
      </p:sp>
      <p:pic>
        <p:nvPicPr>
          <p:cNvPr id="23" name="Picture 22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09799"/>
            <a:ext cx="1663291" cy="838201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5" name="Picture 24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676400"/>
            <a:ext cx="1981200" cy="884646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7" name="Picture 26" descr="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4648201"/>
            <a:ext cx="1778000" cy="761999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28" name="Picture 27" descr="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3505200"/>
            <a:ext cx="1895475" cy="866503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9" name="Picture 28" descr="15.jpg"/>
          <p:cNvPicPr>
            <a:picLocks noChangeAspect="1"/>
          </p:cNvPicPr>
          <p:nvPr/>
        </p:nvPicPr>
        <p:blipFill>
          <a:blip r:embed="rId6" cstate="print"/>
          <a:srcRect t="9715" b="35233"/>
          <a:stretch>
            <a:fillRect/>
          </a:stretch>
        </p:blipFill>
        <p:spPr>
          <a:xfrm>
            <a:off x="6019800" y="5867400"/>
            <a:ext cx="2194560" cy="9144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30" name="Down Arrow 29"/>
          <p:cNvSpPr/>
          <p:nvPr/>
        </p:nvSpPr>
        <p:spPr>
          <a:xfrm>
            <a:off x="6705600" y="2590800"/>
            <a:ext cx="381000" cy="2286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6858000" y="4392743"/>
            <a:ext cx="381000" cy="2286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1676400" y="5486400"/>
            <a:ext cx="381000" cy="2286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1752600" y="4343400"/>
            <a:ext cx="381000" cy="2286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1752600" y="3048000"/>
            <a:ext cx="381000" cy="2286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1752600" y="1905000"/>
            <a:ext cx="381000" cy="2286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6893257" y="5638800"/>
            <a:ext cx="381000" cy="2286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>
            <a:off x="6705600" y="3276600"/>
            <a:ext cx="381000" cy="2286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22" grpId="0" animBg="1"/>
      <p:bldP spid="1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4473</TotalTime>
  <Words>674</Words>
  <Application>Microsoft Office PowerPoint</Application>
  <PresentationFormat>On-screen Show (4:3)</PresentationFormat>
  <Paragraphs>100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Flow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BIFM</cp:lastModifiedBy>
  <cp:revision>190</cp:revision>
  <dcterms:created xsi:type="dcterms:W3CDTF">2006-08-16T00:00:00Z</dcterms:created>
  <dcterms:modified xsi:type="dcterms:W3CDTF">2021-08-13T05:54:19Z</dcterms:modified>
</cp:coreProperties>
</file>