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80" r:id="rId3"/>
    <p:sldId id="261" r:id="rId4"/>
    <p:sldId id="260" r:id="rId5"/>
    <p:sldId id="262" r:id="rId6"/>
    <p:sldId id="263" r:id="rId7"/>
    <p:sldId id="264" r:id="rId8"/>
    <p:sldId id="291" r:id="rId9"/>
    <p:sldId id="301" r:id="rId10"/>
    <p:sldId id="294" r:id="rId11"/>
    <p:sldId id="298" r:id="rId12"/>
    <p:sldId id="296" r:id="rId13"/>
    <p:sldId id="297" r:id="rId14"/>
    <p:sldId id="269" r:id="rId15"/>
    <p:sldId id="300" r:id="rId16"/>
    <p:sldId id="293" r:id="rId17"/>
    <p:sldId id="295" r:id="rId18"/>
    <p:sldId id="299" r:id="rId19"/>
    <p:sldId id="292" r:id="rId20"/>
    <p:sldId id="306" r:id="rId21"/>
    <p:sldId id="285" r:id="rId22"/>
    <p:sldId id="276" r:id="rId23"/>
    <p:sldId id="275" r:id="rId24"/>
    <p:sldId id="304" r:id="rId25"/>
    <p:sldId id="279" r:id="rId26"/>
    <p:sldId id="303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33FF"/>
    <a:srgbClr val="66FF66"/>
    <a:srgbClr val="B2E14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60"/>
  </p:normalViewPr>
  <p:slideViewPr>
    <p:cSldViewPr>
      <p:cViewPr varScale="1">
        <p:scale>
          <a:sx n="65" d="100"/>
          <a:sy n="65" d="100"/>
        </p:scale>
        <p:origin x="-1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0CD540-54CC-4CA2-96C9-E88602020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81000"/>
            <a:ext cx="8229600" cy="6248401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xmlns="" id="{908304B3-0C20-425B-8779-605D72522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9717" y="2313134"/>
            <a:ext cx="5170274" cy="4268168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C68B6E8B-6AB4-4442-88CE-C95A7D0F4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6109" y="2582127"/>
            <a:ext cx="5170274" cy="4268168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xmlns="" id="{1C2B28A3-B7BB-4AB9-9BA9-8F289DA4A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955" y="1973495"/>
            <a:ext cx="3657600" cy="487680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xmlns="" id="{6D38FE3A-5559-409B-A31B-252ACD8B8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1752600"/>
            <a:ext cx="3657600" cy="4876800"/>
          </a:xfrm>
          <a:prstGeom prst="rect">
            <a:avLst/>
          </a:prstGeom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1AA751C3-5975-4778-9910-34679C2EFA19}"/>
              </a:ext>
            </a:extLst>
          </p:cNvPr>
          <p:cNvGrpSpPr/>
          <p:nvPr/>
        </p:nvGrpSpPr>
        <p:grpSpPr>
          <a:xfrm>
            <a:off x="-9198238" y="475544"/>
            <a:ext cx="9298996" cy="3406557"/>
            <a:chOff x="-7959638" y="2256646"/>
            <a:chExt cx="12398661" cy="3406557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xmlns="" id="{A84CE6AF-7B6E-4AEC-9452-C7C52473E813}"/>
                </a:ext>
              </a:extLst>
            </p:cNvPr>
            <p:cNvGrpSpPr/>
            <p:nvPr/>
          </p:nvGrpSpPr>
          <p:grpSpPr>
            <a:xfrm>
              <a:off x="-7959638" y="2256646"/>
              <a:ext cx="12398661" cy="3406557"/>
              <a:chOff x="-11393968" y="1654177"/>
              <a:chExt cx="13592502" cy="340655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19387DF3-DE09-4546-9736-CD7D5044E6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469708">
                <a:off x="-2076132" y="1856761"/>
                <a:ext cx="4274666" cy="3203973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97136D24-F248-4B0B-A76D-D060D81DEE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1393968" y="1654177"/>
                <a:ext cx="3599498" cy="3248329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BCD796B-EA57-47DF-84AA-0CCEBF13A541}"/>
                </a:ext>
              </a:extLst>
            </p:cNvPr>
            <p:cNvSpPr/>
            <p:nvPr/>
          </p:nvSpPr>
          <p:spPr>
            <a:xfrm>
              <a:off x="-5434408" y="2468880"/>
              <a:ext cx="7007175" cy="9601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  <a:reflection blurRad="6350" stA="50000" endA="300" endPos="38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আজকের</a:t>
              </a:r>
              <a:r>
                <a:rPr lang="en-US" sz="3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পাঠে</a:t>
              </a:r>
              <a:r>
                <a:rPr lang="en-US" sz="3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সকলকে</a:t>
              </a:r>
              <a:r>
                <a:rPr lang="en-US" sz="3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স্বাগত</a:t>
              </a:r>
              <a:endParaRPr lang="en-GB" sz="3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20314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16 -0.01504 L 1.01771 -0.01504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0.65612 -0.0856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5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-0.80469 -0.0884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75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65612 -0.0856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5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80468 -0.08843 " pathEditMode="relative" rAng="0" ptsTypes="AA">
                                      <p:cBhvr>
                                        <p:cTn id="45" dur="1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5800"/>
            <a:ext cx="6553200" cy="5181600"/>
          </a:xfrm>
          <a:prstGeom prst="rect">
            <a:avLst/>
          </a:prstGeom>
        </p:spPr>
      </p:pic>
      <p:sp>
        <p:nvSpPr>
          <p:cNvPr id="1026" name="AutoShape 2" descr="মাদকাসক্তির ফলে সামাজিক কু-প্রভাবগুলি জানুন - Subh Prabhat - Online Bangla 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Desktop\Easyu dru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85800"/>
            <a:ext cx="6934200" cy="2681288"/>
          </a:xfrm>
          <a:prstGeom prst="rect">
            <a:avLst/>
          </a:prstGeom>
          <a:noFill/>
        </p:spPr>
      </p:pic>
      <p:pic>
        <p:nvPicPr>
          <p:cNvPr id="45059" name="Picture 3" descr="C:\Users\USER\Desktop\Home Deleve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657600"/>
            <a:ext cx="708660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USER\Desktop\cene drink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03018"/>
            <a:ext cx="5181599" cy="4207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SER\Desktop\Cruel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6848475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791200" cy="9144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মাদকাসক্তির</a:t>
            </a:r>
            <a:r>
              <a:rPr 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কারণ</a:t>
            </a:r>
            <a:endParaRPr lang="en-US" sz="5400" b="1" dirty="0">
              <a:solidFill>
                <a:schemeClr val="accent3">
                  <a:lumMod val="60000"/>
                  <a:lumOff val="4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524000"/>
            <a:ext cx="7315200" cy="5105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মাদকাসক্তির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কারণ</a:t>
            </a: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সঙ্গদোষ</a:t>
            </a:r>
            <a:endParaRPr lang="en-US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মাদক</a:t>
            </a: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দ্রব্যের</a:t>
            </a: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সহজলভ্যতা</a:t>
            </a:r>
            <a:endParaRPr lang="en-US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৩।সাংস্কৃতিক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বিপর্যয়</a:t>
            </a:r>
            <a:endParaRPr lang="en-US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৪।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বঞ্চনা</a:t>
            </a: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হতাশা</a:t>
            </a:r>
            <a:endParaRPr lang="en-US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৫।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কৌতুহল</a:t>
            </a:r>
            <a:endParaRPr lang="en-US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৬।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বেকারত্ব</a:t>
            </a:r>
            <a:endParaRPr lang="en-US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৭।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নৈতিকতার</a:t>
            </a: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বিপর্যয়</a:t>
            </a: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মুল্যবোধের</a:t>
            </a: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অবক্ষয়</a:t>
            </a:r>
            <a:endParaRPr lang="en-US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৮।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পলায়ন</a:t>
            </a: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কৌশল</a:t>
            </a:r>
            <a:endParaRPr lang="en-US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৯।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ফ্যাশন</a:t>
            </a:r>
            <a:endParaRPr lang="en-US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১০।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পারিবারিক</a:t>
            </a: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ভাঙন</a:t>
            </a:r>
            <a:endParaRPr lang="en-US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১১।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আইণশৃঙ্খলা</a:t>
            </a: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বাহিনীর</a:t>
            </a: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দুর্বলতা</a:t>
            </a:r>
            <a:endParaRPr lang="en-US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১২।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শিহরণমুলক</a:t>
            </a: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অনুভূতি</a:t>
            </a:r>
            <a:endParaRPr lang="en-US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667000"/>
            <a:ext cx="784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80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মাদকাসক্তির</a:t>
            </a:r>
            <a:r>
              <a:rPr lang="en-US" sz="80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প্রভাব</a:t>
            </a:r>
            <a:endParaRPr lang="en-US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05200"/>
            <a:ext cx="5562600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81000"/>
            <a:ext cx="5334000" cy="2819400"/>
          </a:xfrm>
          <a:prstGeom prst="rect">
            <a:avLst/>
          </a:prstGeom>
        </p:spPr>
      </p:pic>
      <p:sp>
        <p:nvSpPr>
          <p:cNvPr id="2050" name="AutoShape 2" descr="মাদকাসক্তির ফলে সামাজিক কু-প্রভাবগুলি জানুন - Subh Prabhat - Online Bangla 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মাদকাসক্তির ফলে সামাজিক কু-প্রভাবগুলি জানুন - Subh Prabhat - Online Bangla 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Desktop\eve teas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5562600" cy="2590800"/>
          </a:xfrm>
          <a:prstGeom prst="rect">
            <a:avLst/>
          </a:prstGeom>
          <a:noFill/>
        </p:spPr>
      </p:pic>
      <p:pic>
        <p:nvPicPr>
          <p:cNvPr id="3" name="Picture 5" descr="C:\Users\USER\Desktop\Cri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429000"/>
            <a:ext cx="54102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731520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53536"/>
            <a:ext cx="5715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এক</a:t>
            </a:r>
            <a:r>
              <a:rPr lang="en-US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নজরে</a:t>
            </a:r>
            <a:r>
              <a:rPr lang="en-US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মাদকাসক্তির</a:t>
            </a:r>
            <a:r>
              <a:rPr lang="en-US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প্রভাব</a:t>
            </a:r>
            <a:endParaRPr lang="en-US" sz="4400" b="1" dirty="0">
              <a:solidFill>
                <a:schemeClr val="accent3">
                  <a:lumMod val="60000"/>
                  <a:lumOff val="4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91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অপরাধ</a:t>
            </a: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প্রবণতা</a:t>
            </a: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বৃদ্ধি</a:t>
            </a:r>
            <a:endParaRPr lang="en-US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স্বাস্থ্যহীনতা</a:t>
            </a:r>
            <a:endParaRPr lang="en-US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পারিবারিক</a:t>
            </a: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বিশৃঙ্খলা</a:t>
            </a:r>
            <a:endParaRPr lang="en-US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৪।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জোতীয়</a:t>
            </a: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অগ্রগতির</a:t>
            </a: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অন্তরায়</a:t>
            </a:r>
            <a:endParaRPr lang="en-US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৫।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নেতৃত্বের</a:t>
            </a: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শূন্যতা</a:t>
            </a:r>
            <a:endParaRPr lang="en-US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৬।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দুর্ঘটনা</a:t>
            </a: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বৃদ্ধি</a:t>
            </a:r>
            <a:endParaRPr lang="en-US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৭।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অবৈধ</a:t>
            </a: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আয়</a:t>
            </a: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বৃদ্ধি</a:t>
            </a:r>
            <a:endParaRPr lang="en-US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৮।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শিক্ষার</a:t>
            </a: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পরিবেশ</a:t>
            </a: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বিনষ্ট</a:t>
            </a:r>
            <a:endParaRPr lang="en-US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৯।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নৈতিক</a:t>
            </a: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অবক্ষয়</a:t>
            </a:r>
            <a:endParaRPr lang="en-US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১০।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কলুষিত</a:t>
            </a: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সামাজিক</a:t>
            </a:r>
            <a:r>
              <a:rPr lang="en-US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পরিবেশ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উপস্থাপনায়</a:t>
            </a:r>
            <a:endParaRPr lang="en-US" sz="5400" b="1" dirty="0">
              <a:solidFill>
                <a:schemeClr val="accent3">
                  <a:lumMod val="60000"/>
                  <a:lumOff val="4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Content Placeholder 3" descr="Shamim ph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3048000" cy="4495800"/>
          </a:xfrm>
        </p:spPr>
      </p:pic>
      <p:sp>
        <p:nvSpPr>
          <p:cNvPr id="5" name="Rectangle: Beveled 3">
            <a:extLst>
              <a:ext uri="{FF2B5EF4-FFF2-40B4-BE49-F238E27FC236}">
                <a16:creationId xmlns="" xmlns:a16="http://schemas.microsoft.com/office/drawing/2014/main" id="{0CFA54E7-A130-4616-B3B8-0A5A6E5E25EC}"/>
              </a:ext>
            </a:extLst>
          </p:cNvPr>
          <p:cNvSpPr txBox="1">
            <a:spLocks/>
          </p:cNvSpPr>
          <p:nvPr/>
        </p:nvSpPr>
        <p:spPr>
          <a:xfrm>
            <a:off x="3657600" y="1600200"/>
            <a:ext cx="4953000" cy="4495800"/>
          </a:xfrm>
          <a:prstGeom prst="bevel">
            <a:avLst/>
          </a:prstGeom>
          <a:solidFill>
            <a:srgbClr val="FFDC00"/>
          </a:solidFill>
          <a:ln w="42500" cap="flat" cmpd="sng" algn="ctr">
            <a:solidFill>
              <a:srgbClr val="0028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মোহাম্মদ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নজরুল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ইসলাম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honar Bangla" pitchFamily="34" charset="0"/>
              <a:cs typeface="Shonar Bangla" pitchFamily="34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সহকারী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অধ্যাপক</a:t>
            </a:r>
          </a:p>
          <a:p>
            <a:pPr marL="292100" marR="0" lvl="0" indent="-2921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সমাজকর্ম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বিভাগ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honar Bangla" pitchFamily="34" charset="0"/>
              <a:cs typeface="Shonar Bangla" pitchFamily="34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সৈয়দ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বজলুল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হক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কলেজ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honar Bangla" pitchFamily="34" charset="0"/>
              <a:cs typeface="Shonar Bangla" pitchFamily="34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বাইশারী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বরিশাল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74344"/>
            <a:ext cx="838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9900"/>
                </a:solidFill>
              </a:rPr>
              <a:t>২১ </a:t>
            </a:r>
            <a:r>
              <a:rPr lang="en-US" sz="2400" b="1" dirty="0" err="1" smtClean="0">
                <a:solidFill>
                  <a:srgbClr val="FF9900"/>
                </a:solidFill>
              </a:rPr>
              <a:t>মে</a:t>
            </a:r>
            <a:r>
              <a:rPr lang="en-US" sz="2400" b="1" dirty="0" smtClean="0">
                <a:solidFill>
                  <a:srgbClr val="FF9900"/>
                </a:solidFill>
              </a:rPr>
              <a:t> ২০১৮, </a:t>
            </a:r>
            <a:r>
              <a:rPr lang="en-US" sz="2400" b="1" dirty="0" err="1" smtClean="0">
                <a:solidFill>
                  <a:srgbClr val="FF9900"/>
                </a:solidFill>
              </a:rPr>
              <a:t>বিবিসি</a:t>
            </a:r>
            <a:r>
              <a:rPr lang="en-US" sz="2400" b="1" dirty="0" smtClean="0">
                <a:solidFill>
                  <a:srgbClr val="FF9900"/>
                </a:solidFill>
              </a:rPr>
              <a:t> </a:t>
            </a:r>
            <a:r>
              <a:rPr lang="en-US" sz="2400" b="1" dirty="0" err="1" smtClean="0">
                <a:solidFill>
                  <a:srgbClr val="FF9900"/>
                </a:solidFill>
              </a:rPr>
              <a:t>বাংলা</a:t>
            </a:r>
            <a:r>
              <a:rPr lang="en-US" sz="2400" b="1" dirty="0" smtClean="0">
                <a:solidFill>
                  <a:srgbClr val="FF9900"/>
                </a:solidFill>
              </a:rPr>
              <a:t> </a:t>
            </a:r>
            <a:r>
              <a:rPr lang="en-US" sz="2400" b="1" dirty="0" err="1" smtClean="0">
                <a:solidFill>
                  <a:srgbClr val="FF9900"/>
                </a:solidFill>
              </a:rPr>
              <a:t>এর</a:t>
            </a:r>
            <a:r>
              <a:rPr lang="en-US" sz="2400" b="1" dirty="0" smtClean="0">
                <a:solidFill>
                  <a:srgbClr val="FF9900"/>
                </a:solidFill>
              </a:rPr>
              <a:t> </a:t>
            </a:r>
            <a:r>
              <a:rPr lang="en-US" sz="2400" b="1" dirty="0" err="1" smtClean="0">
                <a:solidFill>
                  <a:srgbClr val="FF9900"/>
                </a:solidFill>
              </a:rPr>
              <a:t>তথ্য</a:t>
            </a:r>
            <a:r>
              <a:rPr lang="en-US" sz="2400" b="1" dirty="0" smtClean="0">
                <a:solidFill>
                  <a:srgbClr val="FF9900"/>
                </a:solidFill>
              </a:rPr>
              <a:t> </a:t>
            </a:r>
            <a:r>
              <a:rPr lang="en-US" sz="2400" b="1" dirty="0" err="1" smtClean="0">
                <a:solidFill>
                  <a:srgbClr val="FF9900"/>
                </a:solidFill>
              </a:rPr>
              <a:t>মতে</a:t>
            </a:r>
            <a:r>
              <a:rPr lang="en-US" sz="2400" b="1" dirty="0" smtClean="0">
                <a:solidFill>
                  <a:srgbClr val="FF9900"/>
                </a:solidFill>
              </a:rPr>
              <a:t>,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as-IN" sz="2400" b="1" dirty="0" smtClean="0">
                <a:solidFill>
                  <a:srgbClr val="FFFF00"/>
                </a:solidFill>
              </a:rPr>
              <a:t>বাংলাদেশে মাদক ব্যবসা এবং এর ব্যবহার এখন এক 'ভয়াবহ পর্যায়ে পৌঁছেছে' এবং </a:t>
            </a:r>
            <a:r>
              <a:rPr lang="as-IN" sz="2800" b="1" dirty="0" smtClean="0">
                <a:solidFill>
                  <a:srgbClr val="FFFF00"/>
                </a:solidFill>
              </a:rPr>
              <a:t>'রক্ষণশীল অনুমান অনুযায়ী' এখন দেশে মাদকাসক্তের সংখ্যা প্রায় ৭০ লক্ষ এবং এর অধিকাংশই ইয়াবাসেবী - বলছেন একজন বিশেষজ্ঞ</a:t>
            </a:r>
            <a:r>
              <a:rPr lang="as-IN" sz="2800" b="1" dirty="0" smtClean="0"/>
              <a:t>।</a:t>
            </a:r>
          </a:p>
          <a:p>
            <a:endParaRPr lang="en-US" sz="2000" b="1" dirty="0" smtClean="0"/>
          </a:p>
          <a:p>
            <a:r>
              <a:rPr lang="as-IN" sz="2000" b="1" dirty="0" smtClean="0"/>
              <a:t>এটা ফিলিপিনের চাইতেও অনেক বেশি, কারণ ২০১৬ সালেও সেদেশে মাদকাসক্তের সংখ্যা ছিল ১৮ লক্ষ" - বলছেন নর্থসা্‌উথ বিশ্বিবদ্যালয়ের অধ্যাপক এমদাদুল হক, যিনি উপমহাদেশে মাদকাসক্তির ইতিহাস নিয়ে একাধিক বই লিখেছেন।</a:t>
            </a:r>
            <a:endParaRPr lang="en-US" sz="2000" b="1" dirty="0" smtClean="0"/>
          </a:p>
          <a:p>
            <a:endParaRPr lang="as-IN" sz="2000" b="1" dirty="0" smtClean="0"/>
          </a:p>
          <a:p>
            <a:r>
              <a:rPr lang="as-IN" sz="2000" b="1" dirty="0" smtClean="0">
                <a:solidFill>
                  <a:srgbClr val="66FF66"/>
                </a:solidFill>
              </a:rPr>
              <a:t>ফিলিপিনে রডরিগো দুতার্তের সরকার গত বছর মাদকের বিরুদ্ধে যে সশস্ত্র অভিযান শুরু করে তাতে এ পর্যন্ত ৩ হাজার ৮শ'-রও বেশি মাদকাসেবী, বিক্রেতা বা পাচারকারী নিহত হয়েছে - যাকে মানবাধিকার সংগঠনগুলো 'বিচার-বহির্ভূত হত্যা' বলে আখ্যায়িত করেছে।</a:t>
            </a:r>
          </a:p>
          <a:p>
            <a:r>
              <a:rPr lang="as-IN" sz="2000" b="1" dirty="0" smtClean="0">
                <a:solidFill>
                  <a:srgbClr val="66FF66"/>
                </a:solidFill>
              </a:rPr>
              <a:t>বিবিসি বাংলাকে দেয়া এক সাক্ষাৎকারে অধ্যাপক এমদাদুল হক বলেন, বাংলাদেশে এখন যে পরিস্থিতি তা অত্যন্ত উদ্বেগজনক এবং ভয়াবহ।</a:t>
            </a:r>
            <a:endParaRPr lang="en-US" sz="2000" b="1" dirty="0" smtClean="0">
              <a:solidFill>
                <a:srgbClr val="66FF66"/>
              </a:solidFill>
            </a:endParaRPr>
          </a:p>
          <a:p>
            <a:r>
              <a:rPr lang="en-US" sz="2000" b="1" dirty="0" smtClean="0"/>
              <a:t>                                                                </a:t>
            </a:r>
            <a:endParaRPr lang="as-IN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536"/>
            <a:ext cx="60960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</a:rPr>
              <a:t>কোন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প্রশ্ন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</a:t>
            </a:r>
            <a:r>
              <a:rPr lang="en-US" sz="13800" b="1" dirty="0" smtClean="0">
                <a:solidFill>
                  <a:srgbClr val="FFFF00"/>
                </a:solidFill>
              </a:rPr>
              <a:t>??</a:t>
            </a:r>
            <a:endParaRPr lang="en-US" sz="9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53536"/>
            <a:ext cx="3962400" cy="96566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একক</a:t>
            </a:r>
            <a:r>
              <a:rPr lang="en-US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কাজ</a:t>
            </a:r>
            <a:endParaRPr lang="en-US" sz="48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9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১। </a:t>
            </a:r>
            <a:r>
              <a:rPr lang="en-US" sz="2800" b="1" dirty="0" err="1" smtClean="0">
                <a:solidFill>
                  <a:srgbClr val="FFFF00"/>
                </a:solidFill>
              </a:rPr>
              <a:t>মাদকদ্রব্য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প্রতিরোধে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প্রথম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আইন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প্রনিত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হয়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কত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সালে</a:t>
            </a:r>
            <a:r>
              <a:rPr lang="en-US" sz="2800" b="1" dirty="0" smtClean="0">
                <a:solidFill>
                  <a:srgbClr val="FFFF00"/>
                </a:solidFill>
              </a:rPr>
              <a:t> ?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ক) ১৯৮৭ </a:t>
            </a:r>
            <a:r>
              <a:rPr lang="en-US" sz="2800" b="1" dirty="0" err="1" smtClean="0">
                <a:solidFill>
                  <a:srgbClr val="FFFF00"/>
                </a:solidFill>
              </a:rPr>
              <a:t>সালে</a:t>
            </a:r>
            <a:r>
              <a:rPr lang="en-US" sz="2800" b="1" dirty="0" smtClean="0">
                <a:solidFill>
                  <a:srgbClr val="FFFF00"/>
                </a:solidFill>
              </a:rPr>
              <a:t>    খ)  ১৯৮৯ </a:t>
            </a:r>
            <a:r>
              <a:rPr lang="en-US" sz="2800" b="1" dirty="0" err="1" smtClean="0">
                <a:solidFill>
                  <a:srgbClr val="FFFF00"/>
                </a:solidFill>
              </a:rPr>
              <a:t>সালে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গ) ১৯৯১ </a:t>
            </a:r>
            <a:r>
              <a:rPr lang="en-US" sz="2800" b="1" dirty="0" err="1" smtClean="0">
                <a:solidFill>
                  <a:srgbClr val="FFFF00"/>
                </a:solidFill>
              </a:rPr>
              <a:t>সালে</a:t>
            </a:r>
            <a:r>
              <a:rPr lang="en-US" sz="2800" b="1" dirty="0" smtClean="0">
                <a:solidFill>
                  <a:srgbClr val="FFFF00"/>
                </a:solidFill>
              </a:rPr>
              <a:t>      ঘ)  ১৯৯৩ </a:t>
            </a:r>
            <a:r>
              <a:rPr lang="en-US" sz="2800" b="1" dirty="0" err="1" smtClean="0">
                <a:solidFill>
                  <a:srgbClr val="FFFF00"/>
                </a:solidFill>
              </a:rPr>
              <a:t>সালে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১। </a:t>
            </a:r>
            <a:r>
              <a:rPr lang="en-US" sz="2800" b="1" dirty="0" err="1" smtClean="0">
                <a:solidFill>
                  <a:srgbClr val="FFFF00"/>
                </a:solidFill>
              </a:rPr>
              <a:t>আধুনিক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শিল্প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সমাজে</a:t>
            </a:r>
            <a:r>
              <a:rPr lang="en-US" sz="2800" b="1" dirty="0" smtClean="0">
                <a:solidFill>
                  <a:srgbClr val="FFFF00"/>
                </a:solidFill>
              </a:rPr>
              <a:t>  </a:t>
            </a:r>
            <a:r>
              <a:rPr lang="en-US" sz="2800" b="1" dirty="0" err="1" smtClean="0">
                <a:solidFill>
                  <a:srgbClr val="FFFF00"/>
                </a:solidFill>
              </a:rPr>
              <a:t>মাদকাসক্তদের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সংখ্যা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বৃদ্ধির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অন্যতম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কারণ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হলো</a:t>
            </a:r>
            <a:r>
              <a:rPr lang="en-US" sz="2800" b="1" dirty="0" smtClean="0">
                <a:solidFill>
                  <a:srgbClr val="FFFF00"/>
                </a:solidFill>
              </a:rPr>
              <a:t> ?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ক ) </a:t>
            </a:r>
            <a:r>
              <a:rPr lang="en-US" sz="2800" b="1" dirty="0" err="1" smtClean="0">
                <a:solidFill>
                  <a:srgbClr val="FFFF00"/>
                </a:solidFill>
              </a:rPr>
              <a:t>স্কুলে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শিক্ষা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দেয়া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হয়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না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খ ) </a:t>
            </a:r>
            <a:r>
              <a:rPr lang="en-US" sz="2800" b="1" dirty="0" err="1" smtClean="0">
                <a:solidFill>
                  <a:srgbClr val="FFFF00"/>
                </a:solidFill>
              </a:rPr>
              <a:t>সচেতনতামুলক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কর্মসূচি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নেই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গ ) </a:t>
            </a:r>
            <a:r>
              <a:rPr lang="en-US" sz="2800" b="1" dirty="0" err="1" smtClean="0">
                <a:solidFill>
                  <a:srgbClr val="FFFF00"/>
                </a:solidFill>
              </a:rPr>
              <a:t>মাদকদ্রব্য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সহজলভ্য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ঘ ) </a:t>
            </a:r>
            <a:r>
              <a:rPr lang="en-US" sz="2800" b="1" dirty="0" err="1" smtClean="0">
                <a:solidFill>
                  <a:srgbClr val="FFFF00"/>
                </a:solidFill>
              </a:rPr>
              <a:t>মাদকদ্রব্যে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ক্ষতির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সম্ভাবনা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কম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সারসংক্ষেপ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534400" cy="452628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মাদকাসক্তি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আধুনিক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শিল্প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সমাজে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জটিল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সামাজিক</a:t>
            </a:r>
            <a:endParaRPr lang="en-US" sz="3600" b="1" dirty="0" smtClean="0">
              <a:latin typeface="Shonar Bangla" pitchFamily="34" charset="0"/>
              <a:cs typeface="Shonar Bangla" pitchFamily="34" charset="0"/>
            </a:endParaRPr>
          </a:p>
          <a:p>
            <a:pPr algn="just">
              <a:buNone/>
            </a:pP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সমস্যা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হিসেবে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আত্নপ্রকাশ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করেছে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একারণে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সচেতন</a:t>
            </a:r>
            <a:endParaRPr lang="en-US" sz="3600" b="1" dirty="0" smtClean="0">
              <a:latin typeface="Shonar Bangla" pitchFamily="34" charset="0"/>
              <a:cs typeface="Shonar Bangla" pitchFamily="34" charset="0"/>
            </a:endParaRPr>
          </a:p>
          <a:p>
            <a:pPr algn="just">
              <a:buNone/>
            </a:pP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অভিভাবকগন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টিন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এজ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সন্তানদের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আতঙ্কিত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থাকেন</a:t>
            </a:r>
            <a:endParaRPr lang="en-US" sz="3600" b="1" dirty="0" smtClean="0">
              <a:latin typeface="Shonar Bangla" pitchFamily="34" charset="0"/>
              <a:cs typeface="Shonar Bangla" pitchFamily="34" charset="0"/>
            </a:endParaRPr>
          </a:p>
          <a:p>
            <a:pPr algn="just">
              <a:buNone/>
            </a:pP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কখন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সন্তান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মাদকাসক্ত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হয়ে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পড়ে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এই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ভেবে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তাই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রাষ্ট্রিয়</a:t>
            </a:r>
            <a:endParaRPr lang="en-US" sz="3600" b="1" dirty="0" smtClean="0">
              <a:latin typeface="Shonar Bangla" pitchFamily="34" charset="0"/>
              <a:cs typeface="Shonar Bangla" pitchFamily="34" charset="0"/>
            </a:endParaRPr>
          </a:p>
          <a:p>
            <a:pPr algn="just">
              <a:buNone/>
            </a:pP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আইন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শৃঙ্খলা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বাহিনীকে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আরো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সক্রিয়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করার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পাশাপাশি</a:t>
            </a:r>
            <a:endParaRPr lang="en-US" sz="3600" b="1" dirty="0" smtClean="0">
              <a:latin typeface="Shonar Bangla" pitchFamily="34" charset="0"/>
              <a:cs typeface="Shonar Bangla" pitchFamily="34" charset="0"/>
            </a:endParaRPr>
          </a:p>
          <a:p>
            <a:pPr algn="just">
              <a:buNone/>
            </a:pP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জনগনকে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সচেতন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করার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কর্মসূচিগুলো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আরো</a:t>
            </a:r>
            <a:endParaRPr lang="en-US" sz="3600" b="1" dirty="0" smtClean="0">
              <a:latin typeface="Shonar Bangla" pitchFamily="34" charset="0"/>
              <a:cs typeface="Shonar Bangla" pitchFamily="34" charset="0"/>
            </a:endParaRPr>
          </a:p>
          <a:p>
            <a:pPr algn="just">
              <a:buNone/>
            </a:pP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যুগোপযোগী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জনমত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তৈরি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হবে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।</a:t>
            </a:r>
            <a:endParaRPr lang="en-US" sz="3600" b="1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53536"/>
            <a:ext cx="2971800" cy="11430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মুল্যায়ন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মাদকাসক্তির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ইংরেজি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প্রতিশ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ব্দ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 ?</a:t>
            </a:r>
          </a:p>
          <a:p>
            <a:pPr>
              <a:buNone/>
            </a:pP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ক) Drinking                          খ ) Drinking Addiction</a:t>
            </a:r>
          </a:p>
          <a:p>
            <a:pPr>
              <a:buNone/>
            </a:pP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গ) Medicine Addiction         ঘ) Drug Addiction</a:t>
            </a:r>
          </a:p>
          <a:p>
            <a:pPr>
              <a:buNone/>
            </a:pP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২।কোন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সামাজিক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সমস্যাটি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বাংলাদেশের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তরুন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সমাজের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সবচেয়ে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হুমকি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?</a:t>
            </a:r>
          </a:p>
          <a:p>
            <a:pPr>
              <a:buNone/>
            </a:pP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ক)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দারিদ্র্য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                  খ )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যৌতুক</a:t>
            </a:r>
            <a:endParaRPr lang="en-US" b="1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গ)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নিরেক্ষরতা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             ঘ)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মাদকাসক্তি</a:t>
            </a:r>
            <a:endParaRPr lang="en-US" b="1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নিচের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কোনটি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মাদক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দ্রব্য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নয়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?</a:t>
            </a:r>
          </a:p>
          <a:p>
            <a:pPr>
              <a:buNone/>
            </a:pP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ক)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হেরোইন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                   খ )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গাঁজা</a:t>
            </a:r>
            <a:endParaRPr lang="en-US" b="1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গ)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ইয়াবা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                       ঘ)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আঙ্গুরের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জুস</a:t>
            </a:r>
            <a:endParaRPr lang="en-US" b="1" dirty="0" smtClean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9173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বাড়ির</a:t>
            </a:r>
            <a:r>
              <a:rPr lang="en-US" sz="60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endParaRPr lang="en-US" sz="5400" b="1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7696200" cy="42973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000" dirty="0" smtClean="0"/>
          </a:p>
          <a:p>
            <a:pPr>
              <a:buFont typeface="Wingdings" pitchFamily="2" charset="2"/>
              <a:buChar char="q"/>
            </a:pPr>
            <a:r>
              <a:rPr lang="en-US" sz="5400" b="1" dirty="0" err="1" smtClean="0">
                <a:latin typeface="Shonar Bangla" pitchFamily="34" charset="0"/>
                <a:cs typeface="Shonar Bangla" pitchFamily="34" charset="0"/>
              </a:rPr>
              <a:t>মাদকাসক্তি</a:t>
            </a:r>
            <a:r>
              <a:rPr lang="en-US" sz="5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err="1" smtClean="0">
                <a:latin typeface="Shonar Bangla" pitchFamily="34" charset="0"/>
                <a:cs typeface="Shonar Bangla" pitchFamily="34" charset="0"/>
              </a:rPr>
              <a:t>ধারণাটি</a:t>
            </a:r>
            <a:r>
              <a:rPr lang="en-US" sz="5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err="1" smtClean="0">
                <a:latin typeface="Shonar Bangla" pitchFamily="34" charset="0"/>
                <a:cs typeface="Shonar Bangla" pitchFamily="34" charset="0"/>
              </a:rPr>
              <a:t>ব্যখ্যা</a:t>
            </a:r>
            <a:r>
              <a:rPr lang="en-US" sz="5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err="1" smtClean="0"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5400" b="1" dirty="0" smtClean="0">
                <a:latin typeface="Shonar Bangla" pitchFamily="34" charset="0"/>
                <a:cs typeface="Shonar Bangla" pitchFamily="34" charset="0"/>
              </a:rPr>
              <a:t> । </a:t>
            </a:r>
          </a:p>
          <a:p>
            <a:pPr>
              <a:buFont typeface="Wingdings" pitchFamily="2" charset="2"/>
              <a:buChar char="q"/>
            </a:pPr>
            <a:r>
              <a:rPr lang="en-US" sz="5400" b="1" dirty="0" err="1" smtClean="0">
                <a:latin typeface="Shonar Bangla" pitchFamily="34" charset="0"/>
                <a:cs typeface="Shonar Bangla" pitchFamily="34" charset="0"/>
              </a:rPr>
              <a:t>মাদকাসক্তি</a:t>
            </a:r>
            <a:r>
              <a:rPr lang="en-US" sz="5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err="1" smtClean="0">
                <a:latin typeface="Shonar Bangla" pitchFamily="34" charset="0"/>
                <a:cs typeface="Shonar Bangla" pitchFamily="34" charset="0"/>
              </a:rPr>
              <a:t>প্রতিরোধের</a:t>
            </a:r>
            <a:r>
              <a:rPr lang="en-US" sz="5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err="1" smtClean="0">
                <a:latin typeface="Shonar Bangla" pitchFamily="34" charset="0"/>
                <a:cs typeface="Shonar Bangla" pitchFamily="34" charset="0"/>
              </a:rPr>
              <a:t>উপায়সমুহ</a:t>
            </a:r>
            <a:r>
              <a:rPr lang="en-US" sz="5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err="1" smtClean="0">
                <a:latin typeface="Shonar Bangla" pitchFamily="34" charset="0"/>
                <a:cs typeface="Shonar Bangla" pitchFamily="34" charset="0"/>
              </a:rPr>
              <a:t>বর্ণনা</a:t>
            </a:r>
            <a:r>
              <a:rPr lang="en-US" sz="5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err="1" smtClean="0"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5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smtClean="0">
                <a:latin typeface="Shonar Bangla" pitchFamily="34" charset="0"/>
                <a:cs typeface="Shonar Bangla" pitchFamily="34" charset="0"/>
              </a:rPr>
              <a:t>।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3536"/>
            <a:ext cx="4724400" cy="1143000"/>
          </a:xfrm>
        </p:spPr>
        <p:txBody>
          <a:bodyPr/>
          <a:lstStyle/>
          <a:p>
            <a:r>
              <a:rPr lang="en-US" sz="4800" b="1" dirty="0" err="1" smtClean="0">
                <a:solidFill>
                  <a:srgbClr val="FFFF00"/>
                </a:solidFill>
              </a:rPr>
              <a:t>সহায়ক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গ্রন্থাবলী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১।সমাজকর্ম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ড.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আবদুর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রাজ্জাক</a:t>
            </a:r>
            <a:endParaRPr lang="en-US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মাহফুজুর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b="1" dirty="0" err="1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b="1" dirty="0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b="1" dirty="0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b="1" dirty="0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en-US" b="1" dirty="0" err="1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b="1" dirty="0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b="1" dirty="0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b="1" dirty="0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>
              <a:buNone/>
            </a:pPr>
            <a:r>
              <a:rPr lang="en-US" b="1" dirty="0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b="1" dirty="0" err="1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প্রফেসর</a:t>
            </a:r>
            <a:r>
              <a:rPr lang="en-US" b="1" dirty="0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dirty="0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আতিকুর</a:t>
            </a:r>
            <a:r>
              <a:rPr lang="en-US" b="1" dirty="0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b="1" dirty="0" smtClean="0">
              <a:solidFill>
                <a:srgbClr val="FF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2295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sz="6000" b="1" dirty="0">
              <a:solidFill>
                <a:schemeClr val="accent3">
                  <a:lumMod val="60000"/>
                  <a:lumOff val="4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সমাজকর্ম</a:t>
            </a:r>
            <a:r>
              <a:rPr lang="en-US" sz="36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দ্বিতীয়</a:t>
            </a:r>
            <a:r>
              <a:rPr lang="en-US" sz="36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পত্র</a:t>
            </a:r>
            <a:endParaRPr lang="en-US" sz="3600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4400" b="1" dirty="0" err="1" smtClean="0">
                <a:latin typeface="Shonar Bangla" pitchFamily="34" charset="0"/>
                <a:cs typeface="Shonar Bangla" pitchFamily="34" charset="0"/>
              </a:rPr>
              <a:t>একাদশ-দ্বাদশ</a:t>
            </a:r>
            <a:r>
              <a:rPr lang="en-US" sz="4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atin typeface="Shonar Bangla" pitchFamily="34" charset="0"/>
                <a:cs typeface="Shonar Bangla" pitchFamily="34" charset="0"/>
              </a:rPr>
              <a:t>শ্রেণি</a:t>
            </a:r>
            <a:endParaRPr lang="en-US" sz="4400" b="1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endParaRPr lang="en-US" sz="4400" b="1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4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তৃতীয়</a:t>
            </a:r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honar Bangla" pitchFamily="34" charset="0"/>
                <a:cs typeface="Shonar Bangla" pitchFamily="34" charset="0"/>
              </a:rPr>
              <a:t>অধ্যায়</a:t>
            </a:r>
            <a:endParaRPr lang="en-US" sz="4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4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সামাজিক</a:t>
            </a:r>
            <a:r>
              <a:rPr lang="en-US" sz="4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সমস্যা</a:t>
            </a:r>
            <a:r>
              <a:rPr lang="en-US" sz="4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সমাধানে</a:t>
            </a:r>
            <a:r>
              <a:rPr lang="en-US" sz="4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সমাজকর্মের</a:t>
            </a:r>
            <a:r>
              <a:rPr lang="en-US" sz="4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অনুশীলন</a:t>
            </a:r>
            <a:endParaRPr lang="en-US" sz="4400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পূর্ব</a:t>
            </a:r>
            <a:r>
              <a:rPr lang="en-US" sz="60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জ্ঞান</a:t>
            </a:r>
            <a:r>
              <a:rPr lang="en-US" sz="60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যাচাই</a:t>
            </a:r>
            <a:endParaRPr lang="en-US" sz="6000" b="1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628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098" name="AutoShape 2" descr="https://lh3.googleusercontent.com/X_vj8NxCQGD_5arWaPg0YLWMKbgmth9Gsn0CPWyojY_4BOjBg8NZyTy9e2vdq2jutoVHmfG3auVrlV2axj73VZ76Ooj3vA=w1200-h800-p-r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https://lh3.googleusercontent.com/X_vj8NxCQGD_5arWaPg0YLWMKbgmth9Gsn0CPWyojY_4BOjBg8NZyTy9e2vdq2jutoVHmfG3auVrlV2axj73VZ76Ooj3vA=w1200-h800-p-r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https://lh3.googleusercontent.com/X_vj8NxCQGD_5arWaPg0YLWMKbgmth9Gsn0CPWyojY_4BOjBg8NZyTy9e2vdq2jutoVHmfG3auVrlV2axj73VZ76Ooj3vA=w1200-h800-p-r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https://lh3.googleusercontent.com/X_vj8NxCQGD_5arWaPg0YLWMKbgmth9Gsn0CPWyojY_4BOjBg8NZyTy9e2vdq2jutoVHmfG3auVrlV2axj73VZ76Ooj3vA=w1200-h800-p-r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মানসম্মত শিক্ষার জন্য যা করা প্রয়োজ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8" name="AutoShape 12" descr="মানসম্মত শিক্ষার জন্য যা করা প্রয়োজ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0" name="AutoShape 14" descr="মানসম্মত শিক্ষার জন্য যা করা প্রয়োজ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2" name="AutoShape 16" descr="মানসম্মত শিক্ষার জন্য যা করা প্রয়োজ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4" name="AutoShape 18" descr="মানসম্মত শিক্ষার জন্য যা করা প্রয়োজ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6" name="AutoShape 20" descr="মানসম্মত শিক্ষার জন্য যা করা প্রয়োজ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8" name="AutoShape 22" descr="মানসম্মত শিক্ষার জন্য যা করা প্রয়োজ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28800"/>
            <a:ext cx="3810000" cy="3733800"/>
          </a:xfrm>
          <a:prstGeom prst="rect">
            <a:avLst/>
          </a:prstGeom>
        </p:spPr>
      </p:pic>
      <p:pic>
        <p:nvPicPr>
          <p:cNvPr id="16" name="Content Placeholder 3" descr="dru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28800"/>
            <a:ext cx="4114800" cy="38100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পাঠ</a:t>
            </a:r>
            <a:r>
              <a:rPr 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ঘোষণা</a:t>
            </a:r>
            <a:endParaRPr lang="en-US" sz="5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6237"/>
            <a:ext cx="8458200" cy="452628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4800" b="1" dirty="0" err="1" smtClean="0">
                <a:solidFill>
                  <a:srgbClr val="FFFF00"/>
                </a:solidFill>
              </a:rPr>
              <a:t>মাদকাসক্তির</a:t>
            </a:r>
            <a:r>
              <a:rPr lang="en-US" sz="4800" b="1" dirty="0" smtClean="0">
                <a:solidFill>
                  <a:srgbClr val="FFFF00"/>
                </a:solidFill>
              </a:rPr>
              <a:t>  </a:t>
            </a:r>
            <a:r>
              <a:rPr lang="en-US" sz="4800" b="1" dirty="0" err="1" smtClean="0">
                <a:solidFill>
                  <a:srgbClr val="FFFF00"/>
                </a:solidFill>
              </a:rPr>
              <a:t>ধারণা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এবং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buNone/>
            </a:pPr>
            <a:r>
              <a:rPr lang="en-US" sz="4800" b="1" dirty="0" err="1" smtClean="0">
                <a:solidFill>
                  <a:srgbClr val="FFFF00"/>
                </a:solidFill>
              </a:rPr>
              <a:t>মাদকাসক্তির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কারণ</a:t>
            </a:r>
            <a:r>
              <a:rPr lang="en-US" sz="4800" b="1" dirty="0" smtClean="0">
                <a:solidFill>
                  <a:srgbClr val="FFFF00"/>
                </a:solidFill>
              </a:rPr>
              <a:t> ও </a:t>
            </a:r>
            <a:r>
              <a:rPr lang="en-US" sz="4800" b="1" dirty="0" err="1" smtClean="0">
                <a:solidFill>
                  <a:srgbClr val="FFFF00"/>
                </a:solidFill>
              </a:rPr>
              <a:t>প্রভাব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</a:rPr>
              <a:t>শিখনফল</a:t>
            </a:r>
            <a:endParaRPr lang="en-US" sz="6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800" b="1" dirty="0" err="1" smtClean="0"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4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atin typeface="Shonar Bangla" pitchFamily="34" charset="0"/>
                <a:cs typeface="Shonar Bangla" pitchFamily="34" charset="0"/>
              </a:rPr>
              <a:t>শেষে</a:t>
            </a:r>
            <a:r>
              <a:rPr lang="en-US" sz="4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atin typeface="Shonar Bangla" pitchFamily="34" charset="0"/>
                <a:cs typeface="Shonar Bangla" pitchFamily="34" charset="0"/>
              </a:rPr>
              <a:t>শিক্ষার্থীরা</a:t>
            </a:r>
            <a:r>
              <a:rPr lang="en-US" sz="4800" b="1" dirty="0" smtClean="0">
                <a:latin typeface="Shonar Bangla" pitchFamily="34" charset="0"/>
                <a:cs typeface="Shonar Bangla" pitchFamily="34" charset="0"/>
              </a:rPr>
              <a:t>----</a:t>
            </a:r>
            <a:endParaRPr lang="en-US" sz="4000" b="1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মাদকাসক্তির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ধারণা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ব্যাখ্যা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পারবে</a:t>
            </a:r>
            <a:endParaRPr lang="en-US" sz="4000" b="1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মাদকাসক্তির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কারণসমুহ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পারবে</a:t>
            </a:r>
            <a:endParaRPr lang="en-US" sz="4000" b="1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মাদকাসক্তির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প্রভাব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বিশ্লেষণ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মাদকাসক্তির</a:t>
            </a:r>
            <a:r>
              <a:rPr lang="en-US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ধারণা</a:t>
            </a:r>
            <a:endParaRPr lang="en-US" sz="5400" b="1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646237"/>
            <a:ext cx="7924800" cy="452628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15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Shonar Bangla" pitchFamily="34" charset="0"/>
                <a:cs typeface="Shonar Bangla" pitchFamily="34" charset="0"/>
              </a:rPr>
              <a:t>সাধারণভাবে,কোন মাদক বা নেশা জাতীয় দ্র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ব্যের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উপর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ক্রমাগত</a:t>
            </a:r>
            <a:r>
              <a:rPr lang="bn-IN" sz="4000" b="1" dirty="0" smtClean="0">
                <a:latin typeface="Shonar Bangla" pitchFamily="34" charset="0"/>
                <a:cs typeface="Shonar Bangla" pitchFamily="34" charset="0"/>
              </a:rPr>
              <a:t> নির্ভরশীলতাকে মাদকাসক্তি বলে।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মাদকাসক্তি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স্নায়বিক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ধারণা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যার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প্রভাবে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ব্যক্তির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আচরণে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অস্বাভাবিকতা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অসংগতি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দেখা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দেয়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। ।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সারা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বিশ্বে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মাদক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দ্রব্য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হিসেবে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মদ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গাঁজা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চরস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আফিম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.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হেরোইন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কোকেন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মারিজুয়ানা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ইয়াবা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ফেন্সিডিল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প্রভৃতির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পরিচিতি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সর্বাধিক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সুতরাং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স্পষ্ট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বুঝা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যাচ্ছে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মাদকাসক্তি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সম্পর্কে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ধারণা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লাভ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হলে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মাদক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দ্রব্য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সম্পর্কে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জানতে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হবে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গবেষণায়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দেখা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গেছে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বেশিরভাগ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ক্ষেত্রে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মাদকাসক্তি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শুরু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সিগারেট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just">
              <a:buNone/>
            </a:pPr>
            <a:endParaRPr lang="en-US" sz="11200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8153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0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বিশ্ব স্বাস্থ্য সংস্থা</a:t>
            </a:r>
            <a:r>
              <a:rPr lang="en-US" sz="40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40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(</a:t>
            </a:r>
            <a:r>
              <a:rPr lang="en-US" sz="40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World Health Organization)-</a:t>
            </a:r>
          </a:p>
          <a:p>
            <a:pPr algn="just"/>
            <a:r>
              <a:rPr lang="bn-IN" sz="40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sz="40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মতে</a:t>
            </a:r>
            <a:r>
              <a:rPr lang="en-US" sz="2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,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‘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মা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দকাসক্তি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এমন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মানসিক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কখনো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শারীরিক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প্রতিক্রিয়া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যা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জীবিত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প্রাণি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মাদকের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মিথস্ক্রিয়ার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মধ্য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দিয়ে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সৃষ্টি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। এ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প্রতিক্রিয়ায়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উল্লেখযোগ্য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লক্ষণগুলো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হলো-মাদক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দ্রব্যটি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কমবেশি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নিয়মিত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গ্রহণের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দুর্দমনিয়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ইচ্ছা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মাদক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দ্রব্য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সৃষ্ট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ফল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প্রতিক্রিয়া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পাওয়ার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তীব্র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আকাঙ্খা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অথবা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মাদকদ্রব্য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থাকার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অস্বস্থি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এড়ানোর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প্রচেষ্টা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’</a:t>
            </a:r>
            <a:endParaRPr lang="en-US" sz="4000" b="1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209800"/>
            <a:ext cx="67993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মাদকাসক্তির</a:t>
            </a:r>
            <a:r>
              <a:rPr lang="en-US" sz="80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কারণ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1184</TotalTime>
  <Words>717</Words>
  <Application>Microsoft Office PowerPoint</Application>
  <PresentationFormat>On-screen Show (4:3)</PresentationFormat>
  <Paragraphs>111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Foundry</vt:lpstr>
      <vt:lpstr>Slide 1</vt:lpstr>
      <vt:lpstr>উপস্থাপনায়</vt:lpstr>
      <vt:lpstr>পাঠ পরিচিতি</vt:lpstr>
      <vt:lpstr>পূর্ব জ্ঞান যাচাই</vt:lpstr>
      <vt:lpstr>পাঠ ঘোষণা</vt:lpstr>
      <vt:lpstr>শিখনফল</vt:lpstr>
      <vt:lpstr>মাদকাসক্তির ধারণা</vt:lpstr>
      <vt:lpstr>Slide 8</vt:lpstr>
      <vt:lpstr>Slide 9</vt:lpstr>
      <vt:lpstr>Slide 10</vt:lpstr>
      <vt:lpstr>Slide 11</vt:lpstr>
      <vt:lpstr>Slide 12</vt:lpstr>
      <vt:lpstr>Slide 13</vt:lpstr>
      <vt:lpstr>মাদকাসক্তির কারণ</vt:lpstr>
      <vt:lpstr>Slide 15</vt:lpstr>
      <vt:lpstr>Slide 16</vt:lpstr>
      <vt:lpstr>Slide 17</vt:lpstr>
      <vt:lpstr>Slide 18</vt:lpstr>
      <vt:lpstr>এক নজরে মাদকাসক্তির প্রভাব</vt:lpstr>
      <vt:lpstr>Slide 20</vt:lpstr>
      <vt:lpstr>কোন প্রশ্ন</vt:lpstr>
      <vt:lpstr>একক কাজ</vt:lpstr>
      <vt:lpstr>সারসংক্ষেপ</vt:lpstr>
      <vt:lpstr>মুল্যায়ন</vt:lpstr>
      <vt:lpstr>বাড়ির কাজ</vt:lpstr>
      <vt:lpstr>সহায়ক গ্রন্থাবলী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278</cp:revision>
  <dcterms:created xsi:type="dcterms:W3CDTF">2006-08-16T00:00:00Z</dcterms:created>
  <dcterms:modified xsi:type="dcterms:W3CDTF">2021-08-14T02:23:50Z</dcterms:modified>
</cp:coreProperties>
</file>