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71" r:id="rId2"/>
    <p:sldId id="314" r:id="rId3"/>
    <p:sldId id="257" r:id="rId4"/>
    <p:sldId id="258" r:id="rId5"/>
    <p:sldId id="275" r:id="rId6"/>
    <p:sldId id="276" r:id="rId7"/>
    <p:sldId id="307" r:id="rId8"/>
    <p:sldId id="299" r:id="rId9"/>
    <p:sldId id="308" r:id="rId10"/>
    <p:sldId id="312" r:id="rId11"/>
    <p:sldId id="313" r:id="rId12"/>
    <p:sldId id="305" r:id="rId13"/>
    <p:sldId id="309" r:id="rId14"/>
    <p:sldId id="296" r:id="rId15"/>
    <p:sldId id="295"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8/13/2021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666805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353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879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0359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8/13/2021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8940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6481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665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5468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648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8/13/2021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554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8/13/2021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636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8/13/2021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802984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3.jpeg"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1.jpeg"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BCC793B-EDEC-0542-A7BC-32B468C3E8F1}"/>
              </a:ext>
            </a:extLst>
          </p:cNvPr>
          <p:cNvPicPr>
            <a:picLocks noChangeAspect="1"/>
          </p:cNvPicPr>
          <p:nvPr/>
        </p:nvPicPr>
        <p:blipFill>
          <a:blip r:embed="rId2"/>
          <a:stretch>
            <a:fillRect/>
          </a:stretch>
        </p:blipFill>
        <p:spPr>
          <a:xfrm>
            <a:off x="0" y="0"/>
            <a:ext cx="12323415" cy="6858000"/>
          </a:xfrm>
          <a:prstGeom prst="rect">
            <a:avLst/>
          </a:prstGeom>
        </p:spPr>
      </p:pic>
      <p:sp>
        <p:nvSpPr>
          <p:cNvPr id="2" name="TextBox 1">
            <a:extLst>
              <a:ext uri="{FF2B5EF4-FFF2-40B4-BE49-F238E27FC236}">
                <a16:creationId xmlns:a16="http://schemas.microsoft.com/office/drawing/2014/main" id="{4BAC3EE0-ED82-AF49-9DA9-D13E3948A3BC}"/>
              </a:ext>
            </a:extLst>
          </p:cNvPr>
          <p:cNvSpPr txBox="1"/>
          <p:nvPr/>
        </p:nvSpPr>
        <p:spPr>
          <a:xfrm>
            <a:off x="1139426" y="1193006"/>
            <a:ext cx="10058401" cy="3416320"/>
          </a:xfrm>
          <a:prstGeom prst="rect">
            <a:avLst/>
          </a:prstGeom>
          <a:noFill/>
        </p:spPr>
        <p:txBody>
          <a:bodyPr wrap="square" rtlCol="0">
            <a:spAutoFit/>
          </a:bodyPr>
          <a:lstStyle/>
          <a:p>
            <a:pPr algn="l"/>
            <a:r>
              <a:rPr lang="en-US" sz="3600" b="1">
                <a:solidFill>
                  <a:srgbClr val="FF0000"/>
                </a:solidFill>
              </a:rPr>
              <a:t>এই স্লাইডটি সম্মানিত শিক্ষকবৃন্দ চাইলে শ্রেণিকক্ষে পাঠদান করাতে পারেন।</a:t>
            </a:r>
          </a:p>
          <a:p>
            <a:pPr algn="just"/>
            <a:r>
              <a:rPr lang="en-US" sz="3600" b="1">
                <a:solidFill>
                  <a:srgbClr val="FF0000"/>
                </a:solidFill>
              </a:rPr>
              <a:t>সেইসাথে শিক্ষক বাতায়নের সম্মানিত বিশ্লেষক,  মডারেটর, জেলা শিক্ষক এ্যাম্বাসেডরসহ সকল সদস্যদের নিকট দৃষ্টিআকর্ষণ করছি, আমার ক্লাসটি দেখে সঠিক দিক নির্দেশনার জন্য।</a:t>
            </a:r>
          </a:p>
        </p:txBody>
      </p:sp>
    </p:spTree>
    <p:extLst>
      <p:ext uri="{BB962C8B-B14F-4D97-AF65-F5344CB8AC3E}">
        <p14:creationId xmlns:p14="http://schemas.microsoft.com/office/powerpoint/2010/main" val="404850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48196CE-C951-944B-B8F1-A68242BFB411}"/>
              </a:ext>
            </a:extLst>
          </p:cNvPr>
          <p:cNvSpPr>
            <a:spLocks noGrp="1"/>
          </p:cNvSpPr>
          <p:nvPr>
            <p:ph type="title"/>
          </p:nvPr>
        </p:nvSpPr>
        <p:spPr>
          <a:xfrm>
            <a:off x="1375172" y="145256"/>
            <a:ext cx="9980413" cy="543520"/>
          </a:xfrm>
        </p:spPr>
        <p:txBody>
          <a:bodyPr>
            <a:noAutofit/>
          </a:bodyPr>
          <a:lstStyle/>
          <a:p>
            <a:r>
              <a:rPr lang="en-US" b="1">
                <a:solidFill>
                  <a:srgbClr val="FF0000"/>
                </a:solidFill>
              </a:rPr>
              <a:t>বাংলাদেশের আয়তন……</a:t>
            </a:r>
          </a:p>
        </p:txBody>
      </p:sp>
      <p:sp>
        <p:nvSpPr>
          <p:cNvPr id="3" name="TextBox 2">
            <a:extLst>
              <a:ext uri="{FF2B5EF4-FFF2-40B4-BE49-F238E27FC236}">
                <a16:creationId xmlns:a16="http://schemas.microsoft.com/office/drawing/2014/main" id="{26971DC2-AA25-284F-8DF7-3AA028717C8C}"/>
              </a:ext>
            </a:extLst>
          </p:cNvPr>
          <p:cNvSpPr txBox="1"/>
          <p:nvPr/>
        </p:nvSpPr>
        <p:spPr>
          <a:xfrm>
            <a:off x="1105793" y="920621"/>
            <a:ext cx="9980413" cy="5016758"/>
          </a:xfrm>
          <a:prstGeom prst="rect">
            <a:avLst/>
          </a:prstGeom>
          <a:noFill/>
        </p:spPr>
        <p:txBody>
          <a:bodyPr wrap="square" rtlCol="0">
            <a:spAutoFit/>
          </a:bodyPr>
          <a:lstStyle/>
          <a:p>
            <a:pPr algn="just"/>
            <a:r>
              <a:rPr lang="as-IN" sz="4000" b="1" i="0">
                <a:solidFill>
                  <a:srgbClr val="3C4043"/>
                </a:solidFill>
                <a:effectLst/>
                <a:latin typeface="Roboto" panose="02000000000000000000" pitchFamily="2" charset="0"/>
              </a:rPr>
              <a:t>বাংলাদেশের উপকূল অঞ্চলে গত ২০ বছরে অস্বাভাবিকভাবে প্রায় পঞ্চাশোর্ধ দ্বীপ জাগে, বিভিন্ন জরিপে দেখা যায় তার মোট সম্ভাব্য আয়তন প্রায় ১৬০০ বর্গকিলোমিটার। ... এদিকে ছিটমহল সহ ১,৪৭,৬১০ এর সাথে এই আয়তন অর্থ্যাৎ ১৬০০ বর্গকিলোমিটার যুক্ত করলে বাংলাদেশের আয়তন দাঁড়ায় ১,৪৯,২১০ বর্গকিলোমিটার (প্রায়)।</a:t>
            </a:r>
            <a:endParaRPr lang="en-US" sz="4000" b="1"/>
          </a:p>
        </p:txBody>
      </p:sp>
    </p:spTree>
    <p:extLst>
      <p:ext uri="{BB962C8B-B14F-4D97-AF65-F5344CB8AC3E}">
        <p14:creationId xmlns:p14="http://schemas.microsoft.com/office/powerpoint/2010/main" val="39926803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48196CE-C951-944B-B8F1-A68242BFB411}"/>
              </a:ext>
            </a:extLst>
          </p:cNvPr>
          <p:cNvSpPr>
            <a:spLocks noGrp="1"/>
          </p:cNvSpPr>
          <p:nvPr>
            <p:ph type="title"/>
          </p:nvPr>
        </p:nvSpPr>
        <p:spPr>
          <a:xfrm>
            <a:off x="1375172" y="145256"/>
            <a:ext cx="9980413" cy="543520"/>
          </a:xfrm>
        </p:spPr>
        <p:txBody>
          <a:bodyPr>
            <a:noAutofit/>
          </a:bodyPr>
          <a:lstStyle/>
          <a:p>
            <a:r>
              <a:rPr lang="en-US" b="1">
                <a:solidFill>
                  <a:srgbClr val="FF0000"/>
                </a:solidFill>
              </a:rPr>
              <a:t>বাংলাদেশের সীমানা……</a:t>
            </a:r>
          </a:p>
        </p:txBody>
      </p:sp>
      <p:sp>
        <p:nvSpPr>
          <p:cNvPr id="3" name="TextBox 2">
            <a:extLst>
              <a:ext uri="{FF2B5EF4-FFF2-40B4-BE49-F238E27FC236}">
                <a16:creationId xmlns:a16="http://schemas.microsoft.com/office/drawing/2014/main" id="{26971DC2-AA25-284F-8DF7-3AA028717C8C}"/>
              </a:ext>
            </a:extLst>
          </p:cNvPr>
          <p:cNvSpPr txBox="1"/>
          <p:nvPr/>
        </p:nvSpPr>
        <p:spPr>
          <a:xfrm>
            <a:off x="1105793" y="834032"/>
            <a:ext cx="9980413" cy="5509200"/>
          </a:xfrm>
          <a:prstGeom prst="rect">
            <a:avLst/>
          </a:prstGeom>
          <a:noFill/>
        </p:spPr>
        <p:txBody>
          <a:bodyPr wrap="square" rtlCol="0">
            <a:spAutoFit/>
          </a:bodyPr>
          <a:lstStyle/>
          <a:p>
            <a:pPr algn="just"/>
            <a:r>
              <a:rPr lang="as-IN" sz="3200" b="1" i="0">
                <a:solidFill>
                  <a:srgbClr val="3C4043"/>
                </a:solidFill>
                <a:effectLst/>
                <a:latin typeface="Roboto" panose="02000000000000000000" pitchFamily="2" charset="0"/>
              </a:rPr>
              <a:t>বাংলাদেশ এবং ভারত একটা ৪,১৫৬ কিমি (২,৫৮২ মাইল) লম্বা আন্তর্জাতিক সীমানা অংশ ভাগ করে, এটা বিশ্বের পঞ্চম দীর্ঘতম ভূমি সীমানা, যার মধ্যে আছে অসম ২৬২ কিমি (১৬৩ মাইল), ত্রিপুরা ৮৫৬ কিমি (২৭৫ মাইল), মিজোরাম ১৮০ কিমি (১১০ মাইল), মেঘালয়া ৪৪৩ কিমি (২৭৫ মাইল) এবং পশ্চিমবঙ্গ ২,২১৭ কিমি (১,৩৭৮ মাইল)।</a:t>
            </a:r>
            <a:endParaRPr lang="en-US" sz="3200" b="1" i="0">
              <a:solidFill>
                <a:srgbClr val="3C4043"/>
              </a:solidFill>
              <a:effectLst/>
              <a:latin typeface="Roboto" panose="02000000000000000000" pitchFamily="2" charset="0"/>
            </a:endParaRPr>
          </a:p>
          <a:p>
            <a:pPr algn="just"/>
            <a:r>
              <a:rPr lang="en-US" sz="3200" b="1" i="0">
                <a:solidFill>
                  <a:srgbClr val="3C4043"/>
                </a:solidFill>
                <a:effectLst/>
                <a:latin typeface="Roboto" panose="02000000000000000000" pitchFamily="2" charset="0"/>
              </a:rPr>
              <a:t>এছাড়া, বাংলাদেশ –মিয়ানমার সীমারেখার দৈর্ঘ্য ২৮০ কি.মি. এবং দক্ষিণে বঙ্গোপসাগরের তটরেখার দৈর্ঘ্য ৭১৬ কি.মি. বাংলাদেশের দক্ষিণ-পশ্চিমে হাড়িয়াভাঙ্গা নদী এবং দক্ষিণ-পূর্বে নাফ নদী ভারত ও মিয়ানমারের সীমানায় অবস্হিত।</a:t>
            </a:r>
            <a:endParaRPr lang="en-US" sz="3200" b="1"/>
          </a:p>
        </p:txBody>
      </p:sp>
    </p:spTree>
    <p:extLst>
      <p:ext uri="{BB962C8B-B14F-4D97-AF65-F5344CB8AC3E}">
        <p14:creationId xmlns:p14="http://schemas.microsoft.com/office/powerpoint/2010/main" val="1577143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285750" y="0"/>
            <a:ext cx="12477750" cy="6858000"/>
          </a:xfrm>
          <a:prstGeom prst="rect">
            <a:avLst/>
          </a:prstGeom>
        </p:spPr>
      </p:pic>
      <p:sp>
        <p:nvSpPr>
          <p:cNvPr id="2" name="Hexagon 1">
            <a:extLst>
              <a:ext uri="{FF2B5EF4-FFF2-40B4-BE49-F238E27FC236}">
                <a16:creationId xmlns:a16="http://schemas.microsoft.com/office/drawing/2014/main" id="{BFF78CC7-9AF0-FF43-9D5E-6EF70D2A275B}"/>
              </a:ext>
            </a:extLst>
          </p:cNvPr>
          <p:cNvSpPr/>
          <p:nvPr/>
        </p:nvSpPr>
        <p:spPr>
          <a:xfrm>
            <a:off x="667170" y="890611"/>
            <a:ext cx="10412015" cy="141440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ভূপ্রকৃতিক ভিত্তিতে বাংলাদেশকে তিন শ্রেণিতে ভিভক্ত করা যায়</a:t>
            </a:r>
          </a:p>
        </p:txBody>
      </p:sp>
      <p:sp>
        <p:nvSpPr>
          <p:cNvPr id="5" name="Arrow: Down 4">
            <a:extLst>
              <a:ext uri="{FF2B5EF4-FFF2-40B4-BE49-F238E27FC236}">
                <a16:creationId xmlns:a16="http://schemas.microsoft.com/office/drawing/2014/main" id="{790A5AA1-4C4F-A645-AA67-248E87D381A8}"/>
              </a:ext>
            </a:extLst>
          </p:cNvPr>
          <p:cNvSpPr/>
          <p:nvPr/>
        </p:nvSpPr>
        <p:spPr>
          <a:xfrm>
            <a:off x="5598631" y="2328441"/>
            <a:ext cx="377751" cy="785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8F8710-E6E6-7A43-958A-A492FFB50B97}"/>
              </a:ext>
            </a:extLst>
          </p:cNvPr>
          <p:cNvSpPr/>
          <p:nvPr/>
        </p:nvSpPr>
        <p:spPr>
          <a:xfrm>
            <a:off x="2098477" y="3113827"/>
            <a:ext cx="7420570" cy="224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5198896-3947-654C-8D59-13DD0497B505}"/>
              </a:ext>
            </a:extLst>
          </p:cNvPr>
          <p:cNvSpPr/>
          <p:nvPr/>
        </p:nvSpPr>
        <p:spPr>
          <a:xfrm>
            <a:off x="1988321" y="3338131"/>
            <a:ext cx="377751" cy="785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825B3BE-A6BA-8849-AFCB-82E599D26E32}"/>
              </a:ext>
            </a:extLst>
          </p:cNvPr>
          <p:cNvSpPr/>
          <p:nvPr/>
        </p:nvSpPr>
        <p:spPr>
          <a:xfrm>
            <a:off x="5621374" y="3361559"/>
            <a:ext cx="377751" cy="785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E94696A7-CDBC-2E4D-BB30-C56EE1059661}"/>
              </a:ext>
            </a:extLst>
          </p:cNvPr>
          <p:cNvSpPr/>
          <p:nvPr/>
        </p:nvSpPr>
        <p:spPr>
          <a:xfrm>
            <a:off x="9208942" y="3338131"/>
            <a:ext cx="377751" cy="785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C00F20-679F-BA48-B1F8-C0E8E92D9DE4}"/>
              </a:ext>
            </a:extLst>
          </p:cNvPr>
          <p:cNvSpPr/>
          <p:nvPr/>
        </p:nvSpPr>
        <p:spPr>
          <a:xfrm>
            <a:off x="782518" y="4100089"/>
            <a:ext cx="2789358" cy="186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১। টারশিয়ারি যুগের পাহাড়সমূহ</a:t>
            </a:r>
          </a:p>
        </p:txBody>
      </p:sp>
      <p:sp>
        <p:nvSpPr>
          <p:cNvPr id="11" name="Rectangle 10">
            <a:extLst>
              <a:ext uri="{FF2B5EF4-FFF2-40B4-BE49-F238E27FC236}">
                <a16:creationId xmlns:a16="http://schemas.microsoft.com/office/drawing/2014/main" id="{16CBEC30-9548-164A-AFFC-7CB5672415BA}"/>
              </a:ext>
            </a:extLst>
          </p:cNvPr>
          <p:cNvSpPr/>
          <p:nvPr/>
        </p:nvSpPr>
        <p:spPr>
          <a:xfrm>
            <a:off x="4392827" y="4169202"/>
            <a:ext cx="2789358" cy="186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২। প্লাইস্টোসিন কালের সোপানসমূহ</a:t>
            </a:r>
          </a:p>
        </p:txBody>
      </p:sp>
      <p:sp>
        <p:nvSpPr>
          <p:cNvPr id="15" name="Rectangle 14">
            <a:extLst>
              <a:ext uri="{FF2B5EF4-FFF2-40B4-BE49-F238E27FC236}">
                <a16:creationId xmlns:a16="http://schemas.microsoft.com/office/drawing/2014/main" id="{CC50EC34-4674-BE46-BFD3-A8257959FA35}"/>
              </a:ext>
            </a:extLst>
          </p:cNvPr>
          <p:cNvSpPr/>
          <p:nvPr/>
        </p:nvSpPr>
        <p:spPr>
          <a:xfrm>
            <a:off x="8010347" y="4140950"/>
            <a:ext cx="2789358" cy="186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৩। সাম্প্রতিক কালের প্লাবন সমভূমি</a:t>
            </a:r>
          </a:p>
        </p:txBody>
      </p:sp>
    </p:spTree>
    <p:extLst>
      <p:ext uri="{BB962C8B-B14F-4D97-AF65-F5344CB8AC3E}">
        <p14:creationId xmlns:p14="http://schemas.microsoft.com/office/powerpoint/2010/main" val="18752989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10" grpId="0" animBg="1"/>
      <p:bldP spid="12" grpId="0" animBg="1"/>
      <p:bldP spid="13"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E90CC3D-6DD4-6341-8993-8AB310B3DFAB}"/>
              </a:ext>
            </a:extLst>
          </p:cNvPr>
          <p:cNvSpPr txBox="1"/>
          <p:nvPr/>
        </p:nvSpPr>
        <p:spPr>
          <a:xfrm>
            <a:off x="2862857" y="996553"/>
            <a:ext cx="5745362" cy="923330"/>
          </a:xfrm>
          <a:prstGeom prst="rect">
            <a:avLst/>
          </a:prstGeom>
          <a:noFill/>
        </p:spPr>
        <p:txBody>
          <a:bodyPr wrap="square" rtlCol="0">
            <a:spAutoFit/>
          </a:bodyPr>
          <a:lstStyle/>
          <a:p>
            <a:pPr algn="l"/>
            <a:r>
              <a:rPr lang="en-US" sz="5400" b="1">
                <a:solidFill>
                  <a:srgbClr val="FF0000"/>
                </a:solidFill>
              </a:rPr>
              <a:t>একটি একক কাজ</a:t>
            </a:r>
          </a:p>
        </p:txBody>
      </p:sp>
      <p:sp>
        <p:nvSpPr>
          <p:cNvPr id="3" name="TextBox 2">
            <a:extLst>
              <a:ext uri="{FF2B5EF4-FFF2-40B4-BE49-F238E27FC236}">
                <a16:creationId xmlns:a16="http://schemas.microsoft.com/office/drawing/2014/main" id="{F4E2595F-2C2F-4244-AFD0-25FE1F0D86E3}"/>
              </a:ext>
            </a:extLst>
          </p:cNvPr>
          <p:cNvSpPr txBox="1"/>
          <p:nvPr/>
        </p:nvSpPr>
        <p:spPr>
          <a:xfrm>
            <a:off x="1004589" y="2767280"/>
            <a:ext cx="10182822" cy="1323439"/>
          </a:xfrm>
          <a:prstGeom prst="rect">
            <a:avLst/>
          </a:prstGeom>
          <a:noFill/>
        </p:spPr>
        <p:txBody>
          <a:bodyPr wrap="square" rtlCol="0">
            <a:spAutoFit/>
          </a:bodyPr>
          <a:lstStyle/>
          <a:p>
            <a:pPr algn="l"/>
            <a:r>
              <a:rPr lang="en-US" sz="4000" b="1">
                <a:solidFill>
                  <a:srgbClr val="FF0000"/>
                </a:solidFill>
              </a:rPr>
              <a:t>ভূপ্রকৃতি অনুযায়ী বাংলাদেশকে প্রধানত কয় শ্রেণিতে বিভক্ত করা যায়?</a:t>
            </a:r>
          </a:p>
        </p:txBody>
      </p:sp>
    </p:spTree>
    <p:extLst>
      <p:ext uri="{BB962C8B-B14F-4D97-AF65-F5344CB8AC3E}">
        <p14:creationId xmlns:p14="http://schemas.microsoft.com/office/powerpoint/2010/main" val="371678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B7488B6-008E-164B-824D-4673DFDF9DF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98AEFEF-6238-C34D-879D-DC8BA75337A1}"/>
              </a:ext>
            </a:extLst>
          </p:cNvPr>
          <p:cNvSpPr txBox="1"/>
          <p:nvPr/>
        </p:nvSpPr>
        <p:spPr>
          <a:xfrm>
            <a:off x="3988594" y="775731"/>
            <a:ext cx="4214812" cy="1107996"/>
          </a:xfrm>
          <a:prstGeom prst="rect">
            <a:avLst/>
          </a:prstGeom>
          <a:noFill/>
        </p:spPr>
        <p:txBody>
          <a:bodyPr wrap="square" rtlCol="0" anchor="ctr">
            <a:spAutoFit/>
          </a:bodyPr>
          <a:lstStyle/>
          <a:p>
            <a:pPr algn="ctr"/>
            <a:r>
              <a:rPr lang="en-US" sz="6600" b="1">
                <a:solidFill>
                  <a:srgbClr val="FFFF00"/>
                </a:solidFill>
              </a:rPr>
              <a:t>মূল্যায়ণ</a:t>
            </a:r>
          </a:p>
        </p:txBody>
      </p:sp>
      <p:sp>
        <p:nvSpPr>
          <p:cNvPr id="3" name="TextBox 2">
            <a:extLst>
              <a:ext uri="{FF2B5EF4-FFF2-40B4-BE49-F238E27FC236}">
                <a16:creationId xmlns:a16="http://schemas.microsoft.com/office/drawing/2014/main" id="{C0D1F887-ABE0-8644-A6A5-1202933648B7}"/>
              </a:ext>
            </a:extLst>
          </p:cNvPr>
          <p:cNvSpPr txBox="1"/>
          <p:nvPr/>
        </p:nvSpPr>
        <p:spPr>
          <a:xfrm>
            <a:off x="1002509" y="2558514"/>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১২০৯ কি.মি</a:t>
            </a:r>
          </a:p>
        </p:txBody>
      </p:sp>
      <p:sp>
        <p:nvSpPr>
          <p:cNvPr id="4" name="TextBox 3">
            <a:extLst>
              <a:ext uri="{FF2B5EF4-FFF2-40B4-BE49-F238E27FC236}">
                <a16:creationId xmlns:a16="http://schemas.microsoft.com/office/drawing/2014/main" id="{0E80CAA4-469A-B74B-97C8-1292FFDD8F75}"/>
              </a:ext>
            </a:extLst>
          </p:cNvPr>
          <p:cNvSpPr txBox="1"/>
          <p:nvPr/>
        </p:nvSpPr>
        <p:spPr>
          <a:xfrm>
            <a:off x="831653" y="1784103"/>
            <a:ext cx="10784677" cy="646331"/>
          </a:xfrm>
          <a:prstGeom prst="rect">
            <a:avLst/>
          </a:prstGeom>
          <a:noFill/>
        </p:spPr>
        <p:txBody>
          <a:bodyPr wrap="square" rtlCol="0">
            <a:spAutoFit/>
          </a:bodyPr>
          <a:lstStyle/>
          <a:p>
            <a:pPr algn="l"/>
            <a:r>
              <a:rPr lang="en-US" sz="3600" b="1"/>
              <a:t>১। বাংলাদেশের সমূদ্র উপকূলীয় তটরেখার দৈর্ঘ্য কত ?</a:t>
            </a:r>
          </a:p>
        </p:txBody>
      </p:sp>
      <p:sp>
        <p:nvSpPr>
          <p:cNvPr id="19" name="TextBox 18">
            <a:extLst>
              <a:ext uri="{FF2B5EF4-FFF2-40B4-BE49-F238E27FC236}">
                <a16:creationId xmlns:a16="http://schemas.microsoft.com/office/drawing/2014/main" id="{070D48F3-8695-934E-8FC2-B7AD6EDE0E2E}"/>
              </a:ext>
            </a:extLst>
          </p:cNvPr>
          <p:cNvSpPr txBox="1"/>
          <p:nvPr/>
        </p:nvSpPr>
        <p:spPr>
          <a:xfrm>
            <a:off x="831653" y="3562029"/>
            <a:ext cx="10784677" cy="646331"/>
          </a:xfrm>
          <a:prstGeom prst="rect">
            <a:avLst/>
          </a:prstGeom>
          <a:noFill/>
        </p:spPr>
        <p:txBody>
          <a:bodyPr wrap="square" rtlCol="0">
            <a:spAutoFit/>
          </a:bodyPr>
          <a:lstStyle/>
          <a:p>
            <a:pPr algn="l"/>
            <a:r>
              <a:rPr lang="en-US" sz="3600" b="1"/>
              <a:t>২। ভারতের সাথে বাংলাদেশের সীমা রেখার দৈর্ঘ্য কত?</a:t>
            </a:r>
          </a:p>
        </p:txBody>
      </p:sp>
      <p:sp>
        <p:nvSpPr>
          <p:cNvPr id="5" name="TextBox 4">
            <a:extLst>
              <a:ext uri="{FF2B5EF4-FFF2-40B4-BE49-F238E27FC236}">
                <a16:creationId xmlns:a16="http://schemas.microsoft.com/office/drawing/2014/main" id="{967528AB-DA3C-ED4D-A062-06EE667F13E3}"/>
              </a:ext>
            </a:extLst>
          </p:cNvPr>
          <p:cNvSpPr txBox="1"/>
          <p:nvPr/>
        </p:nvSpPr>
        <p:spPr>
          <a:xfrm>
            <a:off x="6223990" y="2558513"/>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১৬০৭ কি.মি</a:t>
            </a:r>
          </a:p>
        </p:txBody>
      </p:sp>
      <p:sp>
        <p:nvSpPr>
          <p:cNvPr id="6" name="TextBox 5">
            <a:extLst>
              <a:ext uri="{FF2B5EF4-FFF2-40B4-BE49-F238E27FC236}">
                <a16:creationId xmlns:a16="http://schemas.microsoft.com/office/drawing/2014/main" id="{5EB9C4AC-8FF5-3D48-B3DE-53C5E75631D8}"/>
              </a:ext>
            </a:extLst>
          </p:cNvPr>
          <p:cNvSpPr txBox="1"/>
          <p:nvPr/>
        </p:nvSpPr>
        <p:spPr>
          <a:xfrm>
            <a:off x="3601047" y="2558514"/>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৭১৬ কি.মি</a:t>
            </a:r>
          </a:p>
        </p:txBody>
      </p:sp>
      <p:sp>
        <p:nvSpPr>
          <p:cNvPr id="8" name="TextBox 7">
            <a:extLst>
              <a:ext uri="{FF2B5EF4-FFF2-40B4-BE49-F238E27FC236}">
                <a16:creationId xmlns:a16="http://schemas.microsoft.com/office/drawing/2014/main" id="{C52962EB-E068-584F-947A-1C4B4D44D017}"/>
              </a:ext>
            </a:extLst>
          </p:cNvPr>
          <p:cNvSpPr txBox="1"/>
          <p:nvPr/>
        </p:nvSpPr>
        <p:spPr>
          <a:xfrm>
            <a:off x="8864800" y="2548843"/>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৭১৫ কি.মি</a:t>
            </a:r>
          </a:p>
        </p:txBody>
      </p:sp>
      <p:sp>
        <p:nvSpPr>
          <p:cNvPr id="9" name="TextBox 8">
            <a:extLst>
              <a:ext uri="{FF2B5EF4-FFF2-40B4-BE49-F238E27FC236}">
                <a16:creationId xmlns:a16="http://schemas.microsoft.com/office/drawing/2014/main" id="{12C89FC5-E726-3641-975B-A529B447998A}"/>
              </a:ext>
            </a:extLst>
          </p:cNvPr>
          <p:cNvSpPr txBox="1"/>
          <p:nvPr/>
        </p:nvSpPr>
        <p:spPr>
          <a:xfrm>
            <a:off x="1002509" y="4344383"/>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৩২৩১ কি.মি</a:t>
            </a:r>
          </a:p>
        </p:txBody>
      </p:sp>
      <p:sp>
        <p:nvSpPr>
          <p:cNvPr id="10" name="TextBox 9">
            <a:extLst>
              <a:ext uri="{FF2B5EF4-FFF2-40B4-BE49-F238E27FC236}">
                <a16:creationId xmlns:a16="http://schemas.microsoft.com/office/drawing/2014/main" id="{30C55204-8916-0C4F-9382-D500B12F0313}"/>
              </a:ext>
            </a:extLst>
          </p:cNvPr>
          <p:cNvSpPr txBox="1"/>
          <p:nvPr/>
        </p:nvSpPr>
        <p:spPr>
          <a:xfrm>
            <a:off x="3601047" y="4334712"/>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১৬০০ কি.মি</a:t>
            </a:r>
          </a:p>
        </p:txBody>
      </p:sp>
      <p:sp>
        <p:nvSpPr>
          <p:cNvPr id="11" name="TextBox 10">
            <a:extLst>
              <a:ext uri="{FF2B5EF4-FFF2-40B4-BE49-F238E27FC236}">
                <a16:creationId xmlns:a16="http://schemas.microsoft.com/office/drawing/2014/main" id="{8413015E-9931-294D-A16A-44A096119EAE}"/>
              </a:ext>
            </a:extLst>
          </p:cNvPr>
          <p:cNvSpPr txBox="1"/>
          <p:nvPr/>
        </p:nvSpPr>
        <p:spPr>
          <a:xfrm>
            <a:off x="6251974" y="4344383"/>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৪১৫৬ কি.মি</a:t>
            </a:r>
          </a:p>
        </p:txBody>
      </p:sp>
      <p:sp>
        <p:nvSpPr>
          <p:cNvPr id="12" name="TextBox 11">
            <a:extLst>
              <a:ext uri="{FF2B5EF4-FFF2-40B4-BE49-F238E27FC236}">
                <a16:creationId xmlns:a16="http://schemas.microsoft.com/office/drawing/2014/main" id="{A525E67E-22AF-8E43-A268-D0E490F2D452}"/>
              </a:ext>
            </a:extLst>
          </p:cNvPr>
          <p:cNvSpPr txBox="1"/>
          <p:nvPr/>
        </p:nvSpPr>
        <p:spPr>
          <a:xfrm>
            <a:off x="8927606" y="4344382"/>
            <a:ext cx="2319336" cy="584775"/>
          </a:xfrm>
          <a:prstGeom prst="rect">
            <a:avLst/>
          </a:prstGeom>
          <a:solidFill>
            <a:schemeClr val="accent5"/>
          </a:solidFill>
        </p:spPr>
        <p:txBody>
          <a:bodyPr wrap="square" rtlCol="0" anchor="ctr">
            <a:spAutoFit/>
          </a:bodyPr>
          <a:lstStyle/>
          <a:p>
            <a:pPr algn="ctr"/>
            <a:r>
              <a:rPr lang="en-US" sz="3200" b="1">
                <a:solidFill>
                  <a:srgbClr val="FFFF00"/>
                </a:solidFill>
              </a:rPr>
              <a:t>৯৮৩ কি.মি</a:t>
            </a:r>
          </a:p>
        </p:txBody>
      </p:sp>
    </p:spTree>
    <p:extLst>
      <p:ext uri="{BB962C8B-B14F-4D97-AF65-F5344CB8AC3E}">
        <p14:creationId xmlns:p14="http://schemas.microsoft.com/office/powerpoint/2010/main" val="285722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3"/>
                                        </p:tgtEl>
                                        <p:attrNameLst>
                                          <p:attrName>ppt_x</p:attrName>
                                        </p:attrNameLst>
                                      </p:cBhvr>
                                      <p:tavLst>
                                        <p:tav tm="0">
                                          <p:val>
                                            <p:strVal val="ppt_x"/>
                                          </p:val>
                                        </p:tav>
                                        <p:tav tm="100000">
                                          <p:val>
                                            <p:strVal val="ppt_x"/>
                                          </p:val>
                                        </p:tav>
                                      </p:tavLst>
                                    </p:anim>
                                    <p:anim calcmode="lin" valueType="num">
                                      <p:cBhvr additive="base">
                                        <p:cTn id="68" dur="500"/>
                                        <p:tgtEl>
                                          <p:spTgt spid="3"/>
                                        </p:tgtEl>
                                        <p:attrNameLst>
                                          <p:attrName>ppt_y</p:attrName>
                                        </p:attrNameLst>
                                      </p:cBhvr>
                                      <p:tavLst>
                                        <p:tav tm="0">
                                          <p:val>
                                            <p:strVal val="ppt_y"/>
                                          </p:val>
                                        </p:tav>
                                        <p:tav tm="100000">
                                          <p:val>
                                            <p:strVal val="1+ppt_h/2"/>
                                          </p:val>
                                        </p:tav>
                                      </p:tavLst>
                                    </p:anim>
                                    <p:set>
                                      <p:cBhvr>
                                        <p:cTn id="69" dur="1" fill="hold">
                                          <p:stCondLst>
                                            <p:cond delay="499"/>
                                          </p:stCondLst>
                                        </p:cTn>
                                        <p:tgtEl>
                                          <p:spTgt spid="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5"/>
                                        </p:tgtEl>
                                        <p:attrNameLst>
                                          <p:attrName>ppt_x</p:attrName>
                                        </p:attrNameLst>
                                      </p:cBhvr>
                                      <p:tavLst>
                                        <p:tav tm="0">
                                          <p:val>
                                            <p:strVal val="ppt_x"/>
                                          </p:val>
                                        </p:tav>
                                        <p:tav tm="100000">
                                          <p:val>
                                            <p:strVal val="ppt_x"/>
                                          </p:val>
                                        </p:tav>
                                      </p:tavLst>
                                    </p:anim>
                                    <p:anim calcmode="lin" valueType="num">
                                      <p:cBhvr additive="base">
                                        <p:cTn id="74" dur="500"/>
                                        <p:tgtEl>
                                          <p:spTgt spid="5"/>
                                        </p:tgtEl>
                                        <p:attrNameLst>
                                          <p:attrName>ppt_y</p:attrName>
                                        </p:attrNameLst>
                                      </p:cBhvr>
                                      <p:tavLst>
                                        <p:tav tm="0">
                                          <p:val>
                                            <p:strVal val="ppt_y"/>
                                          </p:val>
                                        </p:tav>
                                        <p:tav tm="100000">
                                          <p:val>
                                            <p:strVal val="1+ppt_h/2"/>
                                          </p:val>
                                        </p:tav>
                                      </p:tavLst>
                                    </p:anim>
                                    <p:set>
                                      <p:cBhvr>
                                        <p:cTn id="75" dur="1" fill="hold">
                                          <p:stCondLst>
                                            <p:cond delay="499"/>
                                          </p:stCondLst>
                                        </p:cTn>
                                        <p:tgtEl>
                                          <p:spTgt spid="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1" nodeType="clickEffect">
                                  <p:stCondLst>
                                    <p:cond delay="0"/>
                                  </p:stCondLst>
                                  <p:childTnLst>
                                    <p:anim calcmode="lin" valueType="num">
                                      <p:cBhvr additive="base">
                                        <p:cTn id="79" dur="500"/>
                                        <p:tgtEl>
                                          <p:spTgt spid="8"/>
                                        </p:tgtEl>
                                        <p:attrNameLst>
                                          <p:attrName>ppt_x</p:attrName>
                                        </p:attrNameLst>
                                      </p:cBhvr>
                                      <p:tavLst>
                                        <p:tav tm="0">
                                          <p:val>
                                            <p:strVal val="ppt_x"/>
                                          </p:val>
                                        </p:tav>
                                        <p:tav tm="100000">
                                          <p:val>
                                            <p:strVal val="ppt_x"/>
                                          </p:val>
                                        </p:tav>
                                      </p:tavLst>
                                    </p:anim>
                                    <p:anim calcmode="lin" valueType="num">
                                      <p:cBhvr additive="base">
                                        <p:cTn id="80" dur="500"/>
                                        <p:tgtEl>
                                          <p:spTgt spid="8"/>
                                        </p:tgtEl>
                                        <p:attrNameLst>
                                          <p:attrName>ppt_y</p:attrName>
                                        </p:attrNameLst>
                                      </p:cBhvr>
                                      <p:tavLst>
                                        <p:tav tm="0">
                                          <p:val>
                                            <p:strVal val="ppt_y"/>
                                          </p:val>
                                        </p:tav>
                                        <p:tav tm="100000">
                                          <p:val>
                                            <p:strVal val="1+ppt_h/2"/>
                                          </p:val>
                                        </p:tav>
                                      </p:tavLst>
                                    </p:anim>
                                    <p:set>
                                      <p:cBhvr>
                                        <p:cTn id="81" dur="1" fill="hold">
                                          <p:stCondLst>
                                            <p:cond delay="4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9"/>
                                        </p:tgtEl>
                                        <p:attrNameLst>
                                          <p:attrName>ppt_x</p:attrName>
                                        </p:attrNameLst>
                                      </p:cBhvr>
                                      <p:tavLst>
                                        <p:tav tm="0">
                                          <p:val>
                                            <p:strVal val="ppt_x"/>
                                          </p:val>
                                        </p:tav>
                                        <p:tav tm="100000">
                                          <p:val>
                                            <p:strVal val="ppt_x"/>
                                          </p:val>
                                        </p:tav>
                                      </p:tavLst>
                                    </p:anim>
                                    <p:anim calcmode="lin" valueType="num">
                                      <p:cBhvr additive="base">
                                        <p:cTn id="86" dur="500"/>
                                        <p:tgtEl>
                                          <p:spTgt spid="9"/>
                                        </p:tgtEl>
                                        <p:attrNameLst>
                                          <p:attrName>ppt_y</p:attrName>
                                        </p:attrNameLst>
                                      </p:cBhvr>
                                      <p:tavLst>
                                        <p:tav tm="0">
                                          <p:val>
                                            <p:strVal val="ppt_y"/>
                                          </p:val>
                                        </p:tav>
                                        <p:tav tm="100000">
                                          <p:val>
                                            <p:strVal val="1+ppt_h/2"/>
                                          </p:val>
                                        </p:tav>
                                      </p:tavLst>
                                    </p:anim>
                                    <p:set>
                                      <p:cBhvr>
                                        <p:cTn id="87" dur="1" fill="hold">
                                          <p:stCondLst>
                                            <p:cond delay="499"/>
                                          </p:stCondLst>
                                        </p:cTn>
                                        <p:tgtEl>
                                          <p:spTgt spid="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grpId="1" nodeType="clickEffect">
                                  <p:stCondLst>
                                    <p:cond delay="0"/>
                                  </p:stCondLst>
                                  <p:childTnLst>
                                    <p:anim calcmode="lin" valueType="num">
                                      <p:cBhvr additive="base">
                                        <p:cTn id="91" dur="500"/>
                                        <p:tgtEl>
                                          <p:spTgt spid="10"/>
                                        </p:tgtEl>
                                        <p:attrNameLst>
                                          <p:attrName>ppt_x</p:attrName>
                                        </p:attrNameLst>
                                      </p:cBhvr>
                                      <p:tavLst>
                                        <p:tav tm="0">
                                          <p:val>
                                            <p:strVal val="ppt_x"/>
                                          </p:val>
                                        </p:tav>
                                        <p:tav tm="100000">
                                          <p:val>
                                            <p:strVal val="ppt_x"/>
                                          </p:val>
                                        </p:tav>
                                      </p:tavLst>
                                    </p:anim>
                                    <p:anim calcmode="lin" valueType="num">
                                      <p:cBhvr additive="base">
                                        <p:cTn id="92" dur="500"/>
                                        <p:tgtEl>
                                          <p:spTgt spid="10"/>
                                        </p:tgtEl>
                                        <p:attrNameLst>
                                          <p:attrName>ppt_y</p:attrName>
                                        </p:attrNameLst>
                                      </p:cBhvr>
                                      <p:tavLst>
                                        <p:tav tm="0">
                                          <p:val>
                                            <p:strVal val="ppt_y"/>
                                          </p:val>
                                        </p:tav>
                                        <p:tav tm="100000">
                                          <p:val>
                                            <p:strVal val="1+ppt_h/2"/>
                                          </p:val>
                                        </p:tav>
                                      </p:tavLst>
                                    </p:anim>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2"/>
                                        </p:tgtEl>
                                        <p:attrNameLst>
                                          <p:attrName>ppt_x</p:attrName>
                                        </p:attrNameLst>
                                      </p:cBhvr>
                                      <p:tavLst>
                                        <p:tav tm="0">
                                          <p:val>
                                            <p:strVal val="ppt_x"/>
                                          </p:val>
                                        </p:tav>
                                        <p:tav tm="100000">
                                          <p:val>
                                            <p:strVal val="ppt_x"/>
                                          </p:val>
                                        </p:tav>
                                      </p:tavLst>
                                    </p:anim>
                                    <p:anim calcmode="lin" valueType="num">
                                      <p:cBhvr additive="base">
                                        <p:cTn id="98" dur="500"/>
                                        <p:tgtEl>
                                          <p:spTgt spid="12"/>
                                        </p:tgtEl>
                                        <p:attrNameLst>
                                          <p:attrName>ppt_y</p:attrName>
                                        </p:attrNameLst>
                                      </p:cBhvr>
                                      <p:tavLst>
                                        <p:tav tm="0">
                                          <p:val>
                                            <p:strVal val="ppt_y"/>
                                          </p:val>
                                        </p:tav>
                                        <p:tav tm="100000">
                                          <p:val>
                                            <p:strVal val="1+ppt_h/2"/>
                                          </p:val>
                                        </p:tav>
                                      </p:tavLst>
                                    </p:anim>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3" grpId="1" animBg="1"/>
      <p:bldP spid="4" grpId="0"/>
      <p:bldP spid="19" grpId="0"/>
      <p:bldP spid="5" grpId="0" animBg="1"/>
      <p:bldP spid="5" grpId="1" animBg="1"/>
      <p:bldP spid="6" grpId="0" animBg="1"/>
      <p:bldP spid="8" grpId="0" animBg="1"/>
      <p:bldP spid="8" grpId="1" animBg="1"/>
      <p:bldP spid="9" grpId="0" animBg="1"/>
      <p:bldP spid="9" grpId="1" animBg="1"/>
      <p:bldP spid="10" grpId="0" animBg="1"/>
      <p:bldP spid="10" grpId="1" animBg="1"/>
      <p:bldP spid="11" grpId="0"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29F7EE0-F1A3-A94A-AE37-25529107BEB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98AEFEF-6238-C34D-879D-DC8BA75337A1}"/>
              </a:ext>
            </a:extLst>
          </p:cNvPr>
          <p:cNvSpPr txBox="1"/>
          <p:nvPr/>
        </p:nvSpPr>
        <p:spPr>
          <a:xfrm>
            <a:off x="3131046" y="858812"/>
            <a:ext cx="5929907" cy="1446550"/>
          </a:xfrm>
          <a:prstGeom prst="rect">
            <a:avLst/>
          </a:prstGeom>
          <a:noFill/>
        </p:spPr>
        <p:txBody>
          <a:bodyPr wrap="square" rtlCol="0" anchor="ctr">
            <a:spAutoFit/>
          </a:bodyPr>
          <a:lstStyle/>
          <a:p>
            <a:pPr algn="ctr"/>
            <a:r>
              <a:rPr lang="en-US" sz="8800" b="1">
                <a:solidFill>
                  <a:srgbClr val="FFFF00"/>
                </a:solidFill>
              </a:rPr>
              <a:t>বাড়ির কাজ</a:t>
            </a:r>
          </a:p>
        </p:txBody>
      </p:sp>
      <p:sp>
        <p:nvSpPr>
          <p:cNvPr id="6" name="TextBox 5">
            <a:extLst>
              <a:ext uri="{FF2B5EF4-FFF2-40B4-BE49-F238E27FC236}">
                <a16:creationId xmlns:a16="http://schemas.microsoft.com/office/drawing/2014/main" id="{CD7B88B4-467F-954D-878B-12CE40215B06}"/>
              </a:ext>
            </a:extLst>
          </p:cNvPr>
          <p:cNvSpPr txBox="1"/>
          <p:nvPr/>
        </p:nvSpPr>
        <p:spPr>
          <a:xfrm>
            <a:off x="1105495" y="2841144"/>
            <a:ext cx="9981008" cy="1938992"/>
          </a:xfrm>
          <a:prstGeom prst="rect">
            <a:avLst/>
          </a:prstGeom>
          <a:solidFill>
            <a:srgbClr val="7030A0"/>
          </a:solidFill>
        </p:spPr>
        <p:txBody>
          <a:bodyPr wrap="square" rtlCol="0">
            <a:spAutoFit/>
          </a:bodyPr>
          <a:lstStyle/>
          <a:p>
            <a:pPr algn="just"/>
            <a:r>
              <a:rPr lang="en-US" sz="4000" b="1">
                <a:solidFill>
                  <a:schemeClr val="bg1"/>
                </a:solidFill>
              </a:rPr>
              <a:t>বাংলাদেশের পূর্ব, উত্তর ও পশ্চিম দিকে ভারতের কোন কোন অঙ্গরাজ্য রয়েছে? তার একটি তালিকা লিখ।</a:t>
            </a:r>
          </a:p>
        </p:txBody>
      </p:sp>
    </p:spTree>
    <p:extLst>
      <p:ext uri="{BB962C8B-B14F-4D97-AF65-F5344CB8AC3E}">
        <p14:creationId xmlns:p14="http://schemas.microsoft.com/office/powerpoint/2010/main" val="1336133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512FBA6-4A79-C943-A7BA-D9CBAF9F6B5B}"/>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5">
            <a:extLst>
              <a:ext uri="{FF2B5EF4-FFF2-40B4-BE49-F238E27FC236}">
                <a16:creationId xmlns:a16="http://schemas.microsoft.com/office/drawing/2014/main" id="{147B214D-8B70-2449-872B-0C8511E8794F}"/>
              </a:ext>
            </a:extLst>
          </p:cNvPr>
          <p:cNvPicPr>
            <a:picLocks noChangeAspect="1"/>
          </p:cNvPicPr>
          <p:nvPr/>
        </p:nvPicPr>
        <p:blipFill>
          <a:blip r:embed="rId3"/>
          <a:stretch>
            <a:fillRect/>
          </a:stretch>
        </p:blipFill>
        <p:spPr>
          <a:xfrm>
            <a:off x="-1" y="-1"/>
            <a:ext cx="12126715" cy="6858000"/>
          </a:xfrm>
          <a:prstGeom prst="rect">
            <a:avLst/>
          </a:prstGeom>
        </p:spPr>
      </p:pic>
      <p:sp>
        <p:nvSpPr>
          <p:cNvPr id="3" name="TextBox 2">
            <a:extLst>
              <a:ext uri="{FF2B5EF4-FFF2-40B4-BE49-F238E27FC236}">
                <a16:creationId xmlns:a16="http://schemas.microsoft.com/office/drawing/2014/main" id="{5E7EBACE-C7A2-3C4D-BE5C-B23783137BE8}"/>
              </a:ext>
            </a:extLst>
          </p:cNvPr>
          <p:cNvSpPr txBox="1"/>
          <p:nvPr/>
        </p:nvSpPr>
        <p:spPr>
          <a:xfrm>
            <a:off x="869156" y="4857750"/>
            <a:ext cx="7881937" cy="1323439"/>
          </a:xfrm>
          <a:prstGeom prst="rect">
            <a:avLst/>
          </a:prstGeom>
          <a:noFill/>
        </p:spPr>
        <p:txBody>
          <a:bodyPr wrap="square" rtlCol="0">
            <a:spAutoFit/>
          </a:bodyPr>
          <a:lstStyle/>
          <a:p>
            <a:pPr algn="l"/>
            <a:r>
              <a:rPr lang="en-US" sz="8000" b="1">
                <a:solidFill>
                  <a:srgbClr val="FF0000"/>
                </a:solidFill>
              </a:rPr>
              <a:t>সবাইকে ধন্যবাদ</a:t>
            </a:r>
          </a:p>
        </p:txBody>
      </p:sp>
    </p:spTree>
    <p:extLst>
      <p:ext uri="{BB962C8B-B14F-4D97-AF65-F5344CB8AC3E}">
        <p14:creationId xmlns:p14="http://schemas.microsoft.com/office/powerpoint/2010/main" val="3762013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3BFE335-12E5-A240-9CD8-477E3DE6DE70}"/>
              </a:ext>
            </a:extLst>
          </p:cNvPr>
          <p:cNvPicPr>
            <a:picLocks noChangeAspect="1"/>
          </p:cNvPicPr>
          <p:nvPr/>
        </p:nvPicPr>
        <p:blipFill>
          <a:blip r:embed="rId2"/>
          <a:stretch>
            <a:fillRect/>
          </a:stretch>
        </p:blipFill>
        <p:spPr>
          <a:xfrm>
            <a:off x="-1" y="53579"/>
            <a:ext cx="12192000" cy="6858000"/>
          </a:xfrm>
          <a:prstGeom prst="rect">
            <a:avLst/>
          </a:prstGeom>
        </p:spPr>
      </p:pic>
      <p:sp>
        <p:nvSpPr>
          <p:cNvPr id="2" name="Title 1">
            <a:extLst>
              <a:ext uri="{FF2B5EF4-FFF2-40B4-BE49-F238E27FC236}">
                <a16:creationId xmlns:a16="http://schemas.microsoft.com/office/drawing/2014/main" id="{920DBD1B-77EF-3D4C-9FAB-829EE480C578}"/>
              </a:ext>
            </a:extLst>
          </p:cNvPr>
          <p:cNvSpPr>
            <a:spLocks noGrp="1"/>
          </p:cNvSpPr>
          <p:nvPr>
            <p:ph type="title"/>
          </p:nvPr>
        </p:nvSpPr>
        <p:spPr>
          <a:xfrm>
            <a:off x="516598" y="4896379"/>
            <a:ext cx="11900538" cy="2015200"/>
          </a:xfrm>
        </p:spPr>
        <p:txBody>
          <a:bodyPr anchor="ctr">
            <a:noAutofit/>
          </a:bodyPr>
          <a:lstStyle/>
          <a:p>
            <a:pPr algn="ctr"/>
            <a:r>
              <a:rPr lang="en-US" sz="4400" b="1">
                <a:solidFill>
                  <a:srgbClr val="FF0000"/>
                </a:solidFill>
              </a:rPr>
              <a:t>সামসুন্নাহার বালিকা উচ্চ বিদ্যালয় ও কলেজ</a:t>
            </a:r>
            <a:br>
              <a:rPr lang="en-US" sz="4400" b="1">
                <a:solidFill>
                  <a:srgbClr val="FF0000"/>
                </a:solidFill>
              </a:rPr>
            </a:br>
            <a:r>
              <a:rPr lang="en-US" sz="4400" b="1">
                <a:solidFill>
                  <a:srgbClr val="FF0000"/>
                </a:solidFill>
              </a:rPr>
              <a:t>ভেদরগঞ্জ,  শরীয়তপুর।</a:t>
            </a:r>
            <a:br>
              <a:rPr lang="en-US" sz="4400" b="1">
                <a:solidFill>
                  <a:srgbClr val="FF0000"/>
                </a:solidFill>
              </a:rPr>
            </a:br>
            <a:r>
              <a:rPr lang="en-US" sz="3200" b="1">
                <a:solidFill>
                  <a:srgbClr val="FF0000"/>
                </a:solidFill>
              </a:rPr>
              <a:t>স্থাপিতঃ ২০১১ খ্রি. প্রতিষ্ঠাতাঃ মনোয়ারা সিকদার</a:t>
            </a:r>
          </a:p>
        </p:txBody>
      </p:sp>
      <p:pic>
        <p:nvPicPr>
          <p:cNvPr id="6" name="Picture 6">
            <a:extLst>
              <a:ext uri="{FF2B5EF4-FFF2-40B4-BE49-F238E27FC236}">
                <a16:creationId xmlns:a16="http://schemas.microsoft.com/office/drawing/2014/main" id="{3C902794-BF2A-2F44-B733-8E68D277C1A9}"/>
              </a:ext>
            </a:extLst>
          </p:cNvPr>
          <p:cNvPicPr>
            <a:picLocks noChangeAspect="1"/>
          </p:cNvPicPr>
          <p:nvPr/>
        </p:nvPicPr>
        <p:blipFill>
          <a:blip r:embed="rId3"/>
          <a:stretch>
            <a:fillRect/>
          </a:stretch>
        </p:blipFill>
        <p:spPr>
          <a:xfrm>
            <a:off x="3357562" y="-23782"/>
            <a:ext cx="5476875" cy="4962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23649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ppt_w</p:attrName>
                                        </p:attrNameLst>
                                      </p:cBhvr>
                                      <p:tavLst>
                                        <p:tav tm="0" fmla="#ppt_w*sin(2.5*pi*$)">
                                          <p:val>
                                            <p:fltVal val="0"/>
                                          </p:val>
                                        </p:tav>
                                        <p:tav tm="100000">
                                          <p:val>
                                            <p:fltVal val="1"/>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A9BC53F-1929-3F4C-A193-4723DC2E7A48}"/>
              </a:ext>
            </a:extLst>
          </p:cNvPr>
          <p:cNvPicPr>
            <a:picLocks noChangeAspect="1"/>
          </p:cNvPicPr>
          <p:nvPr/>
        </p:nvPicPr>
        <p:blipFill>
          <a:blip r:embed="rId2"/>
          <a:stretch>
            <a:fillRect/>
          </a:stretch>
        </p:blipFill>
        <p:spPr>
          <a:xfrm>
            <a:off x="53577" y="0"/>
            <a:ext cx="12138423" cy="6858000"/>
          </a:xfrm>
          <a:prstGeom prst="rect">
            <a:avLst/>
          </a:prstGeom>
        </p:spPr>
      </p:pic>
      <p:pic>
        <p:nvPicPr>
          <p:cNvPr id="2" name="Picture 3">
            <a:extLst>
              <a:ext uri="{FF2B5EF4-FFF2-40B4-BE49-F238E27FC236}">
                <a16:creationId xmlns:a16="http://schemas.microsoft.com/office/drawing/2014/main" id="{227584CE-96E9-DE4C-B0CB-4C95FF7E6726}"/>
              </a:ext>
            </a:extLst>
          </p:cNvPr>
          <p:cNvPicPr>
            <a:picLocks noChangeAspect="1"/>
          </p:cNvPicPr>
          <p:nvPr/>
        </p:nvPicPr>
        <p:blipFill rotWithShape="1">
          <a:blip r:embed="rId3"/>
          <a:srcRect t="18359" b="24292"/>
          <a:stretch/>
        </p:blipFill>
        <p:spPr>
          <a:xfrm>
            <a:off x="919887" y="867761"/>
            <a:ext cx="10420816" cy="5130396"/>
          </a:xfrm>
          <a:prstGeom prst="rect">
            <a:avLst/>
          </a:prstGeom>
        </p:spPr>
      </p:pic>
      <p:sp>
        <p:nvSpPr>
          <p:cNvPr id="4" name="TextBox 3">
            <a:extLst>
              <a:ext uri="{FF2B5EF4-FFF2-40B4-BE49-F238E27FC236}">
                <a16:creationId xmlns:a16="http://schemas.microsoft.com/office/drawing/2014/main" id="{4A129E3D-588A-8344-850F-1AA67691A950}"/>
              </a:ext>
            </a:extLst>
          </p:cNvPr>
          <p:cNvSpPr txBox="1"/>
          <p:nvPr/>
        </p:nvSpPr>
        <p:spPr>
          <a:xfrm>
            <a:off x="1342300" y="2211169"/>
            <a:ext cx="9929813" cy="3046988"/>
          </a:xfrm>
          <a:prstGeom prst="rect">
            <a:avLst/>
          </a:prstGeom>
          <a:noFill/>
        </p:spPr>
        <p:txBody>
          <a:bodyPr wrap="square" rtlCol="0">
            <a:spAutoFit/>
          </a:bodyPr>
          <a:lstStyle/>
          <a:p>
            <a:pPr algn="ctr"/>
            <a:r>
              <a:rPr lang="en-US" sz="9600" b="1">
                <a:solidFill>
                  <a:srgbClr val="FFFF00"/>
                </a:solidFill>
              </a:rPr>
              <a:t>মাল্টিমিডিয়া ক্লাসে</a:t>
            </a:r>
            <a:br>
              <a:rPr lang="en-US" sz="9600" b="1">
                <a:solidFill>
                  <a:srgbClr val="FFFF00"/>
                </a:solidFill>
              </a:rPr>
            </a:br>
            <a:r>
              <a:rPr lang="en-US" sz="9600" b="1">
                <a:solidFill>
                  <a:srgbClr val="FFFF00"/>
                </a:solidFill>
              </a:rPr>
              <a:t>সবাইকে স্বাগতম</a:t>
            </a:r>
            <a:endParaRPr lang="en-US" sz="9600"/>
          </a:p>
        </p:txBody>
      </p:sp>
    </p:spTree>
    <p:extLst>
      <p:ext uri="{BB962C8B-B14F-4D97-AF65-F5344CB8AC3E}">
        <p14:creationId xmlns:p14="http://schemas.microsoft.com/office/powerpoint/2010/main" val="228372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B23D023-3321-054D-BF5F-5014B3F1C1C7}"/>
              </a:ext>
            </a:extLst>
          </p:cNvPr>
          <p:cNvPicPr>
            <a:picLocks noChangeAspect="1"/>
          </p:cNvPicPr>
          <p:nvPr/>
        </p:nvPicPr>
        <p:blipFill>
          <a:blip r:embed="rId2"/>
          <a:stretch>
            <a:fillRect/>
          </a:stretch>
        </p:blipFill>
        <p:spPr>
          <a:xfrm>
            <a:off x="-1" y="0"/>
            <a:ext cx="12138423" cy="6858000"/>
          </a:xfrm>
          <a:prstGeom prst="rect">
            <a:avLst/>
          </a:prstGeom>
        </p:spPr>
      </p:pic>
      <p:sp>
        <p:nvSpPr>
          <p:cNvPr id="2" name="Title 1">
            <a:extLst>
              <a:ext uri="{FF2B5EF4-FFF2-40B4-BE49-F238E27FC236}">
                <a16:creationId xmlns:a16="http://schemas.microsoft.com/office/drawing/2014/main" id="{B1FDC58C-3EA5-F444-948C-3606BE7A6923}"/>
              </a:ext>
            </a:extLst>
          </p:cNvPr>
          <p:cNvSpPr>
            <a:spLocks noGrp="1"/>
          </p:cNvSpPr>
          <p:nvPr>
            <p:ph type="title"/>
          </p:nvPr>
        </p:nvSpPr>
        <p:spPr>
          <a:xfrm>
            <a:off x="2848240" y="1056084"/>
            <a:ext cx="6709832" cy="1503163"/>
          </a:xfrm>
        </p:spPr>
        <p:txBody>
          <a:bodyPr>
            <a:noAutofit/>
          </a:bodyPr>
          <a:lstStyle/>
          <a:p>
            <a:pPr algn="ctr"/>
            <a:r>
              <a:rPr lang="en-US" sz="9600" b="1">
                <a:solidFill>
                  <a:srgbClr val="FF0000"/>
                </a:solidFill>
              </a:rPr>
              <a:t>পরিচিতি</a:t>
            </a:r>
          </a:p>
        </p:txBody>
      </p:sp>
      <p:sp>
        <p:nvSpPr>
          <p:cNvPr id="4" name="Rectangle: Top Corners Snipped 3">
            <a:extLst>
              <a:ext uri="{FF2B5EF4-FFF2-40B4-BE49-F238E27FC236}">
                <a16:creationId xmlns:a16="http://schemas.microsoft.com/office/drawing/2014/main" id="{D332FF85-843C-3541-8B73-958125A827CD}"/>
              </a:ext>
            </a:extLst>
          </p:cNvPr>
          <p:cNvSpPr/>
          <p:nvPr/>
        </p:nvSpPr>
        <p:spPr>
          <a:xfrm>
            <a:off x="875109" y="2375296"/>
            <a:ext cx="5274469" cy="3682007"/>
          </a:xfrm>
          <a:prstGeom prst="snip2Same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রূপায়ণ হালদার</a:t>
            </a:r>
          </a:p>
          <a:p>
            <a:pPr algn="ctr"/>
            <a:r>
              <a:rPr lang="en-US" sz="2800" b="1">
                <a:solidFill>
                  <a:srgbClr val="FF0000"/>
                </a:solidFill>
              </a:rPr>
              <a:t>সহকারী শিক্ষক (কম্পিউটার)</a:t>
            </a:r>
          </a:p>
          <a:p>
            <a:pPr algn="ctr"/>
            <a:r>
              <a:rPr lang="en-US" sz="2800" b="1">
                <a:solidFill>
                  <a:srgbClr val="FF0000"/>
                </a:solidFill>
              </a:rPr>
              <a:t>সামসুন্নাহার গার্লস স্কুল এন্ড কলেজ</a:t>
            </a:r>
          </a:p>
          <a:p>
            <a:pPr algn="ctr"/>
            <a:r>
              <a:rPr lang="en-US" sz="2800" b="1">
                <a:solidFill>
                  <a:srgbClr val="FF0000"/>
                </a:solidFill>
              </a:rPr>
              <a:t>ভেদরগঞ্জ, শরীয়তপুর। </a:t>
            </a:r>
          </a:p>
          <a:p>
            <a:pPr algn="ctr"/>
            <a:r>
              <a:rPr lang="en-US" sz="2800" b="1">
                <a:solidFill>
                  <a:srgbClr val="FF0000"/>
                </a:solidFill>
              </a:rPr>
              <a:t>মোবাইলঃ ০১৭৫৮৫০৪৬৫০</a:t>
            </a:r>
          </a:p>
          <a:p>
            <a:pPr algn="ctr"/>
            <a:r>
              <a:rPr lang="en-US" sz="2800" b="1">
                <a:solidFill>
                  <a:srgbClr val="FF0000"/>
                </a:solidFill>
              </a:rPr>
              <a:t>ইমেইলঃ ribbed1990@gmail.com</a:t>
            </a:r>
          </a:p>
        </p:txBody>
      </p:sp>
      <p:sp>
        <p:nvSpPr>
          <p:cNvPr id="6" name="Rectangle: Top Corners Snipped 5">
            <a:extLst>
              <a:ext uri="{FF2B5EF4-FFF2-40B4-BE49-F238E27FC236}">
                <a16:creationId xmlns:a16="http://schemas.microsoft.com/office/drawing/2014/main" id="{169A495A-1ECF-FC46-BF0A-84402AB7C587}"/>
              </a:ext>
            </a:extLst>
          </p:cNvPr>
          <p:cNvSpPr/>
          <p:nvPr/>
        </p:nvSpPr>
        <p:spPr>
          <a:xfrm>
            <a:off x="6149578" y="2250279"/>
            <a:ext cx="5101828" cy="3807024"/>
          </a:xfrm>
          <a:prstGeom prst="snip2Same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বিষয়ঃ ভূগোল ও পরিবেশ</a:t>
            </a:r>
          </a:p>
          <a:p>
            <a:pPr algn="ctr"/>
            <a:r>
              <a:rPr lang="en-US" sz="3200" b="1">
                <a:solidFill>
                  <a:srgbClr val="FF0000"/>
                </a:solidFill>
              </a:rPr>
              <a:t>শ্রেণিঃ নবম ও দশম </a:t>
            </a:r>
          </a:p>
          <a:p>
            <a:pPr algn="ctr"/>
            <a:r>
              <a:rPr lang="en-US" sz="3200" b="1">
                <a:solidFill>
                  <a:srgbClr val="FF0000"/>
                </a:solidFill>
              </a:rPr>
              <a:t>অধ্যায়ঃ দশম</a:t>
            </a:r>
          </a:p>
          <a:p>
            <a:pPr algn="ctr"/>
            <a:r>
              <a:rPr lang="en-US" sz="3200" b="1">
                <a:solidFill>
                  <a:srgbClr val="FF0000"/>
                </a:solidFill>
              </a:rPr>
              <a:t>সময়ঃ ৪৫ মিনিট</a:t>
            </a:r>
          </a:p>
          <a:p>
            <a:pPr algn="ctr"/>
            <a:r>
              <a:rPr lang="en-US" sz="3200" b="1">
                <a:solidFill>
                  <a:srgbClr val="FF0000"/>
                </a:solidFill>
              </a:rPr>
              <a:t>তারিখঃ ১৩/০৮/২০২১</a:t>
            </a:r>
          </a:p>
        </p:txBody>
      </p:sp>
    </p:spTree>
    <p:extLst>
      <p:ext uri="{BB962C8B-B14F-4D97-AF65-F5344CB8AC3E}">
        <p14:creationId xmlns:p14="http://schemas.microsoft.com/office/powerpoint/2010/main" val="269508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D5DEBAA-29E9-EB4E-AA03-4EE7E9CCA6BC}"/>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4">
            <a:extLst>
              <a:ext uri="{FF2B5EF4-FFF2-40B4-BE49-F238E27FC236}">
                <a16:creationId xmlns:a16="http://schemas.microsoft.com/office/drawing/2014/main" id="{430DA06D-596D-2C4F-AD4E-EB9E47D0F75E}"/>
              </a:ext>
            </a:extLst>
          </p:cNvPr>
          <p:cNvPicPr>
            <a:picLocks noChangeAspect="1"/>
          </p:cNvPicPr>
          <p:nvPr/>
        </p:nvPicPr>
        <p:blipFill>
          <a:blip r:embed="rId3"/>
          <a:stretch>
            <a:fillRect/>
          </a:stretch>
        </p:blipFill>
        <p:spPr>
          <a:xfrm>
            <a:off x="974568" y="907181"/>
            <a:ext cx="4668995" cy="5043637"/>
          </a:xfrm>
          <a:prstGeom prst="rect">
            <a:avLst/>
          </a:prstGeom>
        </p:spPr>
      </p:pic>
      <p:pic>
        <p:nvPicPr>
          <p:cNvPr id="5" name="Picture 5">
            <a:extLst>
              <a:ext uri="{FF2B5EF4-FFF2-40B4-BE49-F238E27FC236}">
                <a16:creationId xmlns:a16="http://schemas.microsoft.com/office/drawing/2014/main" id="{95E969AD-9E77-9C44-99C0-C3866419BA66}"/>
              </a:ext>
            </a:extLst>
          </p:cNvPr>
          <p:cNvPicPr>
            <a:picLocks noChangeAspect="1"/>
          </p:cNvPicPr>
          <p:nvPr/>
        </p:nvPicPr>
        <p:blipFill>
          <a:blip r:embed="rId4"/>
          <a:stretch>
            <a:fillRect/>
          </a:stretch>
        </p:blipFill>
        <p:spPr>
          <a:xfrm>
            <a:off x="6357938" y="907182"/>
            <a:ext cx="4859494" cy="5043636"/>
          </a:xfrm>
          <a:prstGeom prst="rect">
            <a:avLst/>
          </a:prstGeom>
        </p:spPr>
      </p:pic>
    </p:spTree>
    <p:extLst>
      <p:ext uri="{BB962C8B-B14F-4D97-AF65-F5344CB8AC3E}">
        <p14:creationId xmlns:p14="http://schemas.microsoft.com/office/powerpoint/2010/main" val="169844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BB50C4-84FD-B347-BCA1-E3BA67BC052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DC58C-3EA5-F444-948C-3606BE7A6923}"/>
              </a:ext>
            </a:extLst>
          </p:cNvPr>
          <p:cNvSpPr>
            <a:spLocks noGrp="1"/>
          </p:cNvSpPr>
          <p:nvPr>
            <p:ph type="title"/>
          </p:nvPr>
        </p:nvSpPr>
        <p:spPr>
          <a:xfrm>
            <a:off x="195130" y="2381"/>
            <a:ext cx="11996869" cy="1081867"/>
          </a:xfrm>
        </p:spPr>
        <p:txBody>
          <a:bodyPr>
            <a:normAutofit/>
          </a:bodyPr>
          <a:lstStyle/>
          <a:p>
            <a:r>
              <a:rPr lang="en-US" sz="6000" b="1">
                <a:solidFill>
                  <a:srgbClr val="FF0000"/>
                </a:solidFill>
              </a:rPr>
              <a:t>নিচের ছবিগুলো লক্ষ্য করি……….</a:t>
            </a:r>
          </a:p>
        </p:txBody>
      </p:sp>
      <p:sp>
        <p:nvSpPr>
          <p:cNvPr id="3" name="Title 1">
            <a:extLst>
              <a:ext uri="{FF2B5EF4-FFF2-40B4-BE49-F238E27FC236}">
                <a16:creationId xmlns:a16="http://schemas.microsoft.com/office/drawing/2014/main" id="{1D86C8AE-D886-6A47-B701-7F4EDACAC689}"/>
              </a:ext>
            </a:extLst>
          </p:cNvPr>
          <p:cNvSpPr txBox="1">
            <a:spLocks/>
          </p:cNvSpPr>
          <p:nvPr/>
        </p:nvSpPr>
        <p:spPr>
          <a:xfrm>
            <a:off x="3018234" y="6202257"/>
            <a:ext cx="9001126" cy="53965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as-IN" sz="4000" b="1">
                <a:solidFill>
                  <a:srgbClr val="FF0000"/>
                </a:solidFill>
              </a:rPr>
              <a:t>ছবিগুলো</a:t>
            </a:r>
            <a:r>
              <a:rPr lang="en-US" sz="4000" b="1">
                <a:solidFill>
                  <a:srgbClr val="FF0000"/>
                </a:solidFill>
              </a:rPr>
              <a:t> দেখে কিছু বুঝতে পেরেছো কি?</a:t>
            </a:r>
            <a:endParaRPr lang="as-IN" sz="4000" b="1">
              <a:solidFill>
                <a:srgbClr val="FF0000"/>
              </a:solidFill>
            </a:endParaRPr>
          </a:p>
        </p:txBody>
      </p:sp>
      <p:pic>
        <p:nvPicPr>
          <p:cNvPr id="5" name="Picture 5">
            <a:extLst>
              <a:ext uri="{FF2B5EF4-FFF2-40B4-BE49-F238E27FC236}">
                <a16:creationId xmlns:a16="http://schemas.microsoft.com/office/drawing/2014/main" id="{3F8A0A9E-61F4-774E-AD93-C0D066C47B03}"/>
              </a:ext>
            </a:extLst>
          </p:cNvPr>
          <p:cNvPicPr>
            <a:picLocks noChangeAspect="1"/>
          </p:cNvPicPr>
          <p:nvPr/>
        </p:nvPicPr>
        <p:blipFill>
          <a:blip r:embed="rId3"/>
          <a:stretch>
            <a:fillRect/>
          </a:stretch>
        </p:blipFill>
        <p:spPr>
          <a:xfrm>
            <a:off x="924718" y="854841"/>
            <a:ext cx="5297925" cy="2541019"/>
          </a:xfrm>
          <a:prstGeom prst="rect">
            <a:avLst/>
          </a:prstGeom>
        </p:spPr>
      </p:pic>
      <p:pic>
        <p:nvPicPr>
          <p:cNvPr id="6" name="Picture 6">
            <a:extLst>
              <a:ext uri="{FF2B5EF4-FFF2-40B4-BE49-F238E27FC236}">
                <a16:creationId xmlns:a16="http://schemas.microsoft.com/office/drawing/2014/main" id="{537A658B-0E80-FA45-AA22-2D1C5F4B7A69}"/>
              </a:ext>
            </a:extLst>
          </p:cNvPr>
          <p:cNvPicPr>
            <a:picLocks noChangeAspect="1"/>
          </p:cNvPicPr>
          <p:nvPr/>
        </p:nvPicPr>
        <p:blipFill>
          <a:blip r:embed="rId4"/>
          <a:stretch>
            <a:fillRect/>
          </a:stretch>
        </p:blipFill>
        <p:spPr>
          <a:xfrm>
            <a:off x="933011" y="3423217"/>
            <a:ext cx="5297925" cy="2579942"/>
          </a:xfrm>
          <a:prstGeom prst="rect">
            <a:avLst/>
          </a:prstGeom>
        </p:spPr>
      </p:pic>
      <p:pic>
        <p:nvPicPr>
          <p:cNvPr id="7" name="Picture 7">
            <a:extLst>
              <a:ext uri="{FF2B5EF4-FFF2-40B4-BE49-F238E27FC236}">
                <a16:creationId xmlns:a16="http://schemas.microsoft.com/office/drawing/2014/main" id="{0C4E2F27-F8C2-8848-BEB1-05D939DADB05}"/>
              </a:ext>
            </a:extLst>
          </p:cNvPr>
          <p:cNvPicPr>
            <a:picLocks noChangeAspect="1"/>
          </p:cNvPicPr>
          <p:nvPr/>
        </p:nvPicPr>
        <p:blipFill>
          <a:blip r:embed="rId5"/>
          <a:stretch>
            <a:fillRect/>
          </a:stretch>
        </p:blipFill>
        <p:spPr>
          <a:xfrm>
            <a:off x="6230936" y="853042"/>
            <a:ext cx="5028053" cy="2570175"/>
          </a:xfrm>
          <a:prstGeom prst="rect">
            <a:avLst/>
          </a:prstGeom>
        </p:spPr>
      </p:pic>
      <p:pic>
        <p:nvPicPr>
          <p:cNvPr id="8" name="Picture 8">
            <a:extLst>
              <a:ext uri="{FF2B5EF4-FFF2-40B4-BE49-F238E27FC236}">
                <a16:creationId xmlns:a16="http://schemas.microsoft.com/office/drawing/2014/main" id="{95DF36EA-322A-E44C-90B4-28C393CBF207}"/>
              </a:ext>
            </a:extLst>
          </p:cNvPr>
          <p:cNvPicPr>
            <a:picLocks noChangeAspect="1"/>
          </p:cNvPicPr>
          <p:nvPr/>
        </p:nvPicPr>
        <p:blipFill>
          <a:blip r:embed="rId6"/>
          <a:stretch>
            <a:fillRect/>
          </a:stretch>
        </p:blipFill>
        <p:spPr>
          <a:xfrm>
            <a:off x="6230936" y="3429000"/>
            <a:ext cx="5036346" cy="2570175"/>
          </a:xfrm>
          <a:prstGeom prst="rect">
            <a:avLst/>
          </a:prstGeom>
        </p:spPr>
      </p:pic>
    </p:spTree>
    <p:extLst>
      <p:ext uri="{BB962C8B-B14F-4D97-AF65-F5344CB8AC3E}">
        <p14:creationId xmlns:p14="http://schemas.microsoft.com/office/powerpoint/2010/main" val="29526288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08B67794-DD73-394E-9832-FA7EB1301E24}"/>
              </a:ext>
            </a:extLst>
          </p:cNvPr>
          <p:cNvSpPr txBox="1">
            <a:spLocks/>
          </p:cNvSpPr>
          <p:nvPr/>
        </p:nvSpPr>
        <p:spPr>
          <a:xfrm>
            <a:off x="1893094" y="0"/>
            <a:ext cx="7850187" cy="885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as-IN" sz="8000" b="1">
                <a:solidFill>
                  <a:srgbClr val="FF0000"/>
                </a:solidFill>
              </a:rPr>
              <a:t>আজকের পাঠ</a:t>
            </a:r>
          </a:p>
        </p:txBody>
      </p:sp>
      <p:pic>
        <p:nvPicPr>
          <p:cNvPr id="2" name="Picture 2">
            <a:extLst>
              <a:ext uri="{FF2B5EF4-FFF2-40B4-BE49-F238E27FC236}">
                <a16:creationId xmlns:a16="http://schemas.microsoft.com/office/drawing/2014/main" id="{CE502AFA-98D2-F048-AD24-346B8CBDDD8A}"/>
              </a:ext>
            </a:extLst>
          </p:cNvPr>
          <p:cNvPicPr>
            <a:picLocks noChangeAspect="1"/>
          </p:cNvPicPr>
          <p:nvPr/>
        </p:nvPicPr>
        <p:blipFill>
          <a:blip r:embed="rId3"/>
          <a:stretch>
            <a:fillRect/>
          </a:stretch>
        </p:blipFill>
        <p:spPr>
          <a:xfrm>
            <a:off x="906066" y="885976"/>
            <a:ext cx="4433887" cy="5132634"/>
          </a:xfrm>
          <a:prstGeom prst="rect">
            <a:avLst/>
          </a:prstGeom>
        </p:spPr>
      </p:pic>
      <p:sp>
        <p:nvSpPr>
          <p:cNvPr id="11" name="TextBox 10">
            <a:extLst>
              <a:ext uri="{FF2B5EF4-FFF2-40B4-BE49-F238E27FC236}">
                <a16:creationId xmlns:a16="http://schemas.microsoft.com/office/drawing/2014/main" id="{D8F4A2F2-4E4B-2845-980A-E20C739F699D}"/>
              </a:ext>
            </a:extLst>
          </p:cNvPr>
          <p:cNvSpPr txBox="1"/>
          <p:nvPr/>
        </p:nvSpPr>
        <p:spPr>
          <a:xfrm>
            <a:off x="5089922" y="1729324"/>
            <a:ext cx="5947172" cy="3139321"/>
          </a:xfrm>
          <a:prstGeom prst="rect">
            <a:avLst/>
          </a:prstGeom>
          <a:noFill/>
        </p:spPr>
        <p:txBody>
          <a:bodyPr wrap="square" rtlCol="0">
            <a:spAutoFit/>
          </a:bodyPr>
          <a:lstStyle/>
          <a:p>
            <a:pPr algn="ctr"/>
            <a:r>
              <a:rPr lang="en-US" sz="6600" b="1">
                <a:solidFill>
                  <a:srgbClr val="FFFF00"/>
                </a:solidFill>
              </a:rPr>
              <a:t> বাংলাদেশের</a:t>
            </a:r>
          </a:p>
          <a:p>
            <a:pPr algn="ctr"/>
            <a:r>
              <a:rPr lang="en-US" sz="6600" b="1">
                <a:solidFill>
                  <a:srgbClr val="FFFF00"/>
                </a:solidFill>
              </a:rPr>
              <a:t>ভৌগলিক</a:t>
            </a:r>
          </a:p>
          <a:p>
            <a:pPr algn="ctr"/>
            <a:r>
              <a:rPr lang="en-US" sz="6600" b="1">
                <a:solidFill>
                  <a:srgbClr val="FFFF00"/>
                </a:solidFill>
              </a:rPr>
              <a:t>বিবরণ</a:t>
            </a:r>
            <a:endParaRPr lang="en-US" sz="6600"/>
          </a:p>
        </p:txBody>
      </p:sp>
    </p:spTree>
    <p:extLst>
      <p:ext uri="{BB962C8B-B14F-4D97-AF65-F5344CB8AC3E}">
        <p14:creationId xmlns:p14="http://schemas.microsoft.com/office/powerpoint/2010/main" val="7651743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3AFDF83-38D3-0944-B29C-01F9DA4C0901}"/>
              </a:ext>
            </a:extLst>
          </p:cNvPr>
          <p:cNvSpPr/>
          <p:nvPr/>
        </p:nvSpPr>
        <p:spPr>
          <a:xfrm>
            <a:off x="1071562" y="2097582"/>
            <a:ext cx="10048876" cy="2662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FFFF00"/>
                </a:solidFill>
              </a:rPr>
              <a:t>১। বাংলাদেশের ভৌগোলিক অবস্হা বলতে পারবে।</a:t>
            </a:r>
            <a:br>
              <a:rPr lang="en-US" sz="3600" b="1">
                <a:solidFill>
                  <a:srgbClr val="FFFF00"/>
                </a:solidFill>
              </a:rPr>
            </a:br>
            <a:r>
              <a:rPr lang="en-US" sz="3600" b="1">
                <a:solidFill>
                  <a:srgbClr val="FFFF00"/>
                </a:solidFill>
              </a:rPr>
              <a:t>২। বাংলাদেশের আয়তন বর্ণনা করতে পারবে।</a:t>
            </a:r>
          </a:p>
          <a:p>
            <a:r>
              <a:rPr lang="en-US" sz="3600" b="1">
                <a:solidFill>
                  <a:srgbClr val="FFFF00"/>
                </a:solidFill>
              </a:rPr>
              <a:t>৩। বাংলাদেশের ভূপ্রকৃতি বর্ণনা করতে পারবে।</a:t>
            </a:r>
            <a:endParaRPr lang="en-US" sz="3600">
              <a:solidFill>
                <a:srgbClr val="FFFF00"/>
              </a:solidFill>
            </a:endParaRPr>
          </a:p>
        </p:txBody>
      </p:sp>
      <p:sp>
        <p:nvSpPr>
          <p:cNvPr id="6" name="Title 1">
            <a:extLst>
              <a:ext uri="{FF2B5EF4-FFF2-40B4-BE49-F238E27FC236}">
                <a16:creationId xmlns:a16="http://schemas.microsoft.com/office/drawing/2014/main" id="{A48196CE-C951-944B-B8F1-A68242BFB411}"/>
              </a:ext>
            </a:extLst>
          </p:cNvPr>
          <p:cNvSpPr>
            <a:spLocks noGrp="1"/>
          </p:cNvSpPr>
          <p:nvPr>
            <p:ph type="title"/>
          </p:nvPr>
        </p:nvSpPr>
        <p:spPr>
          <a:xfrm>
            <a:off x="4246893" y="145256"/>
            <a:ext cx="3698214" cy="854869"/>
          </a:xfrm>
        </p:spPr>
        <p:txBody>
          <a:bodyPr>
            <a:noAutofit/>
          </a:bodyPr>
          <a:lstStyle/>
          <a:p>
            <a:r>
              <a:rPr lang="en-US" sz="6600" b="1">
                <a:solidFill>
                  <a:srgbClr val="FF0000"/>
                </a:solidFill>
              </a:rPr>
              <a:t>শিখনফল</a:t>
            </a:r>
          </a:p>
        </p:txBody>
      </p:sp>
      <p:sp>
        <p:nvSpPr>
          <p:cNvPr id="8" name="TextBox 7">
            <a:extLst>
              <a:ext uri="{FF2B5EF4-FFF2-40B4-BE49-F238E27FC236}">
                <a16:creationId xmlns:a16="http://schemas.microsoft.com/office/drawing/2014/main" id="{4CBAEB89-679A-BB4E-A072-43348A1EFE86}"/>
              </a:ext>
            </a:extLst>
          </p:cNvPr>
          <p:cNvSpPr txBox="1"/>
          <p:nvPr/>
        </p:nvSpPr>
        <p:spPr>
          <a:xfrm>
            <a:off x="1071561" y="1328143"/>
            <a:ext cx="10734425" cy="769440"/>
          </a:xfrm>
          <a:prstGeom prst="rect">
            <a:avLst/>
          </a:prstGeom>
          <a:noFill/>
        </p:spPr>
        <p:txBody>
          <a:bodyPr wrap="square">
            <a:spAutoFit/>
          </a:bodyPr>
          <a:lstStyle/>
          <a:p>
            <a:r>
              <a:rPr lang="en-US" sz="4400" b="1">
                <a:solidFill>
                  <a:srgbClr val="7030A0"/>
                </a:solidFill>
              </a:rPr>
              <a:t>এ অধ্যায় পাঠ শেষে শিক্ষার্থীরা…………</a:t>
            </a:r>
            <a:endParaRPr lang="en-US" sz="4400">
              <a:solidFill>
                <a:srgbClr val="7030A0"/>
              </a:solidFill>
            </a:endParaRPr>
          </a:p>
        </p:txBody>
      </p:sp>
    </p:spTree>
    <p:extLst>
      <p:ext uri="{BB962C8B-B14F-4D97-AF65-F5344CB8AC3E}">
        <p14:creationId xmlns:p14="http://schemas.microsoft.com/office/powerpoint/2010/main" val="148327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088C5-3B86-9146-B014-7B66CE444277}"/>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48196CE-C951-944B-B8F1-A68242BFB411}"/>
              </a:ext>
            </a:extLst>
          </p:cNvPr>
          <p:cNvSpPr>
            <a:spLocks noGrp="1"/>
          </p:cNvSpPr>
          <p:nvPr>
            <p:ph type="title"/>
          </p:nvPr>
        </p:nvSpPr>
        <p:spPr>
          <a:xfrm>
            <a:off x="1105792" y="1172954"/>
            <a:ext cx="9980413" cy="543520"/>
          </a:xfrm>
        </p:spPr>
        <p:txBody>
          <a:bodyPr>
            <a:noAutofit/>
          </a:bodyPr>
          <a:lstStyle/>
          <a:p>
            <a:r>
              <a:rPr lang="en-US" b="1">
                <a:solidFill>
                  <a:srgbClr val="FF0000"/>
                </a:solidFill>
              </a:rPr>
              <a:t>বাংলাদেশের ভৌগোলিক অবস্হা……</a:t>
            </a:r>
          </a:p>
        </p:txBody>
      </p:sp>
      <p:sp>
        <p:nvSpPr>
          <p:cNvPr id="3" name="TextBox 2">
            <a:extLst>
              <a:ext uri="{FF2B5EF4-FFF2-40B4-BE49-F238E27FC236}">
                <a16:creationId xmlns:a16="http://schemas.microsoft.com/office/drawing/2014/main" id="{26971DC2-AA25-284F-8DF7-3AA028717C8C}"/>
              </a:ext>
            </a:extLst>
          </p:cNvPr>
          <p:cNvSpPr txBox="1"/>
          <p:nvPr/>
        </p:nvSpPr>
        <p:spPr>
          <a:xfrm>
            <a:off x="1105793" y="2151727"/>
            <a:ext cx="9980413" cy="2554545"/>
          </a:xfrm>
          <a:prstGeom prst="rect">
            <a:avLst/>
          </a:prstGeom>
          <a:noFill/>
        </p:spPr>
        <p:txBody>
          <a:bodyPr wrap="square" rtlCol="0">
            <a:spAutoFit/>
          </a:bodyPr>
          <a:lstStyle/>
          <a:p>
            <a:pPr algn="just"/>
            <a:r>
              <a:rPr lang="as-IN" sz="4000" b="1" i="0">
                <a:solidFill>
                  <a:srgbClr val="3C4043"/>
                </a:solidFill>
                <a:effectLst/>
                <a:latin typeface="Roboto" panose="02000000000000000000" pitchFamily="2" charset="0"/>
              </a:rPr>
              <a:t>বাংলাদেশ অসংখ্য নদীবেষ্টিত নিম্ন উচ্চতার ব-দ্বীপ এলাকা। বাংলাদেশ ২০°৩৪´ উত্তর থেকে ২৬°৩৮´ উত্তর অক্ষাংশের মধ্যে এবং ৮৮°০১´ থেকে ৯২°৪১´ পূর্ব দ্রাঘিমাংশে অবস্থিত।</a:t>
            </a:r>
            <a:endParaRPr lang="en-US" sz="4000" b="1"/>
          </a:p>
        </p:txBody>
      </p:sp>
    </p:spTree>
    <p:extLst>
      <p:ext uri="{BB962C8B-B14F-4D97-AF65-F5344CB8AC3E}">
        <p14:creationId xmlns:p14="http://schemas.microsoft.com/office/powerpoint/2010/main" val="916957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PowerPoint Presentation</vt:lpstr>
      <vt:lpstr>সামসুন্নাহার বালিকা উচ্চ বিদ্যালয় ও কলেজ ভেদরগঞ্জ,  শরীয়তপুর। স্থাপিতঃ ২০১১ খ্রি. প্রতিষ্ঠাতাঃ মনোয়ারা সিকদার</vt:lpstr>
      <vt:lpstr>PowerPoint Presentation</vt:lpstr>
      <vt:lpstr>পরিচিতি</vt:lpstr>
      <vt:lpstr>PowerPoint Presentation</vt:lpstr>
      <vt:lpstr>নিচের ছবিগুলো লক্ষ্য করি……….</vt:lpstr>
      <vt:lpstr>PowerPoint Presentation</vt:lpstr>
      <vt:lpstr>শিখনফল</vt:lpstr>
      <vt:lpstr>বাংলাদেশের ভৌগোলিক অবস্হা……</vt:lpstr>
      <vt:lpstr>বাংলাদেশের আয়তন……</vt:lpstr>
      <vt:lpstr>বাংলাদেশের সীমানা……</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সামসুন্নাহার বালিকা উচ্চ বিদ্যালয় ও কলেজ ভেদরগঞ্জ,  শরীয়তপুর। স্থাপিতঃ ২০১১ খ্রি.</dc:title>
  <dc:creator>Ribbed1990@gmail.com</dc:creator>
  <cp:lastModifiedBy>Ribbed1990@gmail.com</cp:lastModifiedBy>
  <cp:revision>27</cp:revision>
  <dcterms:created xsi:type="dcterms:W3CDTF">2021-07-31T13:30:11Z</dcterms:created>
  <dcterms:modified xsi:type="dcterms:W3CDTF">2021-08-13T08:19:03Z</dcterms:modified>
</cp:coreProperties>
</file>