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0" r:id="rId2"/>
    <p:sldId id="259" r:id="rId3"/>
    <p:sldId id="263" r:id="rId4"/>
    <p:sldId id="268" r:id="rId5"/>
    <p:sldId id="266" r:id="rId6"/>
    <p:sldId id="264" r:id="rId7"/>
    <p:sldId id="275" r:id="rId8"/>
    <p:sldId id="276" r:id="rId9"/>
    <p:sldId id="278" r:id="rId10"/>
    <p:sldId id="277" r:id="rId11"/>
    <p:sldId id="279" r:id="rId12"/>
    <p:sldId id="280" r:id="rId13"/>
    <p:sldId id="270" r:id="rId14"/>
    <p:sldId id="271" r:id="rId15"/>
    <p:sldId id="274" r:id="rId16"/>
    <p:sldId id="269"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72" y="-3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CCEB83-669C-473A-B74D-003F20600836}" type="datetimeFigureOut">
              <a:rPr lang="en-US" smtClean="0"/>
              <a:pPr/>
              <a:t>8/14/2021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AB6863-158B-4C98-83AC-C3AF50967C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AB6863-158B-4C98-83AC-C3AF50967C63}"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7b76a86ae8ebb9f16b7c886a772902e2.gif"/>
          <p:cNvPicPr>
            <a:picLocks noChangeAspect="1"/>
          </p:cNvPicPr>
          <p:nvPr/>
        </p:nvPicPr>
        <p:blipFill>
          <a:blip r:embed="rId2"/>
          <a:stretch>
            <a:fillRect/>
          </a:stretch>
        </p:blipFill>
        <p:spPr>
          <a:xfrm>
            <a:off x="990600" y="838201"/>
            <a:ext cx="6553200" cy="4419600"/>
          </a:xfrm>
          <a:prstGeom prst="rect">
            <a:avLst/>
          </a:prstGeom>
          <a:ln>
            <a:noFill/>
          </a:ln>
          <a:effectLst>
            <a:softEdge rad="112500"/>
          </a:effectLst>
        </p:spPr>
      </p:pic>
      <p:sp>
        <p:nvSpPr>
          <p:cNvPr id="2" name="TextBox 1"/>
          <p:cNvSpPr txBox="1"/>
          <p:nvPr/>
        </p:nvSpPr>
        <p:spPr>
          <a:xfrm>
            <a:off x="1828800" y="3581400"/>
            <a:ext cx="4953000" cy="2209800"/>
          </a:xfrm>
          <a:prstGeom prst="rect">
            <a:avLst/>
          </a:prstGeom>
          <a:noFill/>
        </p:spPr>
        <p:txBody>
          <a:bodyPr wrap="square" rtlCol="0">
            <a:prstTxWarp prst="textPlain">
              <a:avLst/>
            </a:prstTxWarp>
            <a:spAutoFit/>
          </a:bodyPr>
          <a:lstStyle/>
          <a:p>
            <a:pPr algn="ctr"/>
            <a:r>
              <a:rPr lang="bn-IN" sz="4000" dirty="0" smtClean="0">
                <a:ln>
                  <a:solidFill>
                    <a:schemeClr val="tx1"/>
                  </a:solidFill>
                  <a:prstDash val="sysDash"/>
                </a:ln>
                <a:solidFill>
                  <a:srgbClr val="00B050"/>
                </a:solidFill>
                <a:latin typeface="Nikosh" pitchFamily="2" charset="0"/>
                <a:cs typeface="Nikosh" pitchFamily="2" charset="0"/>
              </a:rPr>
              <a:t>স্বাগতম</a:t>
            </a:r>
            <a:endParaRPr lang="en-US" sz="4400" dirty="0">
              <a:ln>
                <a:solidFill>
                  <a:schemeClr val="tx1"/>
                </a:solidFill>
                <a:prstDash val="sysDash"/>
              </a:ln>
              <a:solidFill>
                <a:srgbClr val="00B050"/>
              </a:solidFill>
              <a:latin typeface="Nikosh" pitchFamily="2" charset="0"/>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524000"/>
            <a:ext cx="7391400" cy="4876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nSpc>
                <a:spcPct val="130000"/>
              </a:lnSpc>
              <a:spcBef>
                <a:spcPct val="20000"/>
              </a:spcBef>
              <a:defRPr/>
            </a:pPr>
            <a:r>
              <a:rPr lang="bn-IN" sz="4000" dirty="0" smtClean="0">
                <a:solidFill>
                  <a:schemeClr val="tx1"/>
                </a:solidFill>
                <a:latin typeface="Nikosh" pitchFamily="2" charset="0"/>
                <a:cs typeface="Nikosh" pitchFamily="2" charset="0"/>
              </a:rPr>
              <a:t>মহান আল্লাহ বলেনঃ</a:t>
            </a:r>
          </a:p>
          <a:p>
            <a:pPr marL="342900" indent="-342900" algn="r">
              <a:lnSpc>
                <a:spcPct val="130000"/>
              </a:lnSpc>
              <a:spcBef>
                <a:spcPct val="20000"/>
              </a:spcBef>
              <a:defRPr/>
            </a:pPr>
            <a:r>
              <a:rPr lang="bn-IN" sz="4000" dirty="0" smtClean="0">
                <a:solidFill>
                  <a:schemeClr val="tx1"/>
                </a:solidFill>
                <a:latin typeface="Nikosh" pitchFamily="2" charset="0"/>
                <a:cs typeface="Nikosh" pitchFamily="2" charset="0"/>
              </a:rPr>
              <a:t> </a:t>
            </a:r>
            <a:r>
              <a:rPr lang="ar-AE" sz="2400" dirty="0" smtClean="0"/>
              <a:t>يُوصِيكُمُ اللّهُ فِي أَوْلاَدِكُمْ لِلذَّكَرِ مِثْلُ حَظِّ الأُنثَيَيْنِ فَإِن كُنَّ نِسَاء فَوْقَ اثْنَتَيْنِ فَلَهُنَّ ثُلُثَا مَا تَرَكَ وَإِن كَانَتْ وَاحِدَةً فَلَهَا النِّصْفُ وَلأَبَوَيْهِ لِكُلِّ وَاحِدٍ مِّنْهُمَا السُّدُسُ مِمَّا تَرَكَ إِن كَانَ لَهُ وَلَدٌ فَإِن لَّمْ يَكُن لَّهُ وَلَدٌ وَوَرِثَهُ أَبَوَاهُ فَلأُمِّهِ الثُّلُثُ فَإِن كَانَ لَهُ إِخْوَةٌ فَلأُمِّهِ السُّدُسُ مِن بَعْدِ وَصِيَّةٍ يُوصِي بِهَا أَوْ دَيْنٍ آبَآؤُكُمْ وَأَبناؤُكُمْ لاَ تَدْرُونَ أَيُّهُمْ أَقْرَبُ لَكُمْ نَفْعاً فَرِيضَةً مِّنَ اللّهِ إِنَّ اللّهَ كَانَ </a:t>
            </a:r>
            <a:r>
              <a:rPr lang="en-US" sz="2400" dirty="0" smtClean="0"/>
              <a:t>  </a:t>
            </a:r>
          </a:p>
          <a:p>
            <a:pPr marL="342900" indent="-342900" algn="r">
              <a:lnSpc>
                <a:spcPct val="130000"/>
              </a:lnSpc>
              <a:spcBef>
                <a:spcPct val="20000"/>
              </a:spcBef>
              <a:defRPr/>
            </a:pPr>
            <a:r>
              <a:rPr lang="ar-AE" sz="2000" b="1" dirty="0" smtClean="0"/>
              <a:t>سورة النساء</a:t>
            </a:r>
            <a:r>
              <a:rPr lang="en-US" sz="2400" dirty="0" smtClean="0"/>
              <a:t> </a:t>
            </a:r>
            <a:r>
              <a:rPr lang="ar-AE" sz="2400" dirty="0" smtClean="0"/>
              <a:t>عَلِيما </a:t>
            </a:r>
            <a:r>
              <a:rPr lang="ar-AE" sz="2000" dirty="0" smtClean="0"/>
              <a:t>حَكِيمًا ﴿١١﴾</a:t>
            </a:r>
            <a:endParaRPr lang="ar-AE" sz="4000" b="1" dirty="0" smtClean="0"/>
          </a:p>
          <a:p>
            <a:pPr marL="342900" indent="-342900" algn="r">
              <a:lnSpc>
                <a:spcPct val="130000"/>
              </a:lnSpc>
              <a:spcBef>
                <a:spcPct val="20000"/>
              </a:spcBef>
              <a:defRPr/>
            </a:pPr>
            <a:endParaRPr lang="bn-IN" sz="4000" dirty="0" smtClean="0">
              <a:solidFill>
                <a:schemeClr val="tx1"/>
              </a:solidFill>
              <a:latin typeface="Nikosh" pitchFamily="2" charset="0"/>
              <a:cs typeface="Nikosh" pitchFamily="2" charset="0"/>
            </a:endParaRPr>
          </a:p>
        </p:txBody>
      </p:sp>
      <p:sp>
        <p:nvSpPr>
          <p:cNvPr id="3" name="Title 1"/>
          <p:cNvSpPr txBox="1">
            <a:spLocks/>
          </p:cNvSpPr>
          <p:nvPr/>
        </p:nvSpPr>
        <p:spPr>
          <a:xfrm>
            <a:off x="914400" y="274638"/>
            <a:ext cx="7391400" cy="1096962"/>
          </a:xfrm>
          <a:prstGeom prst="rect">
            <a:avLst/>
          </a:prstGeom>
          <a:solidFill>
            <a:schemeClr val="accent3">
              <a:lumMod val="60000"/>
              <a:lumOff val="40000"/>
            </a:schemeClr>
          </a:solidFill>
        </p:spPr>
        <p:txBody>
          <a:bodyPr/>
          <a:lstStyle/>
          <a:p>
            <a:pPr marL="800100" lvl="1" indent="-342900">
              <a:lnSpc>
                <a:spcPct val="130000"/>
              </a:lnSpc>
              <a:spcBef>
                <a:spcPct val="20000"/>
              </a:spcBef>
              <a:defRPr/>
            </a:pPr>
            <a:r>
              <a:rPr lang="bn-IN" sz="3600" dirty="0" smtClean="0">
                <a:latin typeface="Nikosh" pitchFamily="2" charset="0"/>
                <a:cs typeface="Nikosh" pitchFamily="2" charset="0"/>
              </a:rPr>
              <a:t>৪। উত্তরাধিকারীদের মাঝে সম্পদ বন্টন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09800"/>
            <a:ext cx="7391400" cy="4191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nSpc>
                <a:spcPct val="130000"/>
              </a:lnSpc>
              <a:spcBef>
                <a:spcPct val="20000"/>
              </a:spcBef>
              <a:defRPr/>
            </a:pPr>
            <a:r>
              <a:rPr lang="bn-IN" sz="3600" dirty="0" smtClean="0">
                <a:solidFill>
                  <a:schemeClr val="tx1"/>
                </a:solidFill>
                <a:latin typeface="Nikosh" pitchFamily="2" charset="0"/>
                <a:cs typeface="Nikosh" pitchFamily="2" charset="0"/>
              </a:rPr>
              <a:t>	 ১। পিতা</a:t>
            </a:r>
          </a:p>
          <a:p>
            <a:pPr marL="800100" lvl="1" indent="-342900">
              <a:lnSpc>
                <a:spcPct val="130000"/>
              </a:lnSpc>
              <a:spcBef>
                <a:spcPct val="20000"/>
              </a:spcBef>
              <a:defRPr/>
            </a:pPr>
            <a:r>
              <a:rPr lang="bn-IN" sz="3600" dirty="0" smtClean="0">
                <a:solidFill>
                  <a:schemeClr val="tx1"/>
                </a:solidFill>
                <a:latin typeface="Nikosh" pitchFamily="2" charset="0"/>
                <a:cs typeface="Nikosh" pitchFamily="2" charset="0"/>
              </a:rPr>
              <a:t>২। দাদা</a:t>
            </a:r>
          </a:p>
          <a:p>
            <a:pPr marL="800100" lvl="1" indent="-342900">
              <a:lnSpc>
                <a:spcPct val="130000"/>
              </a:lnSpc>
              <a:spcBef>
                <a:spcPct val="20000"/>
              </a:spcBef>
              <a:defRPr/>
            </a:pPr>
            <a:r>
              <a:rPr lang="bn-IN" sz="3600" dirty="0" smtClean="0">
                <a:solidFill>
                  <a:schemeClr val="tx1"/>
                </a:solidFill>
                <a:latin typeface="Nikosh" pitchFamily="2" charset="0"/>
                <a:cs typeface="Nikosh" pitchFamily="2" charset="0"/>
              </a:rPr>
              <a:t>৩। স্বামী </a:t>
            </a:r>
          </a:p>
          <a:p>
            <a:pPr marL="800100" lvl="1" indent="-342900">
              <a:lnSpc>
                <a:spcPct val="130000"/>
              </a:lnSpc>
              <a:spcBef>
                <a:spcPct val="20000"/>
              </a:spcBef>
              <a:defRPr/>
            </a:pPr>
            <a:r>
              <a:rPr lang="bn-IN" sz="3600" dirty="0" smtClean="0">
                <a:solidFill>
                  <a:schemeClr val="tx1"/>
                </a:solidFill>
                <a:latin typeface="Nikosh" pitchFamily="2" charset="0"/>
                <a:cs typeface="Nikosh" pitchFamily="2" charset="0"/>
              </a:rPr>
              <a:t>৪। </a:t>
            </a:r>
            <a:r>
              <a:rPr lang="bn-IN" sz="4000" dirty="0" smtClean="0">
                <a:solidFill>
                  <a:schemeClr val="tx1"/>
                </a:solidFill>
                <a:latin typeface="Nikosh" pitchFamily="2" charset="0"/>
                <a:cs typeface="Nikosh" pitchFamily="2" charset="0"/>
              </a:rPr>
              <a:t> </a:t>
            </a:r>
            <a:r>
              <a:rPr lang="bn-IN" sz="3600" dirty="0" smtClean="0">
                <a:solidFill>
                  <a:schemeClr val="tx1"/>
                </a:solidFill>
                <a:latin typeface="Nikosh" pitchFamily="2" charset="0"/>
                <a:cs typeface="Nikosh" pitchFamily="2" charset="0"/>
              </a:rPr>
              <a:t>বৈপিত্রেয় ভাই</a:t>
            </a:r>
          </a:p>
        </p:txBody>
      </p:sp>
      <p:sp>
        <p:nvSpPr>
          <p:cNvPr id="3" name="Title 1"/>
          <p:cNvSpPr txBox="1">
            <a:spLocks/>
          </p:cNvSpPr>
          <p:nvPr/>
        </p:nvSpPr>
        <p:spPr>
          <a:xfrm>
            <a:off x="914400" y="274638"/>
            <a:ext cx="7391400" cy="1554162"/>
          </a:xfrm>
          <a:prstGeom prst="rect">
            <a:avLst/>
          </a:prstGeom>
          <a:solidFill>
            <a:schemeClr val="accent3">
              <a:lumMod val="60000"/>
              <a:lumOff val="40000"/>
            </a:schemeClr>
          </a:solidFill>
        </p:spPr>
        <p:txBody>
          <a:bodyPr/>
          <a:lstStyle/>
          <a:p>
            <a:pPr marL="800100" lvl="1" indent="-342900" algn="ctr">
              <a:lnSpc>
                <a:spcPct val="130000"/>
              </a:lnSpc>
              <a:spcBef>
                <a:spcPct val="20000"/>
              </a:spcBef>
              <a:defRPr/>
            </a:pPr>
            <a:r>
              <a:rPr lang="bn-IN" sz="3600" dirty="0" smtClean="0">
                <a:latin typeface="Nikosh" pitchFamily="2" charset="0"/>
                <a:cs typeface="Nikosh" pitchFamily="2" charset="0"/>
              </a:rPr>
              <a:t>উত্তরাধিকারীদের বর্ণনা</a:t>
            </a:r>
          </a:p>
          <a:p>
            <a:pPr marL="800100" lvl="1" indent="-342900" algn="ctr">
              <a:lnSpc>
                <a:spcPct val="130000"/>
              </a:lnSpc>
              <a:spcBef>
                <a:spcPct val="20000"/>
              </a:spcBef>
              <a:defRPr/>
            </a:pPr>
            <a:r>
              <a:rPr lang="bn-IN" sz="3600" dirty="0" smtClean="0">
                <a:latin typeface="Nikosh" pitchFamily="2" charset="0"/>
                <a:cs typeface="Nikosh" pitchFamily="2" charset="0"/>
              </a:rPr>
              <a:t>পুরুষ ৪ জন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09800"/>
            <a:ext cx="3352800" cy="4191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nSpc>
                <a:spcPct val="130000"/>
              </a:lnSpc>
              <a:spcBef>
                <a:spcPct val="20000"/>
              </a:spcBef>
              <a:defRPr/>
            </a:pPr>
            <a:r>
              <a:rPr lang="bn-IN" sz="3600" dirty="0" smtClean="0">
                <a:solidFill>
                  <a:schemeClr val="tx1"/>
                </a:solidFill>
                <a:latin typeface="Nikosh" pitchFamily="2" charset="0"/>
                <a:cs typeface="Nikosh" pitchFamily="2" charset="0"/>
              </a:rPr>
              <a:t>	 ১। মাতা</a:t>
            </a:r>
          </a:p>
          <a:p>
            <a:pPr marL="800100" lvl="1" indent="-342900">
              <a:lnSpc>
                <a:spcPct val="130000"/>
              </a:lnSpc>
              <a:spcBef>
                <a:spcPct val="20000"/>
              </a:spcBef>
              <a:defRPr/>
            </a:pPr>
            <a:r>
              <a:rPr lang="bn-IN" sz="3600" dirty="0" smtClean="0">
                <a:solidFill>
                  <a:schemeClr val="tx1"/>
                </a:solidFill>
                <a:latin typeface="Nikosh" pitchFamily="2" charset="0"/>
                <a:cs typeface="Nikosh" pitchFamily="2" charset="0"/>
              </a:rPr>
              <a:t>২। দাদী</a:t>
            </a:r>
          </a:p>
          <a:p>
            <a:pPr marL="800100" lvl="1" indent="-342900">
              <a:lnSpc>
                <a:spcPct val="130000"/>
              </a:lnSpc>
              <a:spcBef>
                <a:spcPct val="20000"/>
              </a:spcBef>
              <a:defRPr/>
            </a:pPr>
            <a:r>
              <a:rPr lang="bn-IN" sz="3600" dirty="0" smtClean="0">
                <a:solidFill>
                  <a:schemeClr val="tx1"/>
                </a:solidFill>
                <a:latin typeface="Nikosh" pitchFamily="2" charset="0"/>
                <a:cs typeface="Nikosh" pitchFamily="2" charset="0"/>
              </a:rPr>
              <a:t>৩। কন্যা</a:t>
            </a:r>
          </a:p>
          <a:p>
            <a:pPr marL="800100" lvl="1" indent="-342900">
              <a:lnSpc>
                <a:spcPct val="130000"/>
              </a:lnSpc>
              <a:spcBef>
                <a:spcPct val="20000"/>
              </a:spcBef>
              <a:defRPr/>
            </a:pPr>
            <a:r>
              <a:rPr lang="bn-IN" sz="3600" dirty="0" smtClean="0">
                <a:solidFill>
                  <a:schemeClr val="tx1"/>
                </a:solidFill>
                <a:latin typeface="Nikosh" pitchFamily="2" charset="0"/>
                <a:cs typeface="Nikosh" pitchFamily="2" charset="0"/>
              </a:rPr>
              <a:t>৪। </a:t>
            </a:r>
            <a:r>
              <a:rPr lang="bn-IN" sz="4000" dirty="0" smtClean="0">
                <a:solidFill>
                  <a:schemeClr val="tx1"/>
                </a:solidFill>
                <a:latin typeface="Nikosh" pitchFamily="2" charset="0"/>
                <a:cs typeface="Nikosh" pitchFamily="2" charset="0"/>
              </a:rPr>
              <a:t>পৌত্রী</a:t>
            </a:r>
          </a:p>
        </p:txBody>
      </p:sp>
      <p:sp>
        <p:nvSpPr>
          <p:cNvPr id="3" name="Title 1"/>
          <p:cNvSpPr txBox="1">
            <a:spLocks/>
          </p:cNvSpPr>
          <p:nvPr/>
        </p:nvSpPr>
        <p:spPr>
          <a:xfrm>
            <a:off x="914400" y="274638"/>
            <a:ext cx="7391400" cy="1554162"/>
          </a:xfrm>
          <a:prstGeom prst="rect">
            <a:avLst/>
          </a:prstGeom>
          <a:solidFill>
            <a:schemeClr val="accent3">
              <a:lumMod val="60000"/>
              <a:lumOff val="40000"/>
            </a:schemeClr>
          </a:solidFill>
        </p:spPr>
        <p:txBody>
          <a:bodyPr/>
          <a:lstStyle/>
          <a:p>
            <a:pPr marL="800100" lvl="1" indent="-342900" algn="ctr">
              <a:lnSpc>
                <a:spcPct val="130000"/>
              </a:lnSpc>
              <a:spcBef>
                <a:spcPct val="20000"/>
              </a:spcBef>
              <a:defRPr/>
            </a:pPr>
            <a:r>
              <a:rPr lang="bn-IN" sz="3600" dirty="0" smtClean="0">
                <a:latin typeface="Nikosh" pitchFamily="2" charset="0"/>
                <a:cs typeface="Nikosh" pitchFamily="2" charset="0"/>
              </a:rPr>
              <a:t>উত্তরাধিকারীদের বর্ণনা</a:t>
            </a:r>
          </a:p>
          <a:p>
            <a:pPr marL="800100" lvl="1" indent="-342900" algn="ctr">
              <a:lnSpc>
                <a:spcPct val="130000"/>
              </a:lnSpc>
              <a:spcBef>
                <a:spcPct val="20000"/>
              </a:spcBef>
              <a:defRPr/>
            </a:pPr>
            <a:r>
              <a:rPr lang="bn-IN" sz="3600" dirty="0" smtClean="0">
                <a:latin typeface="Nikosh" pitchFamily="2" charset="0"/>
                <a:cs typeface="Nikosh" pitchFamily="2" charset="0"/>
              </a:rPr>
              <a:t>নারী ৮ জন</a:t>
            </a:r>
          </a:p>
        </p:txBody>
      </p:sp>
      <p:sp>
        <p:nvSpPr>
          <p:cNvPr id="5" name="Rectangle 4"/>
          <p:cNvSpPr/>
          <p:nvPr/>
        </p:nvSpPr>
        <p:spPr>
          <a:xfrm>
            <a:off x="4876800" y="2209800"/>
            <a:ext cx="3352800" cy="4114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nSpc>
                <a:spcPct val="130000"/>
              </a:lnSpc>
              <a:spcBef>
                <a:spcPct val="20000"/>
              </a:spcBef>
              <a:defRPr/>
            </a:pPr>
            <a:r>
              <a:rPr lang="bn-IN" sz="3600" dirty="0" smtClean="0">
                <a:solidFill>
                  <a:schemeClr val="tx1"/>
                </a:solidFill>
                <a:latin typeface="Nikosh" pitchFamily="2" charset="0"/>
                <a:cs typeface="Nikosh" pitchFamily="2" charset="0"/>
              </a:rPr>
              <a:t>	 ৫। স্ত্রী </a:t>
            </a:r>
          </a:p>
          <a:p>
            <a:pPr marL="800100" lvl="1" indent="-342900">
              <a:lnSpc>
                <a:spcPct val="130000"/>
              </a:lnSpc>
              <a:spcBef>
                <a:spcPct val="20000"/>
              </a:spcBef>
              <a:defRPr/>
            </a:pPr>
            <a:r>
              <a:rPr lang="bn-IN" sz="3600" dirty="0" smtClean="0">
                <a:solidFill>
                  <a:schemeClr val="tx1"/>
                </a:solidFill>
                <a:latin typeface="Nikosh" pitchFamily="2" charset="0"/>
                <a:cs typeface="Nikosh" pitchFamily="2" charset="0"/>
              </a:rPr>
              <a:t>৬। সহোদরা বোন</a:t>
            </a:r>
          </a:p>
          <a:p>
            <a:pPr marL="800100" lvl="1" indent="-342900">
              <a:lnSpc>
                <a:spcPct val="130000"/>
              </a:lnSpc>
              <a:spcBef>
                <a:spcPct val="20000"/>
              </a:spcBef>
              <a:defRPr/>
            </a:pPr>
            <a:r>
              <a:rPr lang="bn-IN" sz="3600" dirty="0" smtClean="0">
                <a:solidFill>
                  <a:schemeClr val="tx1"/>
                </a:solidFill>
                <a:latin typeface="Nikosh" pitchFamily="2" charset="0"/>
                <a:cs typeface="Nikosh" pitchFamily="2" charset="0"/>
              </a:rPr>
              <a:t>৭। বৈপিত্রেয় বোন</a:t>
            </a:r>
          </a:p>
          <a:p>
            <a:pPr marL="800100" lvl="1" indent="-342900">
              <a:lnSpc>
                <a:spcPct val="130000"/>
              </a:lnSpc>
              <a:spcBef>
                <a:spcPct val="20000"/>
              </a:spcBef>
              <a:defRPr/>
            </a:pPr>
            <a:r>
              <a:rPr lang="bn-IN" sz="3600" dirty="0" smtClean="0">
                <a:solidFill>
                  <a:schemeClr val="tx1"/>
                </a:solidFill>
                <a:latin typeface="Nikosh" pitchFamily="2" charset="0"/>
                <a:cs typeface="Nikosh" pitchFamily="2" charset="0"/>
              </a:rPr>
              <a:t>৮। </a:t>
            </a:r>
            <a:r>
              <a:rPr lang="bn-IN" sz="4000" dirty="0" smtClean="0">
                <a:solidFill>
                  <a:schemeClr val="tx1"/>
                </a:solidFill>
                <a:latin typeface="Nikosh" pitchFamily="2" charset="0"/>
                <a:cs typeface="Nikosh" pitchFamily="2" charset="0"/>
              </a:rPr>
              <a:t> </a:t>
            </a:r>
            <a:r>
              <a:rPr lang="bn-IN" sz="3600" dirty="0" smtClean="0">
                <a:solidFill>
                  <a:schemeClr val="tx1"/>
                </a:solidFill>
                <a:latin typeface="Nikosh" pitchFamily="2" charset="0"/>
                <a:cs typeface="Nikosh" pitchFamily="2" charset="0"/>
              </a:rPr>
              <a:t>বৈমাত্রেয় বোন</a:t>
            </a:r>
            <a:endParaRPr lang="bn-IN" sz="4000" dirty="0" smtClean="0">
              <a:solidFill>
                <a:schemeClr val="tx1"/>
              </a:solidFill>
              <a:latin typeface="Nikosh" pitchFamily="2" charset="0"/>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1981200"/>
            <a:ext cx="7315200" cy="44196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ctr">
              <a:lnSpc>
                <a:spcPct val="130000"/>
              </a:lnSpc>
              <a:spcBef>
                <a:spcPct val="20000"/>
              </a:spcBef>
              <a:defRPr/>
            </a:pPr>
            <a:r>
              <a:rPr lang="bn-IN" sz="4000" dirty="0" smtClean="0">
                <a:solidFill>
                  <a:schemeClr val="tx1"/>
                </a:solidFill>
                <a:latin typeface="Nikosh" pitchFamily="2" charset="0"/>
                <a:cs typeface="Nikosh" pitchFamily="2" charset="0"/>
              </a:rPr>
              <a:t>মৃত ব্যক্তির পুরুষ অংশীদারদের নাম লিখ।</a:t>
            </a:r>
          </a:p>
        </p:txBody>
      </p:sp>
      <p:sp>
        <p:nvSpPr>
          <p:cNvPr id="8" name="Title 1"/>
          <p:cNvSpPr txBox="1">
            <a:spLocks/>
          </p:cNvSpPr>
          <p:nvPr/>
        </p:nvSpPr>
        <p:spPr>
          <a:xfrm>
            <a:off x="914400" y="274638"/>
            <a:ext cx="7391400" cy="1325562"/>
          </a:xfrm>
          <a:prstGeom prst="rect">
            <a:avLst/>
          </a:prstGeom>
          <a:solidFill>
            <a:schemeClr val="accent3">
              <a:lumMod val="60000"/>
              <a:lumOff val="40000"/>
            </a:schemeClr>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bn-IN" sz="4400" dirty="0" smtClean="0">
                <a:latin typeface="Nikosh" pitchFamily="2" charset="0"/>
                <a:ea typeface="+mj-ea"/>
                <a:cs typeface="Nikosh" pitchFamily="2" charset="0"/>
              </a:rPr>
              <a:t>একক কাজ</a:t>
            </a:r>
            <a:endParaRPr lang="en-US" sz="4400" dirty="0" smtClean="0">
              <a:latin typeface="Nikosh" pitchFamily="2" charset="0"/>
              <a:ea typeface="+mj-ea"/>
              <a:cs typeface="Nikosh" pitchFamily="2"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bn-IN" sz="2800" dirty="0" smtClean="0">
                <a:latin typeface="Nikosh" pitchFamily="2" charset="0"/>
                <a:ea typeface="+mj-ea"/>
                <a:cs typeface="Nikosh" pitchFamily="2" charset="0"/>
              </a:rPr>
              <a:t>(২ মিনিট)</a:t>
            </a:r>
            <a:r>
              <a:rPr kumimoji="0" lang="bn-IN" sz="4400" b="0" i="0" u="none" strike="noStrike" kern="1200" cap="none" spc="0" normalizeH="0" noProof="0" dirty="0" smtClean="0">
                <a:ln>
                  <a:noFill/>
                </a:ln>
                <a:solidFill>
                  <a:schemeClr val="tx1"/>
                </a:solidFill>
                <a:effectLst/>
                <a:uLnTx/>
                <a:uFillTx/>
                <a:latin typeface="Nikosh" pitchFamily="2" charset="0"/>
                <a:ea typeface="+mj-ea"/>
                <a:cs typeface="Nikosh" pitchFamily="2" charset="0"/>
              </a:rPr>
              <a:t> </a:t>
            </a:r>
            <a:endParaRPr kumimoji="0" lang="en-US" sz="4400" b="0" i="0" u="none" strike="noStrike" kern="1200" cap="none" spc="0" normalizeH="0" baseline="0" noProof="0" dirty="0">
              <a:ln>
                <a:noFill/>
              </a:ln>
              <a:solidFill>
                <a:schemeClr val="tx1"/>
              </a:solidFill>
              <a:effectLst/>
              <a:uLnTx/>
              <a:uFillTx/>
              <a:latin typeface="Nikosh" pitchFamily="2" charset="0"/>
              <a:ea typeface="+mj-ea"/>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1752600"/>
            <a:ext cx="7467600" cy="46482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ctr">
              <a:lnSpc>
                <a:spcPct val="130000"/>
              </a:lnSpc>
              <a:spcBef>
                <a:spcPct val="20000"/>
              </a:spcBef>
              <a:defRPr/>
            </a:pPr>
            <a:r>
              <a:rPr lang="bn-IN" sz="4000" dirty="0" smtClean="0">
                <a:solidFill>
                  <a:schemeClr val="tx1"/>
                </a:solidFill>
                <a:latin typeface="Nikosh" pitchFamily="2" charset="0"/>
                <a:cs typeface="Nikosh" pitchFamily="2" charset="0"/>
              </a:rPr>
              <a:t>অংশীদারদের তালিকায় পুত্রের নাম নেই কেন? আলোচনা কর।  </a:t>
            </a:r>
          </a:p>
        </p:txBody>
      </p:sp>
      <p:sp>
        <p:nvSpPr>
          <p:cNvPr id="8" name="Title 1"/>
          <p:cNvSpPr txBox="1">
            <a:spLocks/>
          </p:cNvSpPr>
          <p:nvPr/>
        </p:nvSpPr>
        <p:spPr>
          <a:xfrm>
            <a:off x="914400" y="274638"/>
            <a:ext cx="7467600" cy="1143000"/>
          </a:xfrm>
          <a:prstGeom prst="rect">
            <a:avLst/>
          </a:prstGeom>
          <a:solidFill>
            <a:schemeClr val="accent3">
              <a:lumMod val="60000"/>
              <a:lumOff val="40000"/>
            </a:schemeClr>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bn-IN" sz="4400" dirty="0" smtClean="0">
                <a:latin typeface="Nikosh" pitchFamily="2" charset="0"/>
                <a:ea typeface="+mj-ea"/>
                <a:cs typeface="Nikosh" pitchFamily="2" charset="0"/>
              </a:rPr>
              <a:t>দলীয় কাজ</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IN" sz="3200" b="0" i="0" u="none" strike="noStrike" kern="1200" cap="none" spc="0" normalizeH="0" noProof="0" dirty="0" smtClean="0">
                <a:ln>
                  <a:noFill/>
                </a:ln>
                <a:solidFill>
                  <a:schemeClr val="tx1"/>
                </a:solidFill>
                <a:effectLst/>
                <a:uLnTx/>
                <a:uFillTx/>
                <a:latin typeface="Nikosh" pitchFamily="2" charset="0"/>
                <a:ea typeface="+mj-ea"/>
                <a:cs typeface="Nikosh" pitchFamily="2" charset="0"/>
              </a:rPr>
              <a:t>(৮ মিনিট) </a:t>
            </a:r>
            <a:endParaRPr kumimoji="0" lang="en-US" sz="3200" b="0" i="0" u="none" strike="noStrike" kern="1200" cap="none" spc="0" normalizeH="0" baseline="0" noProof="0" dirty="0">
              <a:ln>
                <a:noFill/>
              </a:ln>
              <a:solidFill>
                <a:schemeClr val="tx1"/>
              </a:solidFill>
              <a:effectLst/>
              <a:uLnTx/>
              <a:uFillTx/>
              <a:latin typeface="Nikosh" pitchFamily="2" charset="0"/>
              <a:ea typeface="+mj-ea"/>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752600"/>
            <a:ext cx="7772400" cy="46482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nSpc>
                <a:spcPct val="130000"/>
              </a:lnSpc>
              <a:spcBef>
                <a:spcPct val="20000"/>
              </a:spcBef>
              <a:defRPr/>
            </a:pPr>
            <a:r>
              <a:rPr lang="bn-IN" sz="3600" dirty="0" smtClean="0">
                <a:solidFill>
                  <a:schemeClr val="tx1"/>
                </a:solidFill>
                <a:latin typeface="Nikosh" pitchFamily="2" charset="0"/>
                <a:cs typeface="Nikosh" pitchFamily="2" charset="0"/>
              </a:rPr>
              <a:t>	</a:t>
            </a:r>
            <a:r>
              <a:rPr lang="bn-IN" sz="3200" dirty="0" smtClean="0">
                <a:solidFill>
                  <a:schemeClr val="tx1"/>
                </a:solidFill>
                <a:latin typeface="Nikosh" pitchFamily="2" charset="0"/>
                <a:cs typeface="Nikosh" pitchFamily="2" charset="0"/>
              </a:rPr>
              <a:t>১। মৃত ব্যক্তির সম্পদের সাথে কী কী অধিকার সম্পৃক্ত হয়? </a:t>
            </a:r>
          </a:p>
          <a:p>
            <a:pPr marL="342900" lvl="0" indent="-342900">
              <a:lnSpc>
                <a:spcPct val="130000"/>
              </a:lnSpc>
              <a:spcBef>
                <a:spcPct val="20000"/>
              </a:spcBef>
              <a:defRPr/>
            </a:pPr>
            <a:r>
              <a:rPr lang="bn-IN" sz="3200" dirty="0" smtClean="0">
                <a:solidFill>
                  <a:schemeClr val="tx1"/>
                </a:solidFill>
                <a:latin typeface="Nikosh" pitchFamily="2" charset="0"/>
                <a:cs typeface="Nikosh" pitchFamily="2" charset="0"/>
              </a:rPr>
              <a:t>	২। মৃত ব্যক্তির পুরুষ অংশীদার কতজন?</a:t>
            </a:r>
          </a:p>
          <a:p>
            <a:pPr marL="342900" indent="-342900">
              <a:lnSpc>
                <a:spcPct val="130000"/>
              </a:lnSpc>
              <a:spcBef>
                <a:spcPct val="20000"/>
              </a:spcBef>
              <a:defRPr/>
            </a:pPr>
            <a:r>
              <a:rPr lang="bn-IN" sz="3200" dirty="0" smtClean="0">
                <a:solidFill>
                  <a:schemeClr val="tx1"/>
                </a:solidFill>
                <a:latin typeface="Nikosh" pitchFamily="2" charset="0"/>
                <a:cs typeface="Nikosh" pitchFamily="2" charset="0"/>
              </a:rPr>
              <a:t>	৩। মৃত ব্যক্তির নারী অংশীদার কতজন?</a:t>
            </a:r>
          </a:p>
          <a:p>
            <a:pPr marL="342900" indent="-342900">
              <a:lnSpc>
                <a:spcPct val="130000"/>
              </a:lnSpc>
              <a:spcBef>
                <a:spcPct val="20000"/>
              </a:spcBef>
              <a:defRPr/>
            </a:pPr>
            <a:r>
              <a:rPr lang="bn-IN" sz="3200" dirty="0" smtClean="0">
                <a:solidFill>
                  <a:schemeClr val="tx1"/>
                </a:solidFill>
                <a:latin typeface="Nikosh" pitchFamily="2" charset="0"/>
                <a:cs typeface="Nikosh" pitchFamily="2" charset="0"/>
              </a:rPr>
              <a:t>	৪। চারজন নারী অংশীদারের নাম বল। </a:t>
            </a:r>
            <a:endParaRPr lang="bn-IN" sz="6000" dirty="0" smtClean="0">
              <a:solidFill>
                <a:schemeClr val="tx1"/>
              </a:solidFill>
              <a:latin typeface="Nikosh" pitchFamily="2" charset="0"/>
              <a:cs typeface="Nikosh" pitchFamily="2" charset="0"/>
            </a:endParaRPr>
          </a:p>
        </p:txBody>
      </p:sp>
      <p:sp>
        <p:nvSpPr>
          <p:cNvPr id="3" name="Title 1"/>
          <p:cNvSpPr txBox="1">
            <a:spLocks/>
          </p:cNvSpPr>
          <p:nvPr/>
        </p:nvSpPr>
        <p:spPr>
          <a:xfrm>
            <a:off x="685800" y="274638"/>
            <a:ext cx="7772400" cy="1143000"/>
          </a:xfrm>
          <a:prstGeom prst="rect">
            <a:avLst/>
          </a:prstGeom>
          <a:solidFill>
            <a:schemeClr val="accent3">
              <a:lumMod val="60000"/>
              <a:lumOff val="40000"/>
            </a:schemeClr>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IN" sz="4400" b="0" i="0" u="none" strike="noStrike" kern="1200" cap="none" spc="0" normalizeH="0" noProof="0" dirty="0" smtClean="0">
                <a:ln>
                  <a:noFill/>
                </a:ln>
                <a:solidFill>
                  <a:schemeClr val="tx1"/>
                </a:solidFill>
                <a:effectLst/>
                <a:uLnTx/>
                <a:uFillTx/>
                <a:latin typeface="Nikosh" pitchFamily="2" charset="0"/>
                <a:ea typeface="+mj-ea"/>
                <a:cs typeface="Nikosh" pitchFamily="2" charset="0"/>
              </a:rPr>
              <a:t>মূল্যায়ন </a:t>
            </a:r>
            <a:endParaRPr kumimoji="0" lang="en-US" sz="4400" b="0" i="0" u="none" strike="noStrike" kern="1200" cap="none" spc="0" normalizeH="0" baseline="0" noProof="0" dirty="0">
              <a:ln>
                <a:noFill/>
              </a:ln>
              <a:solidFill>
                <a:schemeClr val="tx1"/>
              </a:solidFill>
              <a:effectLst/>
              <a:uLnTx/>
              <a:uFillTx/>
              <a:latin typeface="Nikosh" pitchFamily="2" charset="0"/>
              <a:ea typeface="+mj-ea"/>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1752600"/>
            <a:ext cx="7391400" cy="46482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lnSpc>
                <a:spcPct val="130000"/>
              </a:lnSpc>
              <a:spcBef>
                <a:spcPct val="20000"/>
              </a:spcBef>
              <a:defRPr/>
            </a:pPr>
            <a:r>
              <a:rPr lang="bn-IN" sz="4000" dirty="0" smtClean="0">
                <a:solidFill>
                  <a:schemeClr val="tx1"/>
                </a:solidFill>
                <a:latin typeface="Nikosh" pitchFamily="2" charset="0"/>
                <a:cs typeface="Nikosh" pitchFamily="2" charset="0"/>
              </a:rPr>
              <a:t>	উত্তরাধিকার সংক্রান্ত পবিত্র কুরআনের</a:t>
            </a:r>
            <a:r>
              <a:rPr lang="en-US" sz="4000" dirty="0" smtClean="0">
                <a:solidFill>
                  <a:schemeClr val="tx1"/>
                </a:solidFill>
                <a:latin typeface="Nikosh" pitchFamily="2" charset="0"/>
                <a:cs typeface="Nikosh" pitchFamily="2" charset="0"/>
              </a:rPr>
              <a:t> </a:t>
            </a:r>
            <a:r>
              <a:rPr lang="bn-IN" sz="4000" dirty="0" smtClean="0">
                <a:solidFill>
                  <a:schemeClr val="tx1"/>
                </a:solidFill>
                <a:latin typeface="Nikosh" pitchFamily="2" charset="0"/>
                <a:cs typeface="Nikosh" pitchFamily="2" charset="0"/>
              </a:rPr>
              <a:t>২টি আয়াত ও ১টি হাদীস মুখস্ত করে আসবে।</a:t>
            </a:r>
          </a:p>
        </p:txBody>
      </p:sp>
      <p:sp>
        <p:nvSpPr>
          <p:cNvPr id="8" name="Title 1"/>
          <p:cNvSpPr txBox="1">
            <a:spLocks/>
          </p:cNvSpPr>
          <p:nvPr/>
        </p:nvSpPr>
        <p:spPr>
          <a:xfrm>
            <a:off x="914400" y="274638"/>
            <a:ext cx="7391400" cy="1143000"/>
          </a:xfrm>
          <a:prstGeom prst="rect">
            <a:avLst/>
          </a:prstGeom>
          <a:solidFill>
            <a:schemeClr val="accent3">
              <a:lumMod val="60000"/>
              <a:lumOff val="40000"/>
            </a:schemeClr>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IN" sz="4400" b="0" i="0" u="none" strike="noStrike" kern="1200" cap="none" spc="0" normalizeH="0" noProof="0" dirty="0" smtClean="0">
                <a:ln>
                  <a:noFill/>
                </a:ln>
                <a:solidFill>
                  <a:schemeClr val="tx1"/>
                </a:solidFill>
                <a:effectLst/>
                <a:uLnTx/>
                <a:uFillTx/>
                <a:latin typeface="Nikosh" pitchFamily="2" charset="0"/>
                <a:ea typeface="+mj-ea"/>
                <a:cs typeface="Nikosh" pitchFamily="2" charset="0"/>
              </a:rPr>
              <a:t>বাড়ীর কাজ </a:t>
            </a:r>
            <a:endParaRPr kumimoji="0" lang="en-US" sz="4400" b="0" i="0" u="none" strike="noStrike" kern="1200" cap="none" spc="0" normalizeH="0" baseline="0" noProof="0" dirty="0">
              <a:ln>
                <a:noFill/>
              </a:ln>
              <a:solidFill>
                <a:schemeClr val="tx1"/>
              </a:solidFill>
              <a:effectLst/>
              <a:uLnTx/>
              <a:uFillTx/>
              <a:latin typeface="Nikosh" pitchFamily="2" charset="0"/>
              <a:ea typeface="+mj-ea"/>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752600"/>
            <a:ext cx="6248400" cy="46482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ctr">
              <a:lnSpc>
                <a:spcPct val="130000"/>
              </a:lnSpc>
              <a:spcBef>
                <a:spcPct val="20000"/>
              </a:spcBef>
              <a:defRPr/>
            </a:pPr>
            <a:r>
              <a:rPr lang="bn-IN" sz="6600" dirty="0" smtClean="0">
                <a:solidFill>
                  <a:schemeClr val="tx1"/>
                </a:solidFill>
                <a:latin typeface="Nikosh" pitchFamily="2" charset="0"/>
                <a:cs typeface="Nikosh" pitchFamily="2" charset="0"/>
              </a:rPr>
              <a:t>ম</a:t>
            </a:r>
          </a:p>
        </p:txBody>
      </p:sp>
      <p:sp>
        <p:nvSpPr>
          <p:cNvPr id="3" name="Title 1"/>
          <p:cNvSpPr txBox="1">
            <a:spLocks/>
          </p:cNvSpPr>
          <p:nvPr/>
        </p:nvSpPr>
        <p:spPr>
          <a:xfrm>
            <a:off x="1295400" y="274638"/>
            <a:ext cx="6400800" cy="1143000"/>
          </a:xfrm>
          <a:prstGeom prst="rect">
            <a:avLst/>
          </a:prstGeom>
          <a:solidFill>
            <a:schemeClr val="accent3">
              <a:lumMod val="60000"/>
              <a:lumOff val="40000"/>
            </a:schemeClr>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IN" sz="5400" b="0" i="0" u="none" strike="noStrike" kern="1200" cap="none" spc="0" normalizeH="0" noProof="0" dirty="0" smtClean="0">
                <a:ln>
                  <a:noFill/>
                </a:ln>
                <a:solidFill>
                  <a:schemeClr val="tx1"/>
                </a:solidFill>
                <a:effectLst/>
                <a:uLnTx/>
                <a:uFillTx/>
                <a:latin typeface="Nikosh" pitchFamily="2" charset="0"/>
                <a:ea typeface="+mj-ea"/>
                <a:cs typeface="Nikosh" pitchFamily="2" charset="0"/>
              </a:rPr>
              <a:t>সবাইকে ধন্যবাদ </a:t>
            </a:r>
            <a:endParaRPr kumimoji="0" lang="en-US" sz="5400" b="0" i="0" u="none" strike="noStrike" kern="1200" cap="none" spc="0" normalizeH="0" baseline="0" noProof="0" dirty="0">
              <a:ln>
                <a:noFill/>
              </a:ln>
              <a:solidFill>
                <a:schemeClr val="tx1"/>
              </a:solidFill>
              <a:effectLst/>
              <a:uLnTx/>
              <a:uFillTx/>
              <a:latin typeface="Nikosh" pitchFamily="2" charset="0"/>
              <a:ea typeface="+mj-ea"/>
              <a:cs typeface="Nikosh" pitchFamily="2" charset="0"/>
            </a:endParaRPr>
          </a:p>
        </p:txBody>
      </p:sp>
      <p:pic>
        <p:nvPicPr>
          <p:cNvPr id="6" name="Picture 5" descr="images (3).jpg"/>
          <p:cNvPicPr>
            <a:picLocks noChangeAspect="1"/>
          </p:cNvPicPr>
          <p:nvPr/>
        </p:nvPicPr>
        <p:blipFill>
          <a:blip r:embed="rId3"/>
          <a:stretch>
            <a:fillRect/>
          </a:stretch>
        </p:blipFill>
        <p:spPr>
          <a:xfrm>
            <a:off x="2133600" y="2362200"/>
            <a:ext cx="4800600" cy="3429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239000" cy="1143000"/>
          </a:xfrm>
          <a:solidFill>
            <a:schemeClr val="accent3">
              <a:lumMod val="60000"/>
              <a:lumOff val="40000"/>
            </a:schemeClr>
          </a:solidFill>
        </p:spPr>
        <p:txBody>
          <a:bodyPr/>
          <a:lstStyle/>
          <a:p>
            <a:r>
              <a:rPr lang="bn-IN" dirty="0" smtClean="0">
                <a:latin typeface="Nikosh" pitchFamily="2" charset="0"/>
                <a:cs typeface="Nikosh" pitchFamily="2" charset="0"/>
              </a:rPr>
              <a:t>পরিচিতি</a:t>
            </a:r>
            <a:endParaRPr lang="en-US" dirty="0">
              <a:latin typeface="Nikosh" pitchFamily="2" charset="0"/>
              <a:cs typeface="Nikosh" pitchFamily="2" charset="0"/>
            </a:endParaRPr>
          </a:p>
        </p:txBody>
      </p:sp>
      <p:sp>
        <p:nvSpPr>
          <p:cNvPr id="6" name="Content Placeholder 5"/>
          <p:cNvSpPr>
            <a:spLocks noGrp="1"/>
          </p:cNvSpPr>
          <p:nvPr>
            <p:ph sz="half" idx="2"/>
          </p:nvPr>
        </p:nvSpPr>
        <p:spPr>
          <a:xfrm>
            <a:off x="990600" y="1600200"/>
            <a:ext cx="3505200" cy="4525963"/>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sz="2400" dirty="0" smtClean="0">
              <a:solidFill>
                <a:srgbClr val="002060"/>
              </a:solidFill>
              <a:latin typeface="Nikosh" pitchFamily="2" charset="0"/>
              <a:cs typeface="Nikosh" pitchFamily="2" charset="0"/>
            </a:endParaRPr>
          </a:p>
          <a:p>
            <a:r>
              <a:rPr lang="bn-IN" sz="2400" dirty="0" smtClean="0">
                <a:solidFill>
                  <a:srgbClr val="002060"/>
                </a:solidFill>
                <a:latin typeface="Nikosh" pitchFamily="2" charset="0"/>
                <a:cs typeface="Nikosh" pitchFamily="2" charset="0"/>
              </a:rPr>
              <a:t>মোঃ আব্দুর রব</a:t>
            </a:r>
            <a:endParaRPr lang="en-US" sz="2400" dirty="0" smtClean="0">
              <a:solidFill>
                <a:srgbClr val="002060"/>
              </a:solidFill>
              <a:latin typeface="Nikosh" pitchFamily="2" charset="0"/>
              <a:cs typeface="Nikosh" pitchFamily="2" charset="0"/>
            </a:endParaRPr>
          </a:p>
          <a:p>
            <a:r>
              <a:rPr lang="bn-IN" sz="2400" dirty="0" smtClean="0">
                <a:solidFill>
                  <a:srgbClr val="002060"/>
                </a:solidFill>
                <a:latin typeface="Nikosh" pitchFamily="2" charset="0"/>
                <a:cs typeface="Nikosh" pitchFamily="2" charset="0"/>
              </a:rPr>
              <a:t>উপাধ্যক্ষ</a:t>
            </a:r>
          </a:p>
          <a:p>
            <a:r>
              <a:rPr lang="bn-IN" sz="2400" dirty="0" smtClean="0">
                <a:solidFill>
                  <a:srgbClr val="002060"/>
                </a:solidFill>
                <a:latin typeface="Nikosh" pitchFamily="2" charset="0"/>
                <a:cs typeface="Nikosh" pitchFamily="2" charset="0"/>
              </a:rPr>
              <a:t>বাঘা হযরত শাহ আব্দুল হামিদ দানিশমন্দ ফাজিল মাদরাসা</a:t>
            </a:r>
          </a:p>
          <a:p>
            <a:r>
              <a:rPr lang="bn-IN" sz="2400" dirty="0" smtClean="0">
                <a:solidFill>
                  <a:srgbClr val="002060"/>
                </a:solidFill>
                <a:latin typeface="Nikosh" pitchFamily="2" charset="0"/>
                <a:cs typeface="Nikosh" pitchFamily="2" charset="0"/>
              </a:rPr>
              <a:t>বাঘা, রাজশাহী</a:t>
            </a:r>
          </a:p>
          <a:p>
            <a:r>
              <a:rPr lang="bn-IN" sz="2400" dirty="0" smtClean="0">
                <a:solidFill>
                  <a:srgbClr val="002060"/>
                </a:solidFill>
                <a:latin typeface="Nikosh" pitchFamily="2" charset="0"/>
                <a:cs typeface="Nikosh" pitchFamily="2" charset="0"/>
              </a:rPr>
              <a:t>মোবাইলঃ ০১৭৮০-৭৭৯০২৩</a:t>
            </a:r>
          </a:p>
          <a:p>
            <a:r>
              <a:rPr lang="bn-IN" sz="2400" dirty="0" smtClean="0">
                <a:solidFill>
                  <a:srgbClr val="002060"/>
                </a:solidFill>
                <a:latin typeface="Nikosh" pitchFamily="2" charset="0"/>
                <a:cs typeface="Nikosh" pitchFamily="2" charset="0"/>
              </a:rPr>
              <a:t>ই-মেইলঃ </a:t>
            </a:r>
            <a:r>
              <a:rPr lang="en-US" sz="1800" dirty="0" smtClean="0">
                <a:solidFill>
                  <a:srgbClr val="002060"/>
                </a:solidFill>
                <a:latin typeface="Nikosh" pitchFamily="2" charset="0"/>
                <a:cs typeface="Nikosh" pitchFamily="2" charset="0"/>
              </a:rPr>
              <a:t>abdurrubbd@gmail.com</a:t>
            </a:r>
            <a:endParaRPr lang="bn-IN" sz="2400" dirty="0" smtClean="0">
              <a:solidFill>
                <a:srgbClr val="002060"/>
              </a:solidFill>
              <a:latin typeface="Nikosh" pitchFamily="2" charset="0"/>
              <a:cs typeface="Nikosh" pitchFamily="2" charset="0"/>
            </a:endParaRPr>
          </a:p>
          <a:p>
            <a:pPr marL="342900" lvl="0" indent="-342900">
              <a:lnSpc>
                <a:spcPct val="130000"/>
              </a:lnSpc>
              <a:spcBef>
                <a:spcPct val="20000"/>
              </a:spcBef>
              <a:buNone/>
              <a:defRPr/>
            </a:pPr>
            <a:endParaRPr lang="bn-IN" sz="2800" dirty="0" smtClean="0">
              <a:solidFill>
                <a:schemeClr val="tx1"/>
              </a:solidFill>
              <a:latin typeface="Nikosh" pitchFamily="2" charset="0"/>
              <a:cs typeface="Nikosh" pitchFamily="2" charset="0"/>
            </a:endParaRPr>
          </a:p>
        </p:txBody>
      </p:sp>
      <p:sp>
        <p:nvSpPr>
          <p:cNvPr id="7" name="Rectangle 6"/>
          <p:cNvSpPr/>
          <p:nvPr/>
        </p:nvSpPr>
        <p:spPr>
          <a:xfrm>
            <a:off x="5029200" y="1600200"/>
            <a:ext cx="3124200" cy="4495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nSpc>
                <a:spcPct val="130000"/>
              </a:lnSpc>
              <a:spcBef>
                <a:spcPct val="20000"/>
              </a:spcBef>
              <a:buFont typeface="Arial" pitchFamily="34" charset="0"/>
              <a:buChar char="•"/>
              <a:defRPr/>
            </a:pPr>
            <a:r>
              <a:rPr lang="bn-IN" sz="2800" dirty="0" smtClean="0">
                <a:solidFill>
                  <a:schemeClr val="tx1"/>
                </a:solidFill>
                <a:latin typeface="Nikosh" pitchFamily="2" charset="0"/>
                <a:cs typeface="Nikosh" pitchFamily="2" charset="0"/>
              </a:rPr>
              <a:t>শ্রেণিঃ আলিম ১মবর্ষ</a:t>
            </a:r>
            <a:endParaRPr lang="en-US" sz="2800" dirty="0" smtClean="0">
              <a:solidFill>
                <a:schemeClr val="tx1"/>
              </a:solidFill>
              <a:latin typeface="Nikosh" pitchFamily="2" charset="0"/>
              <a:cs typeface="Nikosh" pitchFamily="2" charset="0"/>
            </a:endParaRPr>
          </a:p>
          <a:p>
            <a:pPr marL="342900" lvl="0" indent="-342900">
              <a:lnSpc>
                <a:spcPct val="130000"/>
              </a:lnSpc>
              <a:spcBef>
                <a:spcPct val="20000"/>
              </a:spcBef>
              <a:buFont typeface="Arial" pitchFamily="34" charset="0"/>
              <a:buChar char="•"/>
              <a:defRPr/>
            </a:pPr>
            <a:r>
              <a:rPr lang="bn-IN" sz="2800" dirty="0" smtClean="0">
                <a:solidFill>
                  <a:schemeClr val="tx1"/>
                </a:solidFill>
                <a:latin typeface="Nikosh" pitchFamily="2" charset="0"/>
                <a:cs typeface="Nikosh" pitchFamily="2" charset="0"/>
              </a:rPr>
              <a:t>বিষয়ঃ ফিকহ ২য়পত্র  (ফারায়েজ) </a:t>
            </a:r>
          </a:p>
          <a:p>
            <a:pPr marL="342900" lvl="0" indent="-342900">
              <a:lnSpc>
                <a:spcPct val="130000"/>
              </a:lnSpc>
              <a:spcBef>
                <a:spcPct val="20000"/>
              </a:spcBef>
              <a:buFont typeface="Arial" pitchFamily="34" charset="0"/>
              <a:buChar char="•"/>
              <a:defRPr/>
            </a:pPr>
            <a:r>
              <a:rPr lang="bn-IN" sz="2800" dirty="0" smtClean="0">
                <a:solidFill>
                  <a:schemeClr val="tx1"/>
                </a:solidFill>
                <a:latin typeface="Nikosh" pitchFamily="2" charset="0"/>
                <a:cs typeface="Nikosh" pitchFamily="2" charset="0"/>
              </a:rPr>
              <a:t>অধ্যায়ঃ ১ম</a:t>
            </a:r>
          </a:p>
          <a:p>
            <a:pPr marL="342900" lvl="0" indent="-342900">
              <a:lnSpc>
                <a:spcPct val="130000"/>
              </a:lnSpc>
              <a:spcBef>
                <a:spcPct val="20000"/>
              </a:spcBef>
              <a:buFont typeface="Arial" pitchFamily="34" charset="0"/>
              <a:buChar char="•"/>
              <a:defRPr/>
            </a:pPr>
            <a:r>
              <a:rPr lang="bn-IN" sz="2800" dirty="0" smtClean="0">
                <a:solidFill>
                  <a:schemeClr val="tx1"/>
                </a:solidFill>
                <a:latin typeface="Nikosh" pitchFamily="2" charset="0"/>
                <a:cs typeface="Nikosh" pitchFamily="2" charset="0"/>
              </a:rPr>
              <a:t>সময়ঃ ৪০ মিনিট</a:t>
            </a:r>
          </a:p>
          <a:p>
            <a:pPr marL="342900" lvl="0" indent="-342900">
              <a:lnSpc>
                <a:spcPct val="130000"/>
              </a:lnSpc>
              <a:spcBef>
                <a:spcPct val="20000"/>
              </a:spcBef>
              <a:buFont typeface="Arial" pitchFamily="34" charset="0"/>
              <a:buChar char="•"/>
              <a:defRPr/>
            </a:pPr>
            <a:r>
              <a:rPr lang="bn-IN" sz="2800" dirty="0" smtClean="0">
                <a:solidFill>
                  <a:schemeClr val="tx1"/>
                </a:solidFill>
                <a:latin typeface="Nikosh" pitchFamily="2" charset="0"/>
                <a:cs typeface="Nikosh" pitchFamily="2" charset="0"/>
              </a:rPr>
              <a:t>তারিখঃ ১৪/০৮/২০২১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heel(4)">
                                      <p:cBhvr>
                                        <p:cTn id="7" dur="2000"/>
                                        <p:tgtEl>
                                          <p:spTgt spid="6">
                                            <p:txEl>
                                              <p:pRg st="1" end="1"/>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wheel(4)">
                                      <p:cBhvr>
                                        <p:cTn id="10" dur="2000"/>
                                        <p:tgtEl>
                                          <p:spTgt spid="6">
                                            <p:txEl>
                                              <p:pRg st="2" end="2"/>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wheel(4)">
                                      <p:cBhvr>
                                        <p:cTn id="13" dur="2000"/>
                                        <p:tgtEl>
                                          <p:spTgt spid="6">
                                            <p:txEl>
                                              <p:pRg st="3" end="3"/>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wheel(4)">
                                      <p:cBhvr>
                                        <p:cTn id="16" dur="2000"/>
                                        <p:tgtEl>
                                          <p:spTgt spid="6">
                                            <p:txEl>
                                              <p:pRg st="4" end="4"/>
                                            </p:txEl>
                                          </p:spTgt>
                                        </p:tgtEl>
                                      </p:cBhvr>
                                    </p:animEffect>
                                  </p:childTnLst>
                                </p:cTn>
                              </p:par>
                              <p:par>
                                <p:cTn id="17" presetID="21" presetClass="entr" presetSubtype="4"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wheel(4)">
                                      <p:cBhvr>
                                        <p:cTn id="19" dur="2000"/>
                                        <p:tgtEl>
                                          <p:spTgt spid="6">
                                            <p:txEl>
                                              <p:pRg st="5" end="5"/>
                                            </p:txEl>
                                          </p:spTgt>
                                        </p:tgtEl>
                                      </p:cBhvr>
                                    </p:animEffect>
                                  </p:childTnLst>
                                </p:cTn>
                              </p:par>
                              <p:par>
                                <p:cTn id="20" presetID="21" presetClass="entr" presetSubtype="4" fill="hold" nodeType="with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wheel(4)">
                                      <p:cBhvr>
                                        <p:cTn id="22" dur="20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wheel(4)">
                                      <p:cBhvr>
                                        <p:cTn id="27" dur="2000"/>
                                        <p:tgtEl>
                                          <p:spTgt spid="7">
                                            <p:txEl>
                                              <p:pRg st="0" end="0"/>
                                            </p:txEl>
                                          </p:spTgt>
                                        </p:tgtEl>
                                      </p:cBhvr>
                                    </p:animEffect>
                                  </p:childTnLst>
                                </p:cTn>
                              </p:par>
                              <p:par>
                                <p:cTn id="28" presetID="21" presetClass="entr" presetSubtype="4" fill="hold" nodeType="with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Effect transition="in" filter="wheel(4)">
                                      <p:cBhvr>
                                        <p:cTn id="30" dur="2000"/>
                                        <p:tgtEl>
                                          <p:spTgt spid="7">
                                            <p:txEl>
                                              <p:pRg st="1" end="1"/>
                                            </p:txEl>
                                          </p:spTgt>
                                        </p:tgtEl>
                                      </p:cBhvr>
                                    </p:animEffect>
                                  </p:childTnLst>
                                </p:cTn>
                              </p:par>
                              <p:par>
                                <p:cTn id="31" presetID="21" presetClass="entr" presetSubtype="4" fill="hold" nodeType="with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Effect transition="in" filter="wheel(4)">
                                      <p:cBhvr>
                                        <p:cTn id="33" dur="2000"/>
                                        <p:tgtEl>
                                          <p:spTgt spid="7">
                                            <p:txEl>
                                              <p:pRg st="2" end="2"/>
                                            </p:txEl>
                                          </p:spTgt>
                                        </p:tgtEl>
                                      </p:cBhvr>
                                    </p:animEffect>
                                  </p:childTnLst>
                                </p:cTn>
                              </p:par>
                              <p:par>
                                <p:cTn id="34" presetID="21" presetClass="entr" presetSubtype="4" fill="hold" nodeType="withEffect">
                                  <p:stCondLst>
                                    <p:cond delay="0"/>
                                  </p:stCondLst>
                                  <p:childTnLst>
                                    <p:set>
                                      <p:cBhvr>
                                        <p:cTn id="35" dur="1" fill="hold">
                                          <p:stCondLst>
                                            <p:cond delay="0"/>
                                          </p:stCondLst>
                                        </p:cTn>
                                        <p:tgtEl>
                                          <p:spTgt spid="7">
                                            <p:txEl>
                                              <p:pRg st="3" end="3"/>
                                            </p:txEl>
                                          </p:spTgt>
                                        </p:tgtEl>
                                        <p:attrNameLst>
                                          <p:attrName>style.visibility</p:attrName>
                                        </p:attrNameLst>
                                      </p:cBhvr>
                                      <p:to>
                                        <p:strVal val="visible"/>
                                      </p:to>
                                    </p:set>
                                    <p:animEffect transition="in" filter="wheel(4)">
                                      <p:cBhvr>
                                        <p:cTn id="36" dur="2000"/>
                                        <p:tgtEl>
                                          <p:spTgt spid="7">
                                            <p:txEl>
                                              <p:pRg st="3" end="3"/>
                                            </p:txEl>
                                          </p:spTgt>
                                        </p:tgtEl>
                                      </p:cBhvr>
                                    </p:animEffect>
                                  </p:childTnLst>
                                </p:cTn>
                              </p:par>
                              <p:par>
                                <p:cTn id="37" presetID="21" presetClass="entr" presetSubtype="4" fill="hold" nodeType="with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animEffect transition="in" filter="wheel(4)">
                                      <p:cBhvr>
                                        <p:cTn id="39"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4038600"/>
            <a:ext cx="3124200" cy="21336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495800" y="4038600"/>
            <a:ext cx="3200400" cy="21336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72000" y="1371600"/>
            <a:ext cx="3124200" cy="20574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09600" y="1371600"/>
            <a:ext cx="3048000" cy="20574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85800" y="304800"/>
            <a:ext cx="7010400" cy="584775"/>
          </a:xfrm>
          <a:prstGeom prst="rect">
            <a:avLst/>
          </a:prstGeom>
          <a:solidFill>
            <a:schemeClr val="accent3">
              <a:lumMod val="60000"/>
              <a:lumOff val="40000"/>
            </a:schemeClr>
          </a:solidFill>
        </p:spPr>
        <p:txBody>
          <a:bodyPr wrap="square" rtlCol="0">
            <a:spAutoFit/>
          </a:bodyPr>
          <a:lstStyle/>
          <a:p>
            <a:r>
              <a:rPr lang="bn-IN" sz="3200" dirty="0" smtClean="0"/>
              <a:t>নিচের ছবিতে তোমরা কী দেখতে পাচ্ছ? </a:t>
            </a:r>
            <a:endParaRPr lang="en-US" sz="3200" dirty="0"/>
          </a:p>
        </p:txBody>
      </p:sp>
      <p:pic>
        <p:nvPicPr>
          <p:cNvPr id="11" name="Picture 10" descr="nikti.jpg"/>
          <p:cNvPicPr>
            <a:picLocks noChangeAspect="1"/>
          </p:cNvPicPr>
          <p:nvPr/>
        </p:nvPicPr>
        <p:blipFill>
          <a:blip r:embed="rId4"/>
          <a:stretch>
            <a:fillRect/>
          </a:stretch>
        </p:blipFill>
        <p:spPr>
          <a:xfrm>
            <a:off x="4495800" y="4038600"/>
            <a:ext cx="3200400" cy="2143125"/>
          </a:xfrm>
          <a:prstGeom prst="rect">
            <a:avLst/>
          </a:prstGeom>
        </p:spPr>
      </p:pic>
      <p:pic>
        <p:nvPicPr>
          <p:cNvPr id="13" name="Picture 12" descr="download (8).jpg"/>
          <p:cNvPicPr>
            <a:picLocks noChangeAspect="1"/>
          </p:cNvPicPr>
          <p:nvPr/>
        </p:nvPicPr>
        <p:blipFill>
          <a:blip r:embed="rId5"/>
          <a:stretch>
            <a:fillRect/>
          </a:stretch>
        </p:blipFill>
        <p:spPr>
          <a:xfrm>
            <a:off x="4572000" y="1447800"/>
            <a:ext cx="3124200" cy="1981200"/>
          </a:xfrm>
          <a:prstGeom prst="rect">
            <a:avLst/>
          </a:prstGeom>
        </p:spPr>
      </p:pic>
      <p:pic>
        <p:nvPicPr>
          <p:cNvPr id="12" name="Content Placeholder 10"/>
          <p:cNvPicPr>
            <a:picLocks noChangeAspect="1"/>
          </p:cNvPicPr>
          <p:nvPr/>
        </p:nvPicPr>
        <p:blipFill>
          <a:blip r:embed="rId6">
            <a:extLst>
              <a:ext uri="{28A0092B-C50C-407E-A947-70E740481C1C}">
                <a14:useLocalDpi xmlns="" xmlns:a14="http://schemas.microsoft.com/office/drawing/2010/main" val="0"/>
              </a:ext>
            </a:extLst>
          </a:blip>
          <a:stretch>
            <a:fillRect/>
          </a:stretch>
        </p:blipFill>
        <p:spPr>
          <a:xfrm>
            <a:off x="609600" y="1371600"/>
            <a:ext cx="3048000" cy="2006148"/>
          </a:xfrm>
          <a:prstGeom prst="rect">
            <a:avLst/>
          </a:prstGeom>
        </p:spPr>
      </p:pic>
      <p:pic>
        <p:nvPicPr>
          <p:cNvPr id="14" name="Picture 13"/>
          <p:cNvPicPr>
            <a:picLocks noChangeAspect="1"/>
          </p:cNvPicPr>
          <p:nvPr/>
        </p:nvPicPr>
        <p:blipFill>
          <a:blip r:embed="rId7">
            <a:extLst>
              <a:ext uri="{28A0092B-C50C-407E-A947-70E740481C1C}">
                <a14:useLocalDpi xmlns="" xmlns:a14="http://schemas.microsoft.com/office/drawing/2010/main" val="0"/>
              </a:ext>
            </a:extLst>
          </a:blip>
          <a:stretch>
            <a:fillRect/>
          </a:stretch>
        </p:blipFill>
        <p:spPr>
          <a:xfrm>
            <a:off x="609600" y="4038600"/>
            <a:ext cx="3200400" cy="21236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amond(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amond(in)">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amond(in)">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amond(in)">
                                      <p:cBhvr>
                                        <p:cTn id="2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838200"/>
            <a:ext cx="7391400" cy="55626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ctr">
              <a:lnSpc>
                <a:spcPct val="130000"/>
              </a:lnSpc>
              <a:spcBef>
                <a:spcPct val="20000"/>
              </a:spcBef>
              <a:defRPr/>
            </a:pPr>
            <a:r>
              <a:rPr lang="bn-IN" sz="6600" dirty="0" smtClean="0">
                <a:solidFill>
                  <a:schemeClr val="tx1"/>
                </a:solidFill>
                <a:latin typeface="Nikosh" pitchFamily="2" charset="0"/>
                <a:cs typeface="Nikosh" pitchFamily="2" charset="0"/>
              </a:rPr>
              <a:t>মৃত ব্যক্তির সম্পদে সম্পৃক্ত অধিকারসমূহ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914400" y="274638"/>
            <a:ext cx="7391400" cy="1143000"/>
          </a:xfrm>
          <a:prstGeom prst="rect">
            <a:avLst/>
          </a:prstGeom>
          <a:solidFill>
            <a:schemeClr val="accent3">
              <a:lumMod val="60000"/>
              <a:lumOff val="40000"/>
            </a:schemeClr>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IN" sz="4400" b="0" i="0" u="none" strike="noStrike" kern="1200" cap="none" spc="0" normalizeH="0" noProof="0" dirty="0" smtClean="0">
                <a:ln>
                  <a:noFill/>
                </a:ln>
                <a:solidFill>
                  <a:schemeClr val="tx1"/>
                </a:solidFill>
                <a:effectLst/>
                <a:uLnTx/>
                <a:uFillTx/>
                <a:latin typeface="Nikosh" pitchFamily="2" charset="0"/>
                <a:ea typeface="+mj-ea"/>
                <a:cs typeface="Nikosh" pitchFamily="2" charset="0"/>
              </a:rPr>
              <a:t> শিখনফল</a:t>
            </a:r>
            <a:endParaRPr kumimoji="0" lang="en-US" sz="4400" b="0" i="0" u="none" strike="noStrike" kern="1200" cap="none" spc="0" normalizeH="0" baseline="0" noProof="0" dirty="0">
              <a:ln>
                <a:noFill/>
              </a:ln>
              <a:solidFill>
                <a:schemeClr val="tx1"/>
              </a:solidFill>
              <a:effectLst/>
              <a:uLnTx/>
              <a:uFillTx/>
              <a:latin typeface="Nikosh" pitchFamily="2" charset="0"/>
              <a:ea typeface="+mj-ea"/>
              <a:cs typeface="Nikosh" pitchFamily="2" charset="0"/>
            </a:endParaRPr>
          </a:p>
        </p:txBody>
      </p:sp>
      <p:sp>
        <p:nvSpPr>
          <p:cNvPr id="8" name="Rectangle 7"/>
          <p:cNvSpPr/>
          <p:nvPr/>
        </p:nvSpPr>
        <p:spPr>
          <a:xfrm>
            <a:off x="914400" y="1752600"/>
            <a:ext cx="7391400" cy="46482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ctr">
              <a:lnSpc>
                <a:spcPct val="130000"/>
              </a:lnSpc>
              <a:spcBef>
                <a:spcPct val="20000"/>
              </a:spcBef>
              <a:defRPr/>
            </a:pPr>
            <a:endParaRPr lang="bn-IN" sz="3600" dirty="0" smtClean="0">
              <a:solidFill>
                <a:schemeClr val="tx1"/>
              </a:solidFill>
              <a:latin typeface="Nikosh" pitchFamily="2" charset="0"/>
              <a:cs typeface="Nikosh" pitchFamily="2" charset="0"/>
            </a:endParaRPr>
          </a:p>
          <a:p>
            <a:pPr marL="342900" lvl="0" indent="-342900" algn="ctr">
              <a:lnSpc>
                <a:spcPct val="130000"/>
              </a:lnSpc>
              <a:spcBef>
                <a:spcPct val="20000"/>
              </a:spcBef>
              <a:defRPr/>
            </a:pPr>
            <a:endParaRPr lang="bn-IN" sz="3600" dirty="0" smtClean="0">
              <a:solidFill>
                <a:schemeClr val="tx1"/>
              </a:solidFill>
              <a:latin typeface="Nikosh" pitchFamily="2" charset="0"/>
              <a:cs typeface="Nikosh" pitchFamily="2" charset="0"/>
            </a:endParaRPr>
          </a:p>
          <a:p>
            <a:pPr marL="342900" lvl="0" indent="-342900" algn="ctr">
              <a:lnSpc>
                <a:spcPct val="130000"/>
              </a:lnSpc>
              <a:spcBef>
                <a:spcPct val="20000"/>
              </a:spcBef>
              <a:defRPr/>
            </a:pPr>
            <a:endParaRPr lang="bn-IN" sz="3600" dirty="0" smtClean="0">
              <a:solidFill>
                <a:schemeClr val="tx1"/>
              </a:solidFill>
              <a:latin typeface="Nikosh" pitchFamily="2" charset="0"/>
              <a:cs typeface="Nikosh" pitchFamily="2" charset="0"/>
            </a:endParaRPr>
          </a:p>
          <a:p>
            <a:pPr marL="342900" lvl="0" indent="-342900" algn="ctr">
              <a:lnSpc>
                <a:spcPct val="130000"/>
              </a:lnSpc>
              <a:spcBef>
                <a:spcPct val="20000"/>
              </a:spcBef>
              <a:defRPr/>
            </a:pPr>
            <a:r>
              <a:rPr lang="bn-IN" sz="3600" dirty="0" smtClean="0">
                <a:solidFill>
                  <a:schemeClr val="tx1"/>
                </a:solidFill>
                <a:latin typeface="Nikosh" pitchFamily="2" charset="0"/>
                <a:cs typeface="Nikosh" pitchFamily="2" charset="0"/>
              </a:rPr>
              <a:t>পাঠ শেষে শিক্ষার্থীগণঃ</a:t>
            </a:r>
          </a:p>
          <a:p>
            <a:pPr marL="342900" lvl="0" indent="-342900">
              <a:lnSpc>
                <a:spcPct val="130000"/>
              </a:lnSpc>
              <a:spcBef>
                <a:spcPct val="20000"/>
              </a:spcBef>
              <a:buFont typeface="Arial" pitchFamily="34" charset="0"/>
              <a:buChar char="•"/>
              <a:defRPr/>
            </a:pPr>
            <a:r>
              <a:rPr lang="bn-IN" sz="3200" dirty="0" smtClean="0">
                <a:solidFill>
                  <a:schemeClr val="tx1"/>
                </a:solidFill>
                <a:latin typeface="Nikosh" pitchFamily="2" charset="0"/>
                <a:cs typeface="Nikosh" pitchFamily="2" charset="0"/>
              </a:rPr>
              <a:t>মৃত ব্যক্তির সম্পদে যে সকল অধিকার সম্পৃক্ত হয় তা বলতে পারবে।</a:t>
            </a:r>
          </a:p>
          <a:p>
            <a:pPr marL="342900" lvl="0" indent="-342900">
              <a:lnSpc>
                <a:spcPct val="130000"/>
              </a:lnSpc>
              <a:spcBef>
                <a:spcPct val="20000"/>
              </a:spcBef>
              <a:buFont typeface="Arial" pitchFamily="34" charset="0"/>
              <a:buChar char="•"/>
              <a:defRPr/>
            </a:pPr>
            <a:r>
              <a:rPr lang="bn-IN" sz="3200" dirty="0" smtClean="0">
                <a:solidFill>
                  <a:schemeClr val="tx1"/>
                </a:solidFill>
                <a:latin typeface="Nikosh" pitchFamily="2" charset="0"/>
                <a:cs typeface="Nikosh" pitchFamily="2" charset="0"/>
              </a:rPr>
              <a:t>মৃত ব্যক্তির উত্তরাধিকারীগণের বিবরণ দিতে পারবে।</a:t>
            </a:r>
          </a:p>
          <a:p>
            <a:pPr marL="342900" lvl="0" indent="-342900">
              <a:lnSpc>
                <a:spcPct val="130000"/>
              </a:lnSpc>
              <a:spcBef>
                <a:spcPct val="20000"/>
              </a:spcBef>
              <a:buFont typeface="Arial" pitchFamily="34" charset="0"/>
              <a:buChar char="•"/>
              <a:defRPr/>
            </a:pPr>
            <a:r>
              <a:rPr lang="bn-IN" sz="3200" dirty="0" smtClean="0">
                <a:solidFill>
                  <a:schemeClr val="tx1"/>
                </a:solidFill>
                <a:latin typeface="Nikosh" pitchFamily="2" charset="0"/>
                <a:cs typeface="Nikosh" pitchFamily="2" charset="0"/>
              </a:rPr>
              <a:t>এ সংক্রান্ত কুরআন মাজীদের আয়াত উল্লেখ করতে পারবে। </a:t>
            </a:r>
          </a:p>
          <a:p>
            <a:pPr marL="342900" indent="-342900">
              <a:lnSpc>
                <a:spcPct val="130000"/>
              </a:lnSpc>
              <a:spcBef>
                <a:spcPct val="20000"/>
              </a:spcBef>
              <a:defRPr/>
            </a:pPr>
            <a:endParaRPr lang="bn-IN" sz="2800" dirty="0" smtClean="0">
              <a:solidFill>
                <a:schemeClr val="tx1"/>
              </a:solidFill>
              <a:latin typeface="Nikosh" pitchFamily="2" charset="0"/>
              <a:cs typeface="Nikosh" pitchFamily="2" charset="0"/>
            </a:endParaRPr>
          </a:p>
          <a:p>
            <a:pPr marL="342900" lvl="0" indent="-342900">
              <a:lnSpc>
                <a:spcPct val="130000"/>
              </a:lnSpc>
              <a:spcBef>
                <a:spcPct val="20000"/>
              </a:spcBef>
              <a:buFont typeface="Arial" pitchFamily="34" charset="0"/>
              <a:buChar char="•"/>
              <a:defRPr/>
            </a:pPr>
            <a:endParaRPr lang="bn-IN" sz="2800" dirty="0" smtClean="0">
              <a:solidFill>
                <a:schemeClr val="tx1"/>
              </a:solidFill>
              <a:latin typeface="Nikosh" pitchFamily="2" charset="0"/>
              <a:cs typeface="Nikosh" pitchFamily="2" charset="0"/>
            </a:endParaRPr>
          </a:p>
          <a:p>
            <a:pPr marL="342900" lvl="0" indent="-342900">
              <a:lnSpc>
                <a:spcPct val="130000"/>
              </a:lnSpc>
              <a:spcBef>
                <a:spcPct val="20000"/>
              </a:spcBef>
              <a:buFont typeface="Arial" pitchFamily="34" charset="0"/>
              <a:buChar char="•"/>
              <a:defRPr/>
            </a:pPr>
            <a:endParaRPr lang="bn-IN" sz="2800" dirty="0" smtClean="0">
              <a:solidFill>
                <a:schemeClr val="tx1"/>
              </a:solidFill>
              <a:latin typeface="Nikosh" pitchFamily="2" charset="0"/>
              <a:cs typeface="Nikosh" pitchFamily="2" charset="0"/>
            </a:endParaRPr>
          </a:p>
          <a:p>
            <a:pPr marL="342900" lvl="0" indent="-342900">
              <a:lnSpc>
                <a:spcPct val="130000"/>
              </a:lnSpc>
              <a:spcBef>
                <a:spcPct val="20000"/>
              </a:spcBef>
              <a:buFont typeface="Arial" pitchFamily="34" charset="0"/>
              <a:buChar char="•"/>
              <a:defRPr/>
            </a:pPr>
            <a:endParaRPr lang="bn-IN" sz="2800" dirty="0" smtClean="0">
              <a:solidFill>
                <a:schemeClr val="tx1"/>
              </a:solidFill>
              <a:latin typeface="Nikosh" pitchFamily="2" charset="0"/>
              <a:cs typeface="Nikosh" pitchFamily="2" charset="0"/>
            </a:endParaRPr>
          </a:p>
          <a:p>
            <a:pPr marL="342900" lvl="0" indent="-342900">
              <a:lnSpc>
                <a:spcPct val="130000"/>
              </a:lnSpc>
              <a:spcBef>
                <a:spcPct val="20000"/>
              </a:spcBef>
              <a:buFont typeface="Arial" pitchFamily="34" charset="0"/>
              <a:buChar char="•"/>
              <a:defRPr/>
            </a:pPr>
            <a:endParaRPr lang="en-US" sz="2800" dirty="0" smtClean="0">
              <a:solidFill>
                <a:schemeClr val="tx1"/>
              </a:solidFill>
              <a:latin typeface="Nikosh" pitchFamily="2" charset="0"/>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0" fill="hold"/>
                                        <p:tgtEl>
                                          <p:spTgt spid="8"/>
                                        </p:tgtEl>
                                        <p:attrNameLst>
                                          <p:attrName>ppt_x</p:attrName>
                                        </p:attrNameLst>
                                      </p:cBhvr>
                                      <p:tavLst>
                                        <p:tav tm="0">
                                          <p:val>
                                            <p:strVal val="#ppt_x"/>
                                          </p:val>
                                        </p:tav>
                                        <p:tav tm="100000">
                                          <p:val>
                                            <p:strVal val="#ppt_x"/>
                                          </p:val>
                                        </p:tav>
                                      </p:tavLst>
                                    </p:anim>
                                    <p:anim calcmode="lin" valueType="num">
                                      <p:cBhvr additive="base">
                                        <p:cTn id="8"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14400" y="2209800"/>
            <a:ext cx="7391400" cy="4191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lnSpc>
                <a:spcPct val="130000"/>
              </a:lnSpc>
              <a:spcBef>
                <a:spcPct val="20000"/>
              </a:spcBef>
              <a:defRPr/>
            </a:pPr>
            <a:endParaRPr lang="bn-IN" sz="3600" dirty="0" smtClean="0">
              <a:solidFill>
                <a:schemeClr val="tx1"/>
              </a:solidFill>
              <a:latin typeface="Nikosh" pitchFamily="2" charset="0"/>
              <a:cs typeface="Nikosh" pitchFamily="2" charset="0"/>
            </a:endParaRPr>
          </a:p>
          <a:p>
            <a:pPr marL="800100" lvl="1" indent="-342900">
              <a:lnSpc>
                <a:spcPct val="130000"/>
              </a:lnSpc>
              <a:spcBef>
                <a:spcPct val="20000"/>
              </a:spcBef>
              <a:defRPr/>
            </a:pPr>
            <a:r>
              <a:rPr lang="bn-IN" sz="3600" dirty="0" smtClean="0">
                <a:solidFill>
                  <a:schemeClr val="tx1"/>
                </a:solidFill>
                <a:latin typeface="Nikosh" pitchFamily="2" charset="0"/>
                <a:cs typeface="Nikosh" pitchFamily="2" charset="0"/>
              </a:rPr>
              <a:t>১। কাফন ও দাফন</a:t>
            </a:r>
          </a:p>
          <a:p>
            <a:pPr marL="800100" lvl="1" indent="-342900">
              <a:lnSpc>
                <a:spcPct val="130000"/>
              </a:lnSpc>
              <a:spcBef>
                <a:spcPct val="20000"/>
              </a:spcBef>
              <a:defRPr/>
            </a:pPr>
            <a:r>
              <a:rPr lang="bn-IN" sz="3600" dirty="0" smtClean="0">
                <a:solidFill>
                  <a:schemeClr val="tx1"/>
                </a:solidFill>
                <a:latin typeface="Nikosh" pitchFamily="2" charset="0"/>
                <a:cs typeface="Nikosh" pitchFamily="2" charset="0"/>
              </a:rPr>
              <a:t>২। ঋণ পরিশোধ</a:t>
            </a:r>
          </a:p>
          <a:p>
            <a:pPr marL="800100" lvl="1" indent="-342900">
              <a:lnSpc>
                <a:spcPct val="130000"/>
              </a:lnSpc>
              <a:spcBef>
                <a:spcPct val="20000"/>
              </a:spcBef>
              <a:defRPr/>
            </a:pPr>
            <a:r>
              <a:rPr lang="bn-IN" sz="3600" dirty="0" smtClean="0">
                <a:solidFill>
                  <a:schemeClr val="tx1"/>
                </a:solidFill>
                <a:latin typeface="Nikosh" pitchFamily="2" charset="0"/>
                <a:cs typeface="Nikosh" pitchFamily="2" charset="0"/>
              </a:rPr>
              <a:t>৩। অসিয়ত পূরণ</a:t>
            </a:r>
          </a:p>
          <a:p>
            <a:pPr marL="800100" lvl="1" indent="-342900">
              <a:lnSpc>
                <a:spcPct val="130000"/>
              </a:lnSpc>
              <a:spcBef>
                <a:spcPct val="20000"/>
              </a:spcBef>
              <a:defRPr/>
            </a:pPr>
            <a:r>
              <a:rPr lang="bn-IN" sz="3600" dirty="0" smtClean="0">
                <a:solidFill>
                  <a:schemeClr val="tx1"/>
                </a:solidFill>
                <a:latin typeface="Nikosh" pitchFamily="2" charset="0"/>
                <a:cs typeface="Nikosh" pitchFamily="2" charset="0"/>
              </a:rPr>
              <a:t>৪। উত্তরাধিকারীদের মাঝে সম্পদ বন্টন</a:t>
            </a:r>
          </a:p>
          <a:p>
            <a:pPr marL="342900" lvl="0" indent="-342900" algn="ctr">
              <a:lnSpc>
                <a:spcPct val="130000"/>
              </a:lnSpc>
              <a:spcBef>
                <a:spcPct val="20000"/>
              </a:spcBef>
              <a:defRPr/>
            </a:pPr>
            <a:endParaRPr lang="bn-IN" sz="6600" dirty="0" smtClean="0">
              <a:solidFill>
                <a:schemeClr val="tx1"/>
              </a:solidFill>
              <a:latin typeface="Nikosh" pitchFamily="2" charset="0"/>
              <a:cs typeface="Nikosh" pitchFamily="2" charset="0"/>
            </a:endParaRPr>
          </a:p>
        </p:txBody>
      </p:sp>
      <p:sp>
        <p:nvSpPr>
          <p:cNvPr id="7" name="Title 1"/>
          <p:cNvSpPr txBox="1">
            <a:spLocks/>
          </p:cNvSpPr>
          <p:nvPr/>
        </p:nvSpPr>
        <p:spPr>
          <a:xfrm>
            <a:off x="914400" y="274638"/>
            <a:ext cx="7391400" cy="1554162"/>
          </a:xfrm>
          <a:prstGeom prst="rect">
            <a:avLst/>
          </a:prstGeom>
          <a:solidFill>
            <a:schemeClr val="accent3">
              <a:lumMod val="60000"/>
              <a:lumOff val="40000"/>
            </a:schemeClr>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IN" sz="4400" b="0" i="0" u="none" strike="noStrike" kern="1200" cap="none" spc="0" normalizeH="0" noProof="0" dirty="0" smtClean="0">
                <a:ln>
                  <a:noFill/>
                </a:ln>
                <a:solidFill>
                  <a:schemeClr val="tx1"/>
                </a:solidFill>
                <a:effectLst/>
                <a:uLnTx/>
                <a:uFillTx/>
                <a:latin typeface="Nikosh" pitchFamily="2" charset="0"/>
                <a:ea typeface="+mj-ea"/>
                <a:cs typeface="Nikosh" pitchFamily="2" charset="0"/>
              </a:rPr>
              <a:t>মৃত ব্যক্তির সম্পদের অধিকারসমূহ</a:t>
            </a:r>
            <a:endParaRPr kumimoji="0" lang="en-US" sz="4400" b="0" i="0" u="none" strike="noStrike" kern="1200" cap="none" spc="0" normalizeH="0" baseline="0" noProof="0" dirty="0">
              <a:ln>
                <a:noFill/>
              </a:ln>
              <a:solidFill>
                <a:schemeClr val="tx1"/>
              </a:solidFill>
              <a:effectLst/>
              <a:uLnTx/>
              <a:uFillTx/>
              <a:latin typeface="Nikosh" pitchFamily="2" charset="0"/>
              <a:ea typeface="+mj-ea"/>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0" fill="hold"/>
                                        <p:tgtEl>
                                          <p:spTgt spid="6"/>
                                        </p:tgtEl>
                                        <p:attrNameLst>
                                          <p:attrName>ppt_x</p:attrName>
                                        </p:attrNameLst>
                                      </p:cBhvr>
                                      <p:tavLst>
                                        <p:tav tm="0">
                                          <p:val>
                                            <p:strVal val="#ppt_x"/>
                                          </p:val>
                                        </p:tav>
                                        <p:tav tm="100000">
                                          <p:val>
                                            <p:strVal val="#ppt_x"/>
                                          </p:val>
                                        </p:tav>
                                      </p:tavLst>
                                    </p:anim>
                                    <p:anim calcmode="lin" valueType="num">
                                      <p:cBhvr additive="base">
                                        <p:cTn id="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2209800"/>
            <a:ext cx="7391400" cy="4191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lnSpc>
                <a:spcPct val="130000"/>
              </a:lnSpc>
              <a:spcBef>
                <a:spcPct val="20000"/>
              </a:spcBef>
              <a:defRPr/>
            </a:pPr>
            <a:endParaRPr lang="bn-IN" sz="3600" dirty="0" smtClean="0">
              <a:solidFill>
                <a:schemeClr val="tx1"/>
              </a:solidFill>
              <a:latin typeface="Nikosh" pitchFamily="2" charset="0"/>
              <a:cs typeface="Nikosh" pitchFamily="2" charset="0"/>
            </a:endParaRPr>
          </a:p>
          <a:p>
            <a:pPr marL="342900" lvl="0" indent="-342900" algn="ctr">
              <a:lnSpc>
                <a:spcPct val="130000"/>
              </a:lnSpc>
              <a:spcBef>
                <a:spcPct val="20000"/>
              </a:spcBef>
              <a:defRPr/>
            </a:pPr>
            <a:endParaRPr lang="bn-IN" sz="6600" dirty="0" smtClean="0">
              <a:solidFill>
                <a:schemeClr val="tx1"/>
              </a:solidFill>
              <a:latin typeface="Nikosh" pitchFamily="2" charset="0"/>
              <a:cs typeface="Nikosh" pitchFamily="2" charset="0"/>
            </a:endParaRPr>
          </a:p>
        </p:txBody>
      </p:sp>
      <p:sp>
        <p:nvSpPr>
          <p:cNvPr id="4" name="Title 1"/>
          <p:cNvSpPr txBox="1">
            <a:spLocks/>
          </p:cNvSpPr>
          <p:nvPr/>
        </p:nvSpPr>
        <p:spPr>
          <a:xfrm>
            <a:off x="914400" y="274638"/>
            <a:ext cx="7391400" cy="1020762"/>
          </a:xfrm>
          <a:prstGeom prst="rect">
            <a:avLst/>
          </a:prstGeom>
          <a:solidFill>
            <a:schemeClr val="accent3">
              <a:lumMod val="60000"/>
              <a:lumOff val="40000"/>
            </a:schemeClr>
          </a:solidFill>
        </p:spPr>
        <p:txBody>
          <a:bodyPr/>
          <a:lstStyle/>
          <a:p>
            <a:pPr marL="800100" lvl="1" indent="-342900" algn="ctr">
              <a:lnSpc>
                <a:spcPct val="130000"/>
              </a:lnSpc>
              <a:spcBef>
                <a:spcPct val="20000"/>
              </a:spcBef>
              <a:defRPr/>
            </a:pPr>
            <a:r>
              <a:rPr lang="bn-IN" sz="3600" dirty="0" smtClean="0">
                <a:latin typeface="Nikosh" pitchFamily="2" charset="0"/>
                <a:cs typeface="Nikosh" pitchFamily="2" charset="0"/>
              </a:rPr>
              <a:t>১। কাফন ও দাফন</a:t>
            </a:r>
          </a:p>
        </p:txBody>
      </p:sp>
      <p:pic>
        <p:nvPicPr>
          <p:cNvPr id="5" name="Picture 4" descr="images (31).jpg"/>
          <p:cNvPicPr>
            <a:picLocks noChangeAspect="1"/>
          </p:cNvPicPr>
          <p:nvPr/>
        </p:nvPicPr>
        <p:blipFill>
          <a:blip r:embed="rId3"/>
          <a:stretch>
            <a:fillRect/>
          </a:stretch>
        </p:blipFill>
        <p:spPr>
          <a:xfrm>
            <a:off x="1295400" y="2438400"/>
            <a:ext cx="2952750" cy="1752600"/>
          </a:xfrm>
          <a:prstGeom prst="rect">
            <a:avLst/>
          </a:prstGeom>
        </p:spPr>
      </p:pic>
      <p:pic>
        <p:nvPicPr>
          <p:cNvPr id="6" name="Picture 5" descr="images (30).jpg"/>
          <p:cNvPicPr>
            <a:picLocks noChangeAspect="1"/>
          </p:cNvPicPr>
          <p:nvPr/>
        </p:nvPicPr>
        <p:blipFill>
          <a:blip r:embed="rId4"/>
          <a:stretch>
            <a:fillRect/>
          </a:stretch>
        </p:blipFill>
        <p:spPr>
          <a:xfrm>
            <a:off x="3200400" y="4495800"/>
            <a:ext cx="2609850" cy="1752600"/>
          </a:xfrm>
          <a:prstGeom prst="rect">
            <a:avLst/>
          </a:prstGeom>
        </p:spPr>
      </p:pic>
      <p:pic>
        <p:nvPicPr>
          <p:cNvPr id="7" name="Picture 6" descr="images (35).jpg"/>
          <p:cNvPicPr>
            <a:picLocks noChangeAspect="1"/>
          </p:cNvPicPr>
          <p:nvPr/>
        </p:nvPicPr>
        <p:blipFill>
          <a:blip r:embed="rId5"/>
          <a:stretch>
            <a:fillRect/>
          </a:stretch>
        </p:blipFill>
        <p:spPr>
          <a:xfrm>
            <a:off x="4876800" y="2438400"/>
            <a:ext cx="2600325" cy="1752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09800"/>
            <a:ext cx="7391400" cy="4191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nSpc>
                <a:spcPct val="130000"/>
              </a:lnSpc>
              <a:spcBef>
                <a:spcPct val="20000"/>
              </a:spcBef>
              <a:defRPr/>
            </a:pPr>
            <a:endParaRPr lang="en-US" sz="4000" dirty="0" smtClean="0">
              <a:solidFill>
                <a:schemeClr val="tx1"/>
              </a:solidFill>
              <a:latin typeface="Nikosh" pitchFamily="2" charset="0"/>
              <a:cs typeface="Nikosh" pitchFamily="2" charset="0"/>
            </a:endParaRPr>
          </a:p>
          <a:p>
            <a:pPr marL="342900" lvl="0" indent="-342900">
              <a:lnSpc>
                <a:spcPct val="130000"/>
              </a:lnSpc>
              <a:spcBef>
                <a:spcPct val="20000"/>
              </a:spcBef>
              <a:defRPr/>
            </a:pPr>
            <a:r>
              <a:rPr lang="en-US" sz="4000" dirty="0" smtClean="0">
                <a:solidFill>
                  <a:schemeClr val="tx1"/>
                </a:solidFill>
                <a:latin typeface="Nikosh" pitchFamily="2" charset="0"/>
                <a:cs typeface="Nikosh" pitchFamily="2" charset="0"/>
              </a:rPr>
              <a:t>             </a:t>
            </a:r>
            <a:endParaRPr lang="bn-IN" sz="6600" dirty="0" smtClean="0">
              <a:solidFill>
                <a:schemeClr val="tx1"/>
              </a:solidFill>
              <a:latin typeface="Nikosh" pitchFamily="2" charset="0"/>
              <a:cs typeface="Nikosh" pitchFamily="2" charset="0"/>
            </a:endParaRPr>
          </a:p>
        </p:txBody>
      </p:sp>
      <p:sp>
        <p:nvSpPr>
          <p:cNvPr id="3" name="Title 1"/>
          <p:cNvSpPr txBox="1">
            <a:spLocks/>
          </p:cNvSpPr>
          <p:nvPr/>
        </p:nvSpPr>
        <p:spPr>
          <a:xfrm>
            <a:off x="914400" y="274638"/>
            <a:ext cx="7391400" cy="1554162"/>
          </a:xfrm>
          <a:prstGeom prst="rect">
            <a:avLst/>
          </a:prstGeom>
          <a:solidFill>
            <a:schemeClr val="accent3">
              <a:lumMod val="60000"/>
              <a:lumOff val="40000"/>
            </a:schemeClr>
          </a:solidFill>
        </p:spPr>
        <p:txBody>
          <a:bodyPr/>
          <a:lstStyle/>
          <a:p>
            <a:pPr marL="800100" lvl="1" indent="-342900" algn="ctr">
              <a:lnSpc>
                <a:spcPct val="130000"/>
              </a:lnSpc>
              <a:spcBef>
                <a:spcPct val="20000"/>
              </a:spcBef>
              <a:defRPr/>
            </a:pPr>
            <a:r>
              <a:rPr lang="bn-IN" sz="3600" dirty="0" smtClean="0">
                <a:latin typeface="Nikosh" pitchFamily="2" charset="0"/>
                <a:cs typeface="Nikosh" pitchFamily="2" charset="0"/>
              </a:rPr>
              <a:t>২। ঋণ পরিশোধ</a:t>
            </a:r>
          </a:p>
        </p:txBody>
      </p:sp>
      <p:pic>
        <p:nvPicPr>
          <p:cNvPr id="4" name="Picture 3" descr="loan.jpg"/>
          <p:cNvPicPr>
            <a:picLocks noChangeAspect="1"/>
          </p:cNvPicPr>
          <p:nvPr/>
        </p:nvPicPr>
        <p:blipFill>
          <a:blip r:embed="rId2" cstate="print"/>
          <a:stretch>
            <a:fillRect/>
          </a:stretch>
        </p:blipFill>
        <p:spPr>
          <a:xfrm>
            <a:off x="2133600" y="2971800"/>
            <a:ext cx="4800600" cy="2667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09800"/>
            <a:ext cx="7391400" cy="4191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nSpc>
                <a:spcPct val="130000"/>
              </a:lnSpc>
              <a:spcBef>
                <a:spcPct val="20000"/>
              </a:spcBef>
              <a:defRPr/>
            </a:pPr>
            <a:r>
              <a:rPr lang="en-US" sz="4000" dirty="0" smtClean="0">
                <a:solidFill>
                  <a:schemeClr val="tx1"/>
                </a:solidFill>
                <a:latin typeface="Nikosh" pitchFamily="2" charset="0"/>
                <a:cs typeface="Nikosh" pitchFamily="2" charset="0"/>
              </a:rPr>
              <a:t>	</a:t>
            </a:r>
            <a:r>
              <a:rPr lang="bn-IN" sz="4000" dirty="0" smtClean="0">
                <a:solidFill>
                  <a:schemeClr val="tx1"/>
                </a:solidFill>
                <a:latin typeface="Nikosh" pitchFamily="2" charset="0"/>
                <a:cs typeface="Nikosh" pitchFamily="2" charset="0"/>
              </a:rPr>
              <a:t>মহান আল্লাহ বলেনঃ</a:t>
            </a:r>
            <a:r>
              <a:rPr lang="en-US" sz="4000" dirty="0" smtClean="0">
                <a:solidFill>
                  <a:schemeClr val="tx1"/>
                </a:solidFill>
                <a:latin typeface="Nikosh" pitchFamily="2" charset="0"/>
                <a:cs typeface="Nikosh" pitchFamily="2" charset="0"/>
              </a:rPr>
              <a:t> </a:t>
            </a:r>
          </a:p>
          <a:p>
            <a:pPr marL="342900" lvl="0" indent="-342900" algn="ctr">
              <a:lnSpc>
                <a:spcPct val="130000"/>
              </a:lnSpc>
              <a:spcBef>
                <a:spcPct val="20000"/>
              </a:spcBef>
              <a:defRPr/>
            </a:pPr>
            <a:r>
              <a:rPr lang="ar-AE" sz="3200" dirty="0" smtClean="0"/>
              <a:t>مِن بَعْدِ وَصِيَّةٍ يُوصِي بِهَا أَوْ دَيْنٍ</a:t>
            </a:r>
            <a:r>
              <a:rPr lang="en-US" sz="3200" dirty="0" smtClean="0">
                <a:solidFill>
                  <a:schemeClr val="tx1"/>
                </a:solidFill>
                <a:latin typeface="Nikosh" pitchFamily="2" charset="0"/>
                <a:cs typeface="Nikosh" pitchFamily="2" charset="0"/>
              </a:rPr>
              <a:t> </a:t>
            </a:r>
            <a:endParaRPr lang="bn-IN" sz="3200" dirty="0" smtClean="0">
              <a:solidFill>
                <a:schemeClr val="tx1"/>
              </a:solidFill>
              <a:latin typeface="Nikosh" pitchFamily="2" charset="0"/>
              <a:cs typeface="Nikosh" pitchFamily="2" charset="0"/>
            </a:endParaRPr>
          </a:p>
        </p:txBody>
      </p:sp>
      <p:sp>
        <p:nvSpPr>
          <p:cNvPr id="3" name="Title 1"/>
          <p:cNvSpPr txBox="1">
            <a:spLocks/>
          </p:cNvSpPr>
          <p:nvPr/>
        </p:nvSpPr>
        <p:spPr>
          <a:xfrm>
            <a:off x="914400" y="274638"/>
            <a:ext cx="7391400" cy="1096962"/>
          </a:xfrm>
          <a:prstGeom prst="rect">
            <a:avLst/>
          </a:prstGeom>
          <a:solidFill>
            <a:schemeClr val="accent3">
              <a:lumMod val="60000"/>
              <a:lumOff val="40000"/>
            </a:schemeClr>
          </a:solidFill>
        </p:spPr>
        <p:txBody>
          <a:bodyPr/>
          <a:lstStyle/>
          <a:p>
            <a:pPr marL="800100" lvl="1" indent="-342900" algn="ctr">
              <a:lnSpc>
                <a:spcPct val="130000"/>
              </a:lnSpc>
              <a:spcBef>
                <a:spcPct val="20000"/>
              </a:spcBef>
              <a:defRPr/>
            </a:pPr>
            <a:r>
              <a:rPr lang="bn-IN" sz="3600" dirty="0" smtClean="0">
                <a:latin typeface="Nikosh" pitchFamily="2" charset="0"/>
                <a:cs typeface="Nikosh" pitchFamily="2" charset="0"/>
              </a:rPr>
              <a:t>৩। অসিয়ত পূরণ</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248</Words>
  <Application>Microsoft Office PowerPoint</Application>
  <PresentationFormat>On-screen Show (4:3)</PresentationFormat>
  <Paragraphs>76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পরিচিতি</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UITRCE_Lab</dc:creator>
  <cp:lastModifiedBy>UITRCE_Lab</cp:lastModifiedBy>
  <cp:revision>169</cp:revision>
  <dcterms:created xsi:type="dcterms:W3CDTF">2006-08-16T00:00:00Z</dcterms:created>
  <dcterms:modified xsi:type="dcterms:W3CDTF">2021-08-14T07:55:35Z</dcterms:modified>
</cp:coreProperties>
</file>