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25" r:id="rId3"/>
    <p:sldId id="287" r:id="rId4"/>
    <p:sldId id="288" r:id="rId5"/>
    <p:sldId id="289" r:id="rId6"/>
    <p:sldId id="291" r:id="rId7"/>
    <p:sldId id="292" r:id="rId8"/>
    <p:sldId id="293" r:id="rId9"/>
    <p:sldId id="294" r:id="rId10"/>
    <p:sldId id="295" r:id="rId11"/>
    <p:sldId id="300" r:id="rId12"/>
    <p:sldId id="312" r:id="rId13"/>
    <p:sldId id="301" r:id="rId14"/>
    <p:sldId id="302" r:id="rId15"/>
    <p:sldId id="303" r:id="rId16"/>
    <p:sldId id="304" r:id="rId17"/>
    <p:sldId id="320" r:id="rId18"/>
    <p:sldId id="321" r:id="rId19"/>
    <p:sldId id="306" r:id="rId20"/>
    <p:sldId id="307" r:id="rId21"/>
    <p:sldId id="308" r:id="rId22"/>
    <p:sldId id="309" r:id="rId23"/>
    <p:sldId id="3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3EC-3E11-4D79-B6CE-046F2B0D906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869A-3C60-4D33-BD8E-E9772D66B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3EC-3E11-4D79-B6CE-046F2B0D906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869A-3C60-4D33-BD8E-E9772D66B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3EC-3E11-4D79-B6CE-046F2B0D906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869A-3C60-4D33-BD8E-E9772D66B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7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3EC-3E11-4D79-B6CE-046F2B0D906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869A-3C60-4D33-BD8E-E9772D66B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1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3EC-3E11-4D79-B6CE-046F2B0D906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869A-3C60-4D33-BD8E-E9772D66B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3EC-3E11-4D79-B6CE-046F2B0D906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869A-3C60-4D33-BD8E-E9772D66B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5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3EC-3E11-4D79-B6CE-046F2B0D906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869A-3C60-4D33-BD8E-E9772D66B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3EC-3E11-4D79-B6CE-046F2B0D906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869A-3C60-4D33-BD8E-E9772D66B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3EC-3E11-4D79-B6CE-046F2B0D906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869A-3C60-4D33-BD8E-E9772D66B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6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3EC-3E11-4D79-B6CE-046F2B0D906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869A-3C60-4D33-BD8E-E9772D66B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0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23EC-3E11-4D79-B6CE-046F2B0D906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869A-3C60-4D33-BD8E-E9772D66B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2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423EC-3E11-4D79-B6CE-046F2B0D906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869A-3C60-4D33-BD8E-E9772D66B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ajibmondalbd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99313" y="756753"/>
            <a:ext cx="7793373" cy="226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1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স্বাগতম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9F0C8-7F0B-48D7-8517-821215AE8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63" y="2034111"/>
            <a:ext cx="3441060" cy="4583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683C4-C14E-4232-8DBC-0740001C0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7594" y="2034111"/>
            <a:ext cx="3269143" cy="45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018" y="1332051"/>
            <a:ext cx="7820134" cy="1814364"/>
          </a:xfrm>
        </p:spPr>
        <p:txBody>
          <a:bodyPr/>
          <a:lstStyle/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১.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প্রথমে 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Windows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প্রোগ্রামটি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চালু করতে হবে-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2404" y="2007302"/>
            <a:ext cx="7551687" cy="11391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২.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এরপর 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Start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বাটনে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ক্লিক কর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লে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আমরা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দেখতে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পাব</a:t>
            </a:r>
            <a:endParaRPr lang="bn-BD" sz="32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667477" y="84750"/>
            <a:ext cx="6837131" cy="882654"/>
          </a:xfrm>
          <a:prstGeom prst="chevron">
            <a:avLst>
              <a:gd name="adj" fmla="val 39600"/>
            </a:avLst>
          </a:prstGeom>
          <a:ln w="571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just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ওয়েবপেজ তৈরি করার পদ্ধতি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1F4213E-3117-41D7-9501-B50A7CEE5F7D}"/>
              </a:ext>
            </a:extLst>
          </p:cNvPr>
          <p:cNvSpPr txBox="1">
            <a:spLocks/>
          </p:cNvSpPr>
          <p:nvPr/>
        </p:nvSpPr>
        <p:spPr>
          <a:xfrm>
            <a:off x="141018" y="2662244"/>
            <a:ext cx="11259623" cy="99839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৩.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এরপর 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All Programs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এর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উপর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ক্লিক করতে হবে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তাহলে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পাশের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মত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দেখতে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পাব</a:t>
            </a:r>
            <a:endParaRPr lang="bn-BD" sz="32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  <a:p>
            <a:pPr marL="365760" indent="-36576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bn-BD" sz="32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BD0DCEA-5D5B-41D5-8038-D9BE06F69756}"/>
              </a:ext>
            </a:extLst>
          </p:cNvPr>
          <p:cNvSpPr txBox="1">
            <a:spLocks/>
          </p:cNvSpPr>
          <p:nvPr/>
        </p:nvSpPr>
        <p:spPr>
          <a:xfrm>
            <a:off x="159964" y="3257052"/>
            <a:ext cx="7801188" cy="90906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৪.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এবারে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Accessories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এর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উপর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ক্লিক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করতে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হবে</a:t>
            </a:r>
            <a:endParaRPr lang="en-US" sz="32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39CA14F-1737-40D2-8AFC-58AE8574C6D6}"/>
              </a:ext>
            </a:extLst>
          </p:cNvPr>
          <p:cNvSpPr txBox="1">
            <a:spLocks/>
          </p:cNvSpPr>
          <p:nvPr/>
        </p:nvSpPr>
        <p:spPr>
          <a:xfrm>
            <a:off x="141018" y="3821666"/>
            <a:ext cx="11259623" cy="181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৫.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তাহ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লে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আমাদের সামনে 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Accessories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মেনুর অধীনস্ত সকল প্রোগ্রাম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প্রদর্শিত হবে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02A1875-724B-4D4B-91EE-8C7CE5C238E5}"/>
              </a:ext>
            </a:extLst>
          </p:cNvPr>
          <p:cNvSpPr txBox="1">
            <a:spLocks/>
          </p:cNvSpPr>
          <p:nvPr/>
        </p:nvSpPr>
        <p:spPr>
          <a:xfrm>
            <a:off x="132405" y="4442188"/>
            <a:ext cx="4473152" cy="102310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৬.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এখন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Notepad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প্রোগ্রামটি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র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ক্লিক করতে হবে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নিম্নরুপ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প্রোগ্রাম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ওপেন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।</a:t>
            </a:r>
            <a:endParaRPr lang="bn-BD" sz="32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pic>
        <p:nvPicPr>
          <p:cNvPr id="15" name="Picture 14" descr="Untitled - Notepad">
            <a:extLst>
              <a:ext uri="{FF2B5EF4-FFF2-40B4-BE49-F238E27FC236}">
                <a16:creationId xmlns:a16="http://schemas.microsoft.com/office/drawing/2014/main" id="{C1FA8FCF-BA84-4A6A-AD7A-345D353D9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69" y="4572373"/>
            <a:ext cx="2584605" cy="20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0" grpId="0" build="p"/>
      <p:bldP spid="12" grpId="0" uiExpand="1" build="p"/>
      <p:bldP spid="13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 - Notep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8" y="991245"/>
            <a:ext cx="7250936" cy="563815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83872" y="451792"/>
            <a:ext cx="11321119" cy="539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3000" dirty="0">
                <a:latin typeface="SolaimanLipi" pitchFamily="2" charset="0"/>
                <a:cs typeface="SolaimanLipi" pitchFamily="2" charset="0"/>
              </a:rPr>
              <a:t>৭.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এখন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আমরা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কোড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লেখার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জন্য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এডিটর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পেয়ে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গেছি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তাই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এখানে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নিম্নের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মত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কোড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dirty="0" err="1">
                <a:latin typeface="SolaimanLipi" pitchFamily="2" charset="0"/>
                <a:cs typeface="SolaimanLipi" pitchFamily="2" charset="0"/>
              </a:rPr>
              <a:t>লিখি</a:t>
            </a:r>
            <a:r>
              <a:rPr lang="en-US" sz="30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6943" y="2333564"/>
            <a:ext cx="52174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&lt;html&gt;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&lt;head&gt;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&lt;title&gt;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bn-B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Prohaladpur School and College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&lt;/title&gt;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&lt;/head&gt;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&lt;body&gt;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This is my first webpage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&lt;/body&gt;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7084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 - Notep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40" y="1917593"/>
            <a:ext cx="5719143" cy="47631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6483" y="2713734"/>
            <a:ext cx="52174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&lt;html&gt;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&lt;head&gt;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&lt;title&gt;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Khoksa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&lt;/title&gt;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&lt;/head&gt;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&lt;body&gt;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This is my first webpage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&lt;/body&gt;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&lt;/html&gt;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562" y="2606481"/>
            <a:ext cx="2468880" cy="2831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3398763" y="2252898"/>
            <a:ext cx="921673" cy="92167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0289" y="1299418"/>
            <a:ext cx="10780305" cy="539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122959" y="278578"/>
            <a:ext cx="4130639" cy="705736"/>
          </a:xfrm>
          <a:prstGeom prst="chevron">
            <a:avLst>
              <a:gd name="adj" fmla="val 39600"/>
            </a:avLst>
          </a:prstGeom>
          <a:ln w="571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6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- Notepa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87"/>
          <a:stretch/>
        </p:blipFill>
        <p:spPr>
          <a:xfrm>
            <a:off x="6242307" y="2162446"/>
            <a:ext cx="3883206" cy="43727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78976" y="2803827"/>
            <a:ext cx="52174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&lt;html&gt;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&lt;head&gt;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&lt;title&gt;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Khoksa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&lt;/title&gt;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&lt;/head&gt;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&lt;body&gt;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This is my first webpage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&lt;/body&gt;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&lt;/html&gt;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7385" y="1008315"/>
            <a:ext cx="5145025" cy="3646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bn-BD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  <a:p>
            <a:pPr marL="640080" indent="-457200" algn="just">
              <a:lnSpc>
                <a:spcPct val="90000"/>
              </a:lnSpc>
              <a:spcBef>
                <a:spcPts val="0"/>
              </a:spcBef>
              <a:defRPr/>
            </a:pPr>
            <a:endParaRPr lang="en-US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৯.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এবারে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File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মেনুর 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Save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অপশনে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করব-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432" y="2818663"/>
            <a:ext cx="2468880" cy="28315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76402" y="3601897"/>
            <a:ext cx="2468880" cy="219456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6458541" y="2611919"/>
            <a:ext cx="438912" cy="43891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" y="1161288"/>
            <a:ext cx="6827522" cy="1190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  <a:defRPr/>
            </a:pPr>
            <a:endParaRPr lang="en-US" sz="3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677434" y="213469"/>
            <a:ext cx="6837131" cy="734913"/>
          </a:xfrm>
          <a:prstGeom prst="chevron">
            <a:avLst>
              <a:gd name="adj" fmla="val 39600"/>
            </a:avLst>
          </a:prstGeom>
          <a:ln w="571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just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ওয়েবপেজ তৈরি করার পদ্ধতি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4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06601 0.1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- Notep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06" y="2162446"/>
            <a:ext cx="5514937" cy="43727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78976" y="2803827"/>
            <a:ext cx="52174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&lt;html&gt;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&lt;head&gt;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&lt;title&gt;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Khoksa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&lt;/title&gt;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&lt;/head&gt;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&lt;body&gt;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This is my first webpage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&lt;/body&gt;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&lt;/html&gt;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437" y="1473189"/>
            <a:ext cx="6095600" cy="91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১০.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তাহলে আমাদের সামনে 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Save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As 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ডায়লগ বক্স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প্রদর্শিত হ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বে</a:t>
            </a:r>
            <a:endParaRPr lang="en-US" sz="3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</p:txBody>
      </p:sp>
      <p:pic>
        <p:nvPicPr>
          <p:cNvPr id="6" name="Picture 5" descr="Save As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44" y="2831722"/>
            <a:ext cx="5212080" cy="3474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32454" y="5295327"/>
            <a:ext cx="1316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first.html</a:t>
            </a:r>
          </a:p>
        </p:txBody>
      </p:sp>
      <p:sp>
        <p:nvSpPr>
          <p:cNvPr id="9" name="Rectangle 8"/>
          <p:cNvSpPr/>
          <p:nvPr/>
        </p:nvSpPr>
        <p:spPr>
          <a:xfrm>
            <a:off x="89437" y="4384009"/>
            <a:ext cx="6081528" cy="93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১২. Save as type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এর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ড্রপ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ডাউন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লিষ্ট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–এ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ক্লিক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করে All Files 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সিলেক্ট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করে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দিতে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32372" t="21095" r="17628" b="16192"/>
          <a:stretch/>
        </p:blipFill>
        <p:spPr bwMode="auto">
          <a:xfrm>
            <a:off x="6453769" y="2815441"/>
            <a:ext cx="5239621" cy="3466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11349175" y="5551180"/>
            <a:ext cx="704398" cy="704398"/>
          </a:xfrm>
          <a:prstGeom prst="rect">
            <a:avLst/>
          </a:prstGeom>
        </p:spPr>
      </p:pic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813251" y="244609"/>
            <a:ext cx="6837131" cy="882654"/>
          </a:xfrm>
          <a:prstGeom prst="chevron">
            <a:avLst>
              <a:gd name="adj" fmla="val 39600"/>
            </a:avLst>
          </a:prstGeom>
          <a:ln w="571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just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ওয়েবপেজ তৈরি করার পদ্ধতি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306" y="2624545"/>
            <a:ext cx="6096000" cy="13503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১১.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এখন 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File name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ঘরে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টেক্সবক্সে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আমরা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কাংখিত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ফাইলের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নাম 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এবং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শেষে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এক্সটেনশন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হিসেবে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.html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দিব (যেমন-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first.html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)</a:t>
            </a:r>
            <a:endParaRPr lang="en-US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"/>
                            </p:stCondLst>
                            <p:childTnLst>
                              <p:par>
                                <p:cTn id="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5833E-6 -3.7037E-6 L -8.95833E-6 -3.7037E-6 C 0.00039 0.01273 0.00012 0.0257 0.00117 0.03843 C 0.00247 0.05718 0.00611 0.02199 0.00221 0.05023 C 0.00078 0.04954 -0.00105 0.05 -0.00209 0.04815 C -0.00313 0.0463 -0.00287 0.04306 -0.00326 0.04051 C -0.00352 0.03843 -0.0043 0.03473 -0.0043 0.03473 L -0.00639 0.02107 L -0.00639 0.025 " pathEditMode="relative" ptsTypes="AAAAAAA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7" grpId="1"/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- Notep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40" y="2063970"/>
            <a:ext cx="5514937" cy="437271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340162"/>
            <a:ext cx="6121250" cy="4251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13. 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Save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হওয়ার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জা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য়গা নির্দ্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ধারণ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করে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দিতে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পারি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।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যেমন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ডেক্সটপে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সংরক্ষণ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করার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জন্য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ডায়লগ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বক্সের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বামপর্শে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Desktop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এর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উপর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ক্লিক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করি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।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14.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এবারে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ডায়লগ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বক্সের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Save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বাটনে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ক্লিক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করি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।</a:t>
            </a:r>
            <a:endParaRPr lang="en-US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3046" y="2719419"/>
            <a:ext cx="52174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&lt;html&gt;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&lt;head&gt;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&lt;title&gt;</a:t>
            </a:r>
          </a:p>
          <a:p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Nowabenki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College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&lt;/title&gt;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&lt;/head&gt;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&lt;body&gt;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my first website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&lt;/body&gt;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&lt;/html&gt;</a:t>
            </a:r>
          </a:p>
        </p:txBody>
      </p:sp>
      <p:pic>
        <p:nvPicPr>
          <p:cNvPr id="6" name="Picture 5" descr="Save As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07" y="2778793"/>
            <a:ext cx="5212080" cy="3474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32452" y="5295327"/>
            <a:ext cx="1316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test.html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46148" y="3733634"/>
            <a:ext cx="1097280" cy="182880"/>
          </a:xfrm>
          <a:prstGeom prst="round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7247458" y="3726015"/>
            <a:ext cx="438912" cy="438912"/>
          </a:xfrm>
          <a:prstGeom prst="rect">
            <a:avLst/>
          </a:prstGeom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677434" y="266574"/>
            <a:ext cx="6837131" cy="882654"/>
          </a:xfrm>
          <a:prstGeom prst="chevron">
            <a:avLst>
              <a:gd name="adj" fmla="val 39600"/>
            </a:avLst>
          </a:prstGeom>
          <a:ln w="571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just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ওয়েবপেজ তৈরি করার পদ্ধতি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8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23802 0.3129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85" r="62660"/>
          <a:stretch/>
        </p:blipFill>
        <p:spPr bwMode="auto">
          <a:xfrm>
            <a:off x="353895" y="1297256"/>
            <a:ext cx="3441149" cy="5304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62942" y="2759428"/>
            <a:ext cx="7439031" cy="621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15.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ফলে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ফাইলটি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কম্পিউটারের 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Desktop-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সংরক্ষ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ণ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হবে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olaimanLipi" panose="02000500020000020004" pitchFamily="2" charset="0"/>
              </a:rPr>
              <a:t>।</a:t>
            </a:r>
            <a:endParaRPr lang="bn-BD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42421" y="2968973"/>
            <a:ext cx="822960" cy="8229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066007" y="178110"/>
            <a:ext cx="6044437" cy="694346"/>
          </a:xfrm>
          <a:prstGeom prst="chevron">
            <a:avLst>
              <a:gd name="adj" fmla="val 39600"/>
            </a:avLst>
          </a:prstGeom>
          <a:ln w="571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just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ওয়েবপেজ তৈরি করার পদ্ধতি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5" grpId="1" animBg="1"/>
      <p:bldP spid="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t="285" r="62660"/>
          <a:stretch/>
        </p:blipFill>
        <p:spPr bwMode="auto">
          <a:xfrm>
            <a:off x="556864" y="2160410"/>
            <a:ext cx="2976534" cy="4143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1633651" y="3350033"/>
            <a:ext cx="822960" cy="8229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1970591" y="3746046"/>
            <a:ext cx="438912" cy="43891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/>
          <a:srcRect l="39263" t="5701" r="37019" b="61232"/>
          <a:stretch/>
        </p:blipFill>
        <p:spPr bwMode="auto">
          <a:xfrm>
            <a:off x="6395538" y="2334930"/>
            <a:ext cx="5495245" cy="3406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7780" y="1246922"/>
            <a:ext cx="11785535" cy="93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১৬.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ওয়েব পেজটিকে 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Open </a:t>
            </a:r>
            <a:r>
              <a:rPr lang="bn-BD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চাইলে-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first.html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 ডাবল ক্লিক করতে হবে।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ওয়েবপেজ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3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285291" y="225309"/>
            <a:ext cx="5791598" cy="657935"/>
          </a:xfrm>
          <a:prstGeom prst="chevron">
            <a:avLst>
              <a:gd name="adj" fmla="val 39600"/>
            </a:avLst>
          </a:prstGeom>
          <a:ln w="571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691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/>
          <a:srcRect l="52191" t="44669" r="31200" b="31450"/>
          <a:stretch/>
        </p:blipFill>
        <p:spPr bwMode="auto">
          <a:xfrm>
            <a:off x="5716881" y="2811692"/>
            <a:ext cx="2369028" cy="1831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t="32878" r="62660"/>
          <a:stretch/>
        </p:blipFill>
        <p:spPr bwMode="auto">
          <a:xfrm>
            <a:off x="598641" y="1073093"/>
            <a:ext cx="3441149" cy="3570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/>
          <p:cNvSpPr/>
          <p:nvPr/>
        </p:nvSpPr>
        <p:spPr>
          <a:xfrm>
            <a:off x="1987167" y="1011150"/>
            <a:ext cx="822960" cy="8229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2336986" y="1317669"/>
            <a:ext cx="438912" cy="43891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9" t="27030" r="47692" b="47453"/>
          <a:stretch/>
        </p:blipFill>
        <p:spPr bwMode="auto">
          <a:xfrm>
            <a:off x="2289877" y="1422630"/>
            <a:ext cx="3427004" cy="2006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2390" y="1115361"/>
            <a:ext cx="475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17. Right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0494" y="1667718"/>
            <a:ext cx="611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১8.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open with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443">
            <a:off x="2870115" y="1469738"/>
            <a:ext cx="438912" cy="438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22575" y="2237729"/>
            <a:ext cx="5564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১9.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firefox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727227" y="151977"/>
            <a:ext cx="7979307" cy="667904"/>
          </a:xfrm>
          <a:prstGeom prst="chevron">
            <a:avLst>
              <a:gd name="adj" fmla="val 39600"/>
            </a:avLst>
          </a:prstGeom>
          <a:ln w="571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যেকোনো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ব্রাউজারে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ওয়বপেজ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A8BBA9-17C6-49CB-B6C3-B9FE730A5C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2" t="12479" r="44246" b="55335"/>
          <a:stretch/>
        </p:blipFill>
        <p:spPr bwMode="auto">
          <a:xfrm>
            <a:off x="6563105" y="4778800"/>
            <a:ext cx="4629659" cy="1952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A7D532-5B48-4ED8-962D-6AE58C236A4C}"/>
              </a:ext>
            </a:extLst>
          </p:cNvPr>
          <p:cNvSpPr txBox="1"/>
          <p:nvPr/>
        </p:nvSpPr>
        <p:spPr>
          <a:xfrm>
            <a:off x="598641" y="5729804"/>
            <a:ext cx="562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তাহলে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latin typeface="SolaimanLipi" pitchFamily="2" charset="0"/>
                <a:cs typeface="SolaimanLipi" pitchFamily="2" charset="0"/>
              </a:rPr>
              <a:t>এমন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ওয়েবপেজ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দেখতে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পাবে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D9CEEAB-0721-499B-8D35-35865B952278}"/>
              </a:ext>
            </a:extLst>
          </p:cNvPr>
          <p:cNvSpPr/>
          <p:nvPr/>
        </p:nvSpPr>
        <p:spPr>
          <a:xfrm>
            <a:off x="5820494" y="5889072"/>
            <a:ext cx="680974" cy="425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24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1237 0.198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 0.18565 L 0.2677 0.1856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2" grpId="0"/>
      <p:bldP spid="10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5688" y="134471"/>
            <a:ext cx="5226838" cy="686081"/>
          </a:xfrm>
        </p:spPr>
        <p:txBody>
          <a:bodyPr/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একক কাজ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35064" y="4043963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Java</a:t>
            </a: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39827" y="3297838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Unix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43834" y="3279786"/>
            <a:ext cx="3427413" cy="5476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Unix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35064" y="4039649"/>
            <a:ext cx="3427412" cy="5476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Java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33038" y="2416774"/>
            <a:ext cx="6938209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১.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কোনটি ব্রাউজিং </a:t>
            </a:r>
            <a:r>
              <a:rPr lang="bn-BD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সফট্‌ওয়্যার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37802" y="3301760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Linux</a:t>
            </a: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33039" y="4034438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Opera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38657" y="4024606"/>
            <a:ext cx="3427412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গ. Opera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39718" y="3283363"/>
            <a:ext cx="3427413" cy="54768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Linux</a:t>
            </a:r>
          </a:p>
        </p:txBody>
      </p:sp>
    </p:spTree>
    <p:extLst>
      <p:ext uri="{BB962C8B-B14F-4D97-AF65-F5344CB8AC3E}">
        <p14:creationId xmlns:p14="http://schemas.microsoft.com/office/powerpoint/2010/main" val="16148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F69ADF-371F-4A0F-A0A1-0A5E586B4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00" y="338356"/>
            <a:ext cx="2438400" cy="66026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 sz="3600" b="1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defRPr>
            </a:lvl1pPr>
          </a:lstStyle>
          <a:p>
            <a:pPr algn="ctr"/>
            <a:r>
              <a:rPr lang="bn-BD" dirty="0">
                <a:solidFill>
                  <a:schemeClr val="bg1"/>
                </a:solidFill>
              </a:rPr>
              <a:t>পরিচিতি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9E2D1-24C6-488B-ADF6-E8DEC1B6C7F9}"/>
              </a:ext>
            </a:extLst>
          </p:cNvPr>
          <p:cNvSpPr txBox="1"/>
          <p:nvPr/>
        </p:nvSpPr>
        <p:spPr>
          <a:xfrm>
            <a:off x="457200" y="1828800"/>
            <a:ext cx="4609750" cy="4770537"/>
          </a:xfrm>
          <a:prstGeom prst="rect">
            <a:avLst/>
          </a:prstGeom>
          <a:noFill/>
          <a:ln w="79375" cmpd="tri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b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রাজীব</a:t>
            </a:r>
            <a:r>
              <a:rPr lang="bn-BD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মন্ডল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বিভাগ</a:t>
            </a:r>
          </a:p>
          <a:p>
            <a:r>
              <a:rPr lang="bn-BD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প্রহলাদপুর স্কুল অ্যান্ড কলেজ।</a:t>
            </a:r>
          </a:p>
          <a:p>
            <a:r>
              <a:rPr lang="en-GB" sz="16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</a:t>
            </a:r>
            <a:r>
              <a:rPr lang="bn-BD" sz="16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mail- </a:t>
            </a:r>
            <a:r>
              <a:rPr lang="bn-BD" sz="16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rajibmondalbd@gmail.com</a:t>
            </a:r>
            <a:endParaRPr lang="bn-BD" sz="16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B9934-4594-412B-90E4-8CF56B88A99A}"/>
              </a:ext>
            </a:extLst>
          </p:cNvPr>
          <p:cNvSpPr txBox="1"/>
          <p:nvPr/>
        </p:nvSpPr>
        <p:spPr>
          <a:xfrm>
            <a:off x="7120856" y="1844188"/>
            <a:ext cx="4609750" cy="4801314"/>
          </a:xfrm>
          <a:prstGeom prst="rect">
            <a:avLst/>
          </a:prstGeom>
          <a:solidFill>
            <a:schemeClr val="lt1"/>
          </a:solidFill>
          <a:ln w="76200" cmpd="tri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একাদশ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bn-BD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যোগাযোগ প্রযুক্তি</a:t>
            </a:r>
          </a:p>
          <a:p>
            <a:r>
              <a:rPr lang="bn-BD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</a:t>
            </a:r>
            <a:endParaRPr lang="en-GB" sz="24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E0013-C320-4E26-B9E4-FD6579337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95" y="2498171"/>
            <a:ext cx="2339784" cy="2417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170090-8BD8-4CB7-A6CC-A10EC5742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124" y="2498171"/>
            <a:ext cx="1944847" cy="2625608"/>
          </a:xfrm>
          <a:prstGeom prst="rect">
            <a:avLst/>
          </a:prstGeom>
        </p:spPr>
      </p:pic>
      <p:pic>
        <p:nvPicPr>
          <p:cNvPr id="12" name="Graphic 11" descr="Wreath">
            <a:extLst>
              <a:ext uri="{FF2B5EF4-FFF2-40B4-BE49-F238E27FC236}">
                <a16:creationId xmlns:a16="http://schemas.microsoft.com/office/drawing/2014/main" id="{51412BEF-EDE1-44CF-8D48-80A96CFA2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2569" y="1844188"/>
            <a:ext cx="654341" cy="45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30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5688" y="134471"/>
            <a:ext cx="5226838" cy="686081"/>
          </a:xfrm>
        </p:spPr>
        <p:txBody>
          <a:bodyPr/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দলীয় কাজ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75" y="1488540"/>
            <a:ext cx="1615580" cy="585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75" y="3094334"/>
            <a:ext cx="1615580" cy="585267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951090" y="2050879"/>
            <a:ext cx="6237502" cy="87638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n-BD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অপারেটিং সিস্টেম গুলির নাম চিহ্নিত কর।</a:t>
            </a:r>
            <a:endParaRPr lang="en-US" sz="36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111764" y="3713292"/>
            <a:ext cx="6864617" cy="87638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n-BD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ব্রাউজিং </a:t>
            </a:r>
            <a:r>
              <a:rPr lang="bn-BD" sz="3600" dirty="0" err="1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সফট্‌ওয়্যার</a:t>
            </a:r>
            <a:r>
              <a:rPr lang="bn-BD" sz="36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গুলির নাম চিহ্নিত কর।</a:t>
            </a:r>
            <a:endParaRPr lang="en-US" sz="36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2581" y="698332"/>
            <a:ext cx="5226838" cy="686081"/>
          </a:xfrm>
        </p:spPr>
        <p:txBody>
          <a:bodyPr/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পাঠ মূল্যায়ন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022321" y="2566405"/>
            <a:ext cx="8604820" cy="3887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 পেজ তৈরীর প্রয়োজনীয় </a:t>
            </a:r>
            <a:r>
              <a:rPr lang="bn-BD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সফট্‌ও্যারগুলি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কী?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22321" y="3185264"/>
            <a:ext cx="5809463" cy="87638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 পেজ তৈরীর পদ্ধতি কী?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22321" y="3855448"/>
            <a:ext cx="5278741" cy="87638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 পেজ প্রদর্শনের পদ্ধতি কী?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5688" y="134471"/>
            <a:ext cx="5226838" cy="686081"/>
          </a:xfrm>
        </p:spPr>
        <p:txBody>
          <a:bodyPr/>
          <a:lstStyle/>
          <a:p>
            <a:r>
              <a:rPr lang="bn-BD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বাড়ীর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  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76738" y="1250965"/>
            <a:ext cx="6438524" cy="87638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 পেজের গুরুত্ব ও বৈশিষ্ট্য ব্যাখ্যা কর।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164" y="542922"/>
            <a:ext cx="1013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pc="-3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spc="-3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300" dirty="0" err="1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spc="-300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51" y="2137360"/>
            <a:ext cx="4629603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6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1774" y="534000"/>
            <a:ext cx="2468451" cy="68608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ছবি দেখি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2" y="1827306"/>
            <a:ext cx="5661970" cy="361876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28353" y="5755085"/>
            <a:ext cx="9880889" cy="628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ওয়েবপেজ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98" y="1827307"/>
            <a:ext cx="5081598" cy="361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018" y="844537"/>
            <a:ext cx="9187576" cy="1334325"/>
          </a:xfrm>
        </p:spPr>
        <p:txBody>
          <a:bodyPr>
            <a:noAutofit/>
          </a:bodyPr>
          <a:lstStyle/>
          <a:p>
            <a:pPr algn="l"/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আমাদের আজকের পাঠ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-</a:t>
            </a:r>
            <a:endParaRPr lang="bn-BD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570290" y="2086583"/>
            <a:ext cx="5075339" cy="67943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ওয়েবপেজ ডিজাইন।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043" y="462207"/>
            <a:ext cx="9144000" cy="506143"/>
          </a:xfrm>
        </p:spPr>
        <p:txBody>
          <a:bodyPr>
            <a:noAutofit/>
          </a:bodyPr>
          <a:lstStyle/>
          <a:p>
            <a:pPr algn="l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এই পাঠ শেষে শিক্ষার্থীরা-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297F9-8CFB-4FAC-A08E-7045E6CD1299}"/>
              </a:ext>
            </a:extLst>
          </p:cNvPr>
          <p:cNvGrpSpPr/>
          <p:nvPr/>
        </p:nvGrpSpPr>
        <p:grpSpPr>
          <a:xfrm>
            <a:off x="768291" y="1779567"/>
            <a:ext cx="9663596" cy="637485"/>
            <a:chOff x="533400" y="2362200"/>
            <a:chExt cx="7391400" cy="533400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CFBE4B69-5FCB-4F5D-85C6-A0AA4FE93A30}"/>
                </a:ext>
              </a:extLst>
            </p:cNvPr>
            <p:cNvSpPr/>
            <p:nvPr/>
          </p:nvSpPr>
          <p:spPr>
            <a:xfrm>
              <a:off x="533400" y="2362200"/>
              <a:ext cx="685800" cy="479286"/>
            </a:xfrm>
            <a:prstGeom prst="rightArrow">
              <a:avLst/>
            </a:prstGeom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87AA99-ACAB-499A-A100-AA0E8C231426}"/>
                </a:ext>
              </a:extLst>
            </p:cNvPr>
            <p:cNvSpPr/>
            <p:nvPr/>
          </p:nvSpPr>
          <p:spPr>
            <a:xfrm>
              <a:off x="1219200" y="2362200"/>
              <a:ext cx="6705600" cy="533400"/>
            </a:xfrm>
            <a:prstGeom prst="roundRect">
              <a:avLst/>
            </a:prstGeom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r>
                <a:rPr lang="en-US" sz="28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ওয়েবপেজ তৈরির জন্য প্রয়োজনীয় সফট্‌ওয়্যারগুলির নাম বলতে পারবে</a:t>
              </a:r>
              <a:r>
                <a:rPr lang="bn-BD" sz="28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9CB5F-794F-4C91-97F9-6F3AD4C8142F}"/>
              </a:ext>
            </a:extLst>
          </p:cNvPr>
          <p:cNvGrpSpPr/>
          <p:nvPr/>
        </p:nvGrpSpPr>
        <p:grpSpPr>
          <a:xfrm>
            <a:off x="768291" y="2846284"/>
            <a:ext cx="9663596" cy="637485"/>
            <a:chOff x="533400" y="2362200"/>
            <a:chExt cx="7391400" cy="533400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67776E53-F58A-4FCA-AB34-5A6AB5C8B526}"/>
                </a:ext>
              </a:extLst>
            </p:cNvPr>
            <p:cNvSpPr/>
            <p:nvPr/>
          </p:nvSpPr>
          <p:spPr>
            <a:xfrm>
              <a:off x="533400" y="2362200"/>
              <a:ext cx="685800" cy="479286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4B10B9D-8C46-4DDD-9F58-713ABC41B52A}"/>
                </a:ext>
              </a:extLst>
            </p:cNvPr>
            <p:cNvSpPr/>
            <p:nvPr/>
          </p:nvSpPr>
          <p:spPr>
            <a:xfrm>
              <a:off x="1219200" y="2362200"/>
              <a:ext cx="6705600" cy="533400"/>
            </a:xfrm>
            <a:prstGeom prst="roundRect">
              <a:avLst/>
            </a:prstGeom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 </a:t>
              </a:r>
              <a:r>
                <a:rPr lang="bn-BD" sz="28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html</a:t>
              </a:r>
              <a:r>
                <a:rPr lang="en-US" sz="28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 করে একটি ওয়েবপেজ তৈরী করতে পারবে</a:t>
              </a:r>
              <a:r>
                <a:rPr lang="bn-BD" sz="28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47E60B-4EDC-4269-8964-E27E0BC4A244}"/>
              </a:ext>
            </a:extLst>
          </p:cNvPr>
          <p:cNvGrpSpPr/>
          <p:nvPr/>
        </p:nvGrpSpPr>
        <p:grpSpPr>
          <a:xfrm>
            <a:off x="768291" y="3910746"/>
            <a:ext cx="9663596" cy="1282039"/>
            <a:chOff x="533400" y="3956484"/>
            <a:chExt cx="7391400" cy="107271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FFA887A-B75A-4B08-89F6-9CCA76BD3D90}"/>
                </a:ext>
              </a:extLst>
            </p:cNvPr>
            <p:cNvSpPr/>
            <p:nvPr/>
          </p:nvSpPr>
          <p:spPr>
            <a:xfrm>
              <a:off x="1219200" y="3956484"/>
              <a:ext cx="6705600" cy="1072716"/>
            </a:xfrm>
            <a:prstGeom prst="roundRect">
              <a:avLst/>
            </a:prstGeom>
            <a:ln w="762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৩. </a:t>
              </a:r>
              <a:r>
                <a:rPr lang="en-US" sz="28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যেকোনো কোন ব্রাউজিং সফট্‌ওয়্যার ব্যবহার করে ওয়েব পেজটি প্রদর্শন </a:t>
              </a:r>
            </a:p>
            <a:p>
              <a:r>
                <a:rPr lang="en-US" sz="28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কর</a:t>
              </a:r>
              <a:r>
                <a:rPr lang="bn-BD" sz="28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তে</a:t>
              </a:r>
              <a:r>
                <a:rPr lang="en-US" sz="2800" b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পারবে </a:t>
              </a:r>
              <a:r>
                <a:rPr lang="bn-BD" sz="2800" b="1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32DB98EA-FBD8-41A8-8DEC-575EA8807C8B}"/>
                </a:ext>
              </a:extLst>
            </p:cNvPr>
            <p:cNvSpPr/>
            <p:nvPr/>
          </p:nvSpPr>
          <p:spPr>
            <a:xfrm>
              <a:off x="533400" y="4253199"/>
              <a:ext cx="685800" cy="479286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8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025" y="1786966"/>
            <a:ext cx="4579034" cy="164203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 হিসেবে আমরা ব্যবহার করতে পারি-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64012" y="1825081"/>
            <a:ext cx="6696225" cy="65279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HTML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এডিটর হিসে</a:t>
            </a:r>
            <a:r>
              <a:rPr lang="en-US" sz="3200" dirty="0" err="1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বে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করতে পারি-</a:t>
            </a:r>
            <a:endParaRPr lang="bn-BD" sz="32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1032907" y="84494"/>
            <a:ext cx="7795607" cy="855222"/>
          </a:xfrm>
          <a:prstGeom prst="chevron">
            <a:avLst>
              <a:gd name="adj" fmla="val 39600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ওয়েবপেজ তৈরির প্রয়োজনীয় সফটওয়্যার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" y="3136611"/>
            <a:ext cx="45790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algn="just">
              <a:lnSpc>
                <a:spcPct val="100000"/>
              </a:lnSpc>
            </a:pP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MS Windows, Linux, Unix, Ubuntu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5800" y="2644169"/>
            <a:ext cx="4649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>
              <a:lnSpc>
                <a:spcPct val="100000"/>
              </a:lnSpc>
            </a:pP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Notepad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,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Coffee Cup, Macromedia, Dreamweaver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ইত্যাদি</a:t>
            </a:r>
          </a:p>
        </p:txBody>
      </p:sp>
    </p:spTree>
    <p:extLst>
      <p:ext uri="{BB962C8B-B14F-4D97-AF65-F5344CB8AC3E}">
        <p14:creationId xmlns:p14="http://schemas.microsoft.com/office/powerpoint/2010/main" val="14924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723" y="1641193"/>
            <a:ext cx="7090119" cy="66468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n-BD" sz="36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প্রোগ্রামিং ভাষা হিসেবে আমরা </a:t>
            </a:r>
            <a:r>
              <a:rPr lang="bn-BD" sz="36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করতে পারি-</a:t>
            </a:r>
            <a:endParaRPr lang="bn-BD" sz="3600" dirty="0">
              <a:ln w="0"/>
              <a:solidFill>
                <a:srgbClr val="00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7086" y="4380536"/>
            <a:ext cx="6273391" cy="163595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algn="just">
              <a:lnSpc>
                <a:spcPct val="100000"/>
              </a:lnSpc>
            </a:pP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Mozilla Firefox, Internet Explorer, Google Chrome, Opera, Safari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ইত্যাদি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97" y="3953363"/>
            <a:ext cx="3275743" cy="2493044"/>
          </a:xfrm>
          <a:prstGeom prst="rect">
            <a:avLst/>
          </a:prstGeom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032907" y="84494"/>
            <a:ext cx="7795607" cy="855222"/>
          </a:xfrm>
          <a:prstGeom prst="chevron">
            <a:avLst>
              <a:gd name="adj" fmla="val 39600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just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ওয়েবপেজ তৈরির প্রয়োজনীয় সফটওয়্যার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7132" y="230587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1" algn="just">
              <a:lnSpc>
                <a:spcPct val="100000"/>
              </a:lnSpc>
            </a:pP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HTML, CSS, PHP, Java Script, MySQL </a:t>
            </a:r>
            <a:r>
              <a:rPr lang="bn-BD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ইত্যাদি</a:t>
            </a: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endParaRPr lang="bn-BD" sz="32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591" y="3734205"/>
            <a:ext cx="8114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n-BD" sz="36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প্রদর্শনের জন্য ব্রাউজিং সফটওয়্যার হিসেবে প্রয়োজন হবে-</a:t>
            </a:r>
          </a:p>
        </p:txBody>
      </p:sp>
    </p:spTree>
    <p:extLst>
      <p:ext uri="{BB962C8B-B14F-4D97-AF65-F5344CB8AC3E}">
        <p14:creationId xmlns:p14="http://schemas.microsoft.com/office/powerpoint/2010/main" val="13351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155" y="2036348"/>
            <a:ext cx="2968489" cy="58517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n-BD" sz="36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 সিস্টেম</a:t>
            </a:r>
            <a:endParaRPr lang="bn-BD" sz="36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11259" y="4940758"/>
            <a:ext cx="1427140" cy="7037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n-BD" sz="36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এডিটর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66794" y="123069"/>
            <a:ext cx="8218183" cy="855222"/>
          </a:xfrm>
          <a:prstGeom prst="chevron">
            <a:avLst>
              <a:gd name="adj" fmla="val 39600"/>
            </a:avLst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just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এখানে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আমরা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ওয়েবপেজ তৈরি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র জন্য ব্যবহার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করব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2405" y="2036745"/>
            <a:ext cx="2430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 Windows</a:t>
            </a:r>
            <a:endParaRPr lang="bn-BD" sz="32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SolaimanLipi" panose="02000500020000020004" pitchFamily="2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/>
          <a:srcRect l="40627" t="39626" r="31815" b="19861"/>
          <a:stretch/>
        </p:blipFill>
        <p:spPr bwMode="auto">
          <a:xfrm>
            <a:off x="7010811" y="3902406"/>
            <a:ext cx="3948331" cy="2736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32405" y="5000262"/>
            <a:ext cx="1576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Notepad</a:t>
            </a:r>
            <a:endParaRPr lang="bn-BD" sz="32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111" y="4075874"/>
            <a:ext cx="6786837" cy="181436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এবং </a:t>
            </a:r>
            <a:r>
              <a:rPr lang="en-US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ওয়েবপেজ </a:t>
            </a: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প্রদর্শনের জন্য আমরা ব্যবহার করব-</a:t>
            </a:r>
          </a:p>
          <a:p>
            <a:pPr marL="365760" lvl="1" algn="just">
              <a:lnSpc>
                <a:spcPct val="100000"/>
              </a:lnSpc>
            </a:pP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Browsing Software</a:t>
            </a:r>
            <a:endParaRPr lang="bn-BD" sz="32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77588" y="1129726"/>
            <a:ext cx="6724360" cy="113911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bn-BD" sz="3200" dirty="0">
                <a:ln w="0"/>
                <a:solidFill>
                  <a:srgbClr val="00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ভাষা হিসেব আমরা ব্যবহার করব-</a:t>
            </a:r>
          </a:p>
          <a:p>
            <a:pPr marL="365760" lvl="1" algn="just">
              <a:lnSpc>
                <a:spcPct val="100000"/>
              </a:lnSpc>
            </a:pPr>
            <a:r>
              <a:rPr lang="en-US" sz="32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HTML(Hyper Text Markup Language)</a:t>
            </a:r>
            <a:endParaRPr lang="bn-BD" sz="3200" dirty="0">
              <a:ln w="0"/>
              <a:solidFill>
                <a:srgbClr val="00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SolaimanLipi" panose="0200050002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41" y="4075874"/>
            <a:ext cx="3815751" cy="2543833"/>
          </a:xfrm>
          <a:prstGeom prst="rect">
            <a:avLst/>
          </a:prstGeom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6794" y="123069"/>
            <a:ext cx="8218183" cy="855222"/>
          </a:xfrm>
          <a:prstGeom prst="chevron">
            <a:avLst>
              <a:gd name="adj" fmla="val 39600"/>
            </a:avLst>
          </a:prstGeom>
          <a:ln w="5715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just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এখানে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আমরা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ওয়েবপেজ তৈরি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র জন্য ব্যবহার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olaimanLipi" panose="02000500020000020004" pitchFamily="2" charset="0"/>
              </a:rPr>
              <a:t>করব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741</Words>
  <Application>Microsoft Office PowerPoint</Application>
  <PresentationFormat>Widescreen</PresentationFormat>
  <Paragraphs>155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Office Theme</vt:lpstr>
      <vt:lpstr>PowerPoint Presentation</vt:lpstr>
      <vt:lpstr>পরিচিতি</vt:lpstr>
      <vt:lpstr>ছবি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পাঠ মূল্যায়ন</vt:lpstr>
      <vt:lpstr>বাড়ীর 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Rajib Mondal</dc:creator>
  <cp:lastModifiedBy>Rajib Mondal</cp:lastModifiedBy>
  <cp:revision>194</cp:revision>
  <dcterms:created xsi:type="dcterms:W3CDTF">2016-05-30T13:41:33Z</dcterms:created>
  <dcterms:modified xsi:type="dcterms:W3CDTF">2021-08-16T10:22:06Z</dcterms:modified>
</cp:coreProperties>
</file>