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4" r:id="rId1"/>
  </p:sldMasterIdLst>
  <p:notesMasterIdLst>
    <p:notesMasterId r:id="rId29"/>
  </p:notesMasterIdLst>
  <p:sldIdLst>
    <p:sldId id="424" r:id="rId2"/>
    <p:sldId id="425" r:id="rId3"/>
    <p:sldId id="426" r:id="rId4"/>
    <p:sldId id="431" r:id="rId5"/>
    <p:sldId id="443" r:id="rId6"/>
    <p:sldId id="429" r:id="rId7"/>
    <p:sldId id="384" r:id="rId8"/>
    <p:sldId id="404" r:id="rId9"/>
    <p:sldId id="399" r:id="rId10"/>
    <p:sldId id="444" r:id="rId11"/>
    <p:sldId id="430" r:id="rId12"/>
    <p:sldId id="328" r:id="rId13"/>
    <p:sldId id="454" r:id="rId14"/>
    <p:sldId id="445" r:id="rId15"/>
    <p:sldId id="446" r:id="rId16"/>
    <p:sldId id="447" r:id="rId17"/>
    <p:sldId id="435" r:id="rId18"/>
    <p:sldId id="448" r:id="rId19"/>
    <p:sldId id="449" r:id="rId20"/>
    <p:sldId id="450" r:id="rId21"/>
    <p:sldId id="439" r:id="rId22"/>
    <p:sldId id="455" r:id="rId23"/>
    <p:sldId id="451" r:id="rId24"/>
    <p:sldId id="452" r:id="rId25"/>
    <p:sldId id="337" r:id="rId26"/>
    <p:sldId id="300" r:id="rId27"/>
    <p:sldId id="41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9966FF"/>
    <a:srgbClr val="9900FF"/>
    <a:srgbClr val="006600"/>
    <a:srgbClr val="10CE22"/>
    <a:srgbClr val="996633"/>
    <a:srgbClr val="FF3300"/>
    <a:srgbClr val="292929"/>
    <a:srgbClr val="0000FF"/>
    <a:srgbClr val="0EB21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471" autoAdjust="0"/>
    <p:restoredTop sz="51613" autoAdjust="0"/>
  </p:normalViewPr>
  <p:slideViewPr>
    <p:cSldViewPr snapToGrid="0">
      <p:cViewPr>
        <p:scale>
          <a:sx n="53" d="100"/>
          <a:sy n="53" d="100"/>
        </p:scale>
        <p:origin x="-1440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0A045-4CA9-4982-B420-2DD31E1A6146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5572F-DE81-45F4-A833-7236EC55C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572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5572F-DE81-45F4-A833-7236EC55C44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5572F-DE81-45F4-A833-7236EC55C44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5572F-DE81-45F4-A833-7236EC55C44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7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7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71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71" y="4343405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51434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9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FDA2-33CB-4224-9250-F44B425F3348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2FDA2-33CB-4224-9250-F44B425F3348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CDB9F-EB08-4250-8B5E-66485765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  <p:sldLayoutId id="2147484156" r:id="rId12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078828" y="4566614"/>
            <a:ext cx="6073255" cy="2218313"/>
          </a:xfrm>
        </p:spPr>
        <p:txBody>
          <a:bodyPr>
            <a:noAutofit/>
          </a:bodyPr>
          <a:lstStyle/>
          <a:p>
            <a:pPr algn="ctr"/>
            <a:r>
              <a:rPr lang="bn-BD" sz="15000" b="1" dirty="0">
                <a:ln w="38100">
                  <a:solidFill>
                    <a:schemeClr val="tx1"/>
                  </a:solidFill>
                </a:ln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5000" b="1" dirty="0">
              <a:ln w="38100">
                <a:solidFill>
                  <a:schemeClr val="tx1"/>
                </a:solidFill>
              </a:ln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soshBAN"/>
            </a:endParaRPr>
          </a:p>
        </p:txBody>
      </p:sp>
      <p:pic>
        <p:nvPicPr>
          <p:cNvPr id="7" name="Picture 6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163" y="810915"/>
            <a:ext cx="5861350" cy="39017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4998560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597" y="1725147"/>
            <a:ext cx="10174515" cy="33239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:</a:t>
            </a:r>
          </a:p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SG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করায়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বেগুনি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অন্যথায়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SG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দুটিই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অনুপস্থিত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পরিপূরক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পারস্পরিক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ক্রিয়ার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5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জনুতে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ফিনোটাইপিক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৯ : ৩ : ৩ : ১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৯ : ৭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38513" y="557389"/>
            <a:ext cx="9144000" cy="859035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SG" sz="45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এপিস্ট্যাসিস</a:t>
            </a:r>
            <a:r>
              <a:rPr lang="en-SG" sz="4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(</a:t>
            </a:r>
            <a:r>
              <a:rPr lang="en-SG" sz="36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Epistasis</a:t>
            </a: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)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571" y="1583341"/>
            <a:ext cx="10278675" cy="493981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/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নন-অ্যালিলিক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কার্যকরিতা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প্রকাশে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বাধা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দেয়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প্রক্রিয়াই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এপিস্ট্যাসিস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প্রকাশে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বাধা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এপিস্ট্যাটিক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বাধাপ্রাপ্ত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হাইপোস্ট্যাটিক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এপিস্ট্যাটিক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প্রচ্ছন্ন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দু-ধরনের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কার্যকারিতা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প্রকট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এপিস্ট্যাসিস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নন-অ্যালিলিক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কার্যকরিতা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প্রকাশে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বাধা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দ্বৈত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প্রচ্ছন্ন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এপিস্ট্যাসিস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প্রচ্ছন্ন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অ্যালিল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অ্যালিলকে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প্রকাশে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বাধা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450055" y="1044634"/>
            <a:ext cx="9614188" cy="3033388"/>
            <a:chOff x="1400175" y="591615"/>
            <a:chExt cx="9614188" cy="3033388"/>
          </a:xfrm>
        </p:grpSpPr>
        <p:sp>
          <p:nvSpPr>
            <p:cNvPr id="6" name="Rectangle 5"/>
            <p:cNvSpPr/>
            <p:nvPr/>
          </p:nvSpPr>
          <p:spPr>
            <a:xfrm>
              <a:off x="2958300" y="1788268"/>
              <a:ext cx="8056063" cy="705549"/>
            </a:xfrm>
            <a:prstGeom prst="rect">
              <a:avLst/>
            </a:prstGeom>
            <a:ln w="38100" cmpd="thickThin">
              <a:solidFill>
                <a:schemeClr val="accent5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2880" rtlCol="0" anchor="ctr">
              <a:sp3d extrusionH="57150">
                <a:bevelT w="38100" h="38100"/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indent="-457200">
                <a:buFont typeface="Wingdings" panose="05000000000000000000" pitchFamily="2" charset="2"/>
                <a:buChar char="v"/>
              </a:pP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87019" y="1814997"/>
              <a:ext cx="8227344" cy="728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ctr">
                <a:buFont typeface="Wingdings" panose="05000000000000000000" pitchFamily="2" charset="2"/>
                <a:buChar char="v"/>
              </a:pPr>
              <a:r>
                <a:rPr lang="en-SG" sz="4000" b="1" dirty="0" smtClean="0">
                  <a:ln w="11430"/>
                  <a:solidFill>
                    <a:srgbClr val="0066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SG" sz="4000" b="1" dirty="0" err="1" smtClean="0">
                  <a:ln w="11430"/>
                  <a:solidFill>
                    <a:srgbClr val="0066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এপিস্ট্যাসিস</a:t>
              </a:r>
              <a:r>
                <a:rPr lang="en-SG" sz="4000" b="1" dirty="0" smtClean="0">
                  <a:ln w="11430"/>
                  <a:solidFill>
                    <a:srgbClr val="0066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SG" sz="4000" b="1" dirty="0" err="1" smtClean="0">
                  <a:ln w="11430"/>
                  <a:solidFill>
                    <a:srgbClr val="0066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SG" sz="4000" b="1" dirty="0" smtClean="0">
                  <a:ln w="11430"/>
                  <a:solidFill>
                    <a:srgbClr val="0066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?</a:t>
              </a:r>
              <a:endParaRPr lang="en-US" sz="4000" b="1" dirty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7D61CC0A-49F3-49E4-8BA3-A3422587A14B}"/>
                </a:ext>
              </a:extLst>
            </p:cNvPr>
            <p:cNvSpPr/>
            <p:nvPr/>
          </p:nvSpPr>
          <p:spPr>
            <a:xfrm>
              <a:off x="1900238" y="591615"/>
              <a:ext cx="720531" cy="303338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E66CFF82-C205-45CC-9E5B-CF29E78990C6}"/>
                </a:ext>
              </a:extLst>
            </p:cNvPr>
            <p:cNvSpPr/>
            <p:nvPr/>
          </p:nvSpPr>
          <p:spPr>
            <a:xfrm>
              <a:off x="1400175" y="1274720"/>
              <a:ext cx="1700214" cy="166563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4" name="Notched Right Arrow 13"/>
            <p:cNvSpPr/>
            <p:nvPr/>
          </p:nvSpPr>
          <p:spPr>
            <a:xfrm rot="16200000">
              <a:off x="1431733" y="2268457"/>
              <a:ext cx="1618999" cy="1005842"/>
            </a:xfrm>
            <a:prstGeom prst="notchedRight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FF2F21DA-04F9-4CAF-8758-9852D1F9674E}"/>
                </a:ext>
              </a:extLst>
            </p:cNvPr>
            <p:cNvSpPr/>
            <p:nvPr/>
          </p:nvSpPr>
          <p:spPr>
            <a:xfrm>
              <a:off x="1513687" y="1400867"/>
              <a:ext cx="1473189" cy="142668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6D4E8B2E-4F62-406A-BCB8-2561B52A8595}"/>
                </a:ext>
              </a:extLst>
            </p:cNvPr>
            <p:cNvSpPr/>
            <p:nvPr/>
          </p:nvSpPr>
          <p:spPr>
            <a:xfrm>
              <a:off x="1548035" y="1567922"/>
              <a:ext cx="1333115" cy="1175706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একক </a:t>
              </a:r>
              <a:endPara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4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959331" y="3303935"/>
            <a:ext cx="8065720" cy="170816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নন-অ্যালিলিক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কার্যকরিতা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প্রকাশে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বাধা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দেয়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প্রক্রিয়াই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এপিস্ট্যাসিস</a:t>
            </a:r>
            <a:r>
              <a:rPr lang="en-SG" sz="3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74145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38513" y="862182"/>
            <a:ext cx="9144000" cy="125690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SG" sz="45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প্রকট</a:t>
            </a:r>
            <a:r>
              <a:rPr lang="en-SG" sz="4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SG" sz="45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এপিস্ট্যাসিস</a:t>
            </a:r>
            <a:endParaRPr kumimoji="0" lang="en-SG" sz="4500" b="1" i="0" strike="noStrike" kern="1200" cap="none" spc="0" normalizeH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  <a:sym typeface="Symbol" panose="05050102010706020507" pitchFamily="18" charset="2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(</a:t>
            </a:r>
            <a:r>
              <a:rPr lang="en-SG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Dominant </a:t>
            </a:r>
            <a:r>
              <a:rPr lang="en-SG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Epistasis</a:t>
            </a: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)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571" y="2390146"/>
            <a:ext cx="10278675" cy="33239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বেটসন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প্যানেট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দেখেন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লেগহর্ন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জাতের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মোরগ-মুরগি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রঙিন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পালক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দায়ী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প্রকট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এপিস্ট্যাটিক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রঙিন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পালক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বিধায়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পালকগুলো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পালকযুক্ত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মোরগ-মুরগির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জনুতে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১৩ : ৩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অনুপাতে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রঙিন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পালক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5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8344" y="615059"/>
            <a:ext cx="1159691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4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	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লেগহর্ন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    ×    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ওয়াইডট</a:t>
            </a:r>
            <a:endParaRPr lang="en-SG" sz="1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CCII               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ccii</a:t>
            </a:r>
            <a:r>
              <a:rPr lang="en-SG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SG" sz="1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05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2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1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SG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CcIi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CcIi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CcIi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CcIi</a:t>
            </a:r>
            <a:endParaRPr lang="en-SG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SG" sz="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SG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                      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সাদা</a:t>
            </a:r>
            <a:endParaRPr lang="en-SG" sz="32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endParaRPr lang="en-SG" sz="105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ক্রস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          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          ×               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সাদা</a:t>
            </a:r>
            <a:endParaRPr lang="en-SG" sz="32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endParaRPr lang="en-SG" sz="1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600" b="1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CcIi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CcIi</a:t>
            </a:r>
            <a:endParaRPr lang="en-SG" sz="3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গ্যামিট</a:t>
            </a:r>
            <a:endParaRPr lang="en-SG" sz="3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878285" y="2046527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CI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734629" y="2046526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CI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9680973" y="2046526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ci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10406731" y="2046527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ci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105"/>
          <p:cNvGrpSpPr/>
          <p:nvPr/>
        </p:nvGrpSpPr>
        <p:grpSpPr>
          <a:xfrm>
            <a:off x="6081484" y="2381022"/>
            <a:ext cx="3659006" cy="463778"/>
            <a:chOff x="6081484" y="2381022"/>
            <a:chExt cx="3659006" cy="463778"/>
          </a:xfrm>
        </p:grpSpPr>
        <p:cxnSp>
          <p:nvCxnSpPr>
            <p:cNvPr id="76" name="Straight Connector 75"/>
            <p:cNvCxnSpPr>
              <a:stCxn id="55" idx="4"/>
            </p:cNvCxnSpPr>
            <p:nvPr/>
          </p:nvCxnSpPr>
          <p:spPr>
            <a:xfrm rot="16200000" flipH="1">
              <a:off x="5878290" y="2641604"/>
              <a:ext cx="40639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59" idx="3"/>
            </p:cNvCxnSpPr>
            <p:nvPr/>
          </p:nvCxnSpPr>
          <p:spPr>
            <a:xfrm rot="5400000">
              <a:off x="7686358" y="776154"/>
              <a:ext cx="449263" cy="3659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11"/>
          <p:cNvGrpSpPr/>
          <p:nvPr/>
        </p:nvGrpSpPr>
        <p:grpSpPr>
          <a:xfrm>
            <a:off x="6954013" y="2404612"/>
            <a:ext cx="2848767" cy="446701"/>
            <a:chOff x="6937829" y="2411760"/>
            <a:chExt cx="2848767" cy="446701"/>
          </a:xfrm>
        </p:grpSpPr>
        <p:cxnSp>
          <p:nvCxnSpPr>
            <p:cNvPr id="85" name="Straight Connector 84"/>
            <p:cNvCxnSpPr/>
            <p:nvPr/>
          </p:nvCxnSpPr>
          <p:spPr>
            <a:xfrm rot="5400000">
              <a:off x="9368735" y="2432915"/>
              <a:ext cx="439015" cy="3967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58" idx="4"/>
            </p:cNvCxnSpPr>
            <p:nvPr/>
          </p:nvCxnSpPr>
          <p:spPr>
            <a:xfrm rot="16200000" flipH="1">
              <a:off x="7965361" y="1410881"/>
              <a:ext cx="420048" cy="24751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1"/>
          <p:cNvGrpSpPr/>
          <p:nvPr/>
        </p:nvGrpSpPr>
        <p:grpSpPr>
          <a:xfrm>
            <a:off x="5432987" y="5676296"/>
            <a:ext cx="2278739" cy="638642"/>
            <a:chOff x="5020620" y="5694225"/>
            <a:chExt cx="2278739" cy="638642"/>
          </a:xfrm>
        </p:grpSpPr>
        <p:sp>
          <p:nvSpPr>
            <p:cNvPr id="67" name="Oval 66"/>
            <p:cNvSpPr/>
            <p:nvPr/>
          </p:nvSpPr>
          <p:spPr>
            <a:xfrm>
              <a:off x="5020620" y="5926466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smtClean="0">
                  <a:solidFill>
                    <a:schemeClr val="tx1"/>
                  </a:solidFill>
                </a:rPr>
                <a:t>CI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5673759" y="5926466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Ci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6297872" y="5926466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cI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6892959" y="5940980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ci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Group 120"/>
            <p:cNvGrpSpPr/>
            <p:nvPr/>
          </p:nvGrpSpPr>
          <p:grpSpPr>
            <a:xfrm>
              <a:off x="5212537" y="5694225"/>
              <a:ext cx="1872343" cy="232236"/>
              <a:chOff x="5184824" y="5486400"/>
              <a:chExt cx="1872343" cy="232236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5184824" y="5492851"/>
                <a:ext cx="1872343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V="1">
                <a:off x="5084026" y="5595263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V="1">
                <a:off x="5727492" y="5606551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V="1">
                <a:off x="6348381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 flipV="1">
                <a:off x="6935404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132"/>
          <p:cNvGrpSpPr/>
          <p:nvPr/>
        </p:nvGrpSpPr>
        <p:grpSpPr>
          <a:xfrm>
            <a:off x="9090583" y="5694225"/>
            <a:ext cx="2278738" cy="641868"/>
            <a:chOff x="8373423" y="5694225"/>
            <a:chExt cx="2278738" cy="641868"/>
          </a:xfrm>
        </p:grpSpPr>
        <p:sp>
          <p:nvSpPr>
            <p:cNvPr id="71" name="Oval 70"/>
            <p:cNvSpPr/>
            <p:nvPr/>
          </p:nvSpPr>
          <p:spPr>
            <a:xfrm>
              <a:off x="8373423" y="5929692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smtClean="0">
                  <a:solidFill>
                    <a:schemeClr val="tx1"/>
                  </a:solidFill>
                </a:rPr>
                <a:t>CI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9026561" y="5929692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Ci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9650675" y="5929692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cI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10245761" y="5944206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ci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Group 121"/>
            <p:cNvGrpSpPr/>
            <p:nvPr/>
          </p:nvGrpSpPr>
          <p:grpSpPr>
            <a:xfrm>
              <a:off x="8554081" y="5694225"/>
              <a:ext cx="1872343" cy="232236"/>
              <a:chOff x="5184824" y="5486400"/>
              <a:chExt cx="1872343" cy="232236"/>
            </a:xfrm>
          </p:grpSpPr>
          <p:cxnSp>
            <p:nvCxnSpPr>
              <p:cNvPr id="123" name="Straight Connector 122"/>
              <p:cNvCxnSpPr/>
              <p:nvPr/>
            </p:nvCxnSpPr>
            <p:spPr>
              <a:xfrm>
                <a:off x="5184824" y="5492851"/>
                <a:ext cx="1872343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V="1">
                <a:off x="5084026" y="5595263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V="1">
                <a:off x="5727492" y="5606551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V="1">
                <a:off x="6348381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V="1">
                <a:off x="6935404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79"/>
          <p:cNvGrpSpPr/>
          <p:nvPr/>
        </p:nvGrpSpPr>
        <p:grpSpPr>
          <a:xfrm>
            <a:off x="6225170" y="2381023"/>
            <a:ext cx="4241077" cy="445303"/>
            <a:chOff x="6225170" y="2381023"/>
            <a:chExt cx="4241077" cy="445303"/>
          </a:xfrm>
        </p:grpSpPr>
        <p:cxnSp>
          <p:nvCxnSpPr>
            <p:cNvPr id="77" name="Straight Connector 76"/>
            <p:cNvCxnSpPr>
              <a:stCxn id="55" idx="5"/>
            </p:cNvCxnSpPr>
            <p:nvPr/>
          </p:nvCxnSpPr>
          <p:spPr>
            <a:xfrm rot="16200000" flipH="1">
              <a:off x="6582170" y="2024023"/>
              <a:ext cx="445303" cy="11593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60" idx="3"/>
            </p:cNvCxnSpPr>
            <p:nvPr/>
          </p:nvCxnSpPr>
          <p:spPr>
            <a:xfrm flipV="1">
              <a:off x="7361242" y="2381024"/>
              <a:ext cx="3105005" cy="4433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30"/>
          <p:cNvGrpSpPr/>
          <p:nvPr/>
        </p:nvGrpSpPr>
        <p:grpSpPr>
          <a:xfrm>
            <a:off x="7081513" y="2373874"/>
            <a:ext cx="3546300" cy="470547"/>
            <a:chOff x="7081513" y="2381022"/>
            <a:chExt cx="3546300" cy="470547"/>
          </a:xfrm>
        </p:grpSpPr>
        <p:cxnSp>
          <p:nvCxnSpPr>
            <p:cNvPr id="104" name="Straight Connector 103"/>
            <p:cNvCxnSpPr/>
            <p:nvPr/>
          </p:nvCxnSpPr>
          <p:spPr>
            <a:xfrm rot="5400000">
              <a:off x="10415709" y="2639466"/>
              <a:ext cx="422619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58" idx="5"/>
            </p:cNvCxnSpPr>
            <p:nvPr/>
          </p:nvCxnSpPr>
          <p:spPr>
            <a:xfrm rot="16200000" flipH="1">
              <a:off x="8619389" y="843146"/>
              <a:ext cx="462069" cy="35378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5" name="Picture 74" descr="2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6813" y="731860"/>
            <a:ext cx="327454" cy="468511"/>
          </a:xfrm>
          <a:prstGeom prst="rect">
            <a:avLst/>
          </a:prstGeom>
        </p:spPr>
      </p:pic>
      <p:pic>
        <p:nvPicPr>
          <p:cNvPr id="79" name="Picture 78" descr="1-removebg-preview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0571" y="627529"/>
            <a:ext cx="372220" cy="452390"/>
          </a:xfrm>
          <a:prstGeom prst="rect">
            <a:avLst/>
          </a:prstGeom>
        </p:spPr>
      </p:pic>
      <p:pic>
        <p:nvPicPr>
          <p:cNvPr id="81" name="Picture 80" descr="2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081" y="4461178"/>
            <a:ext cx="327454" cy="468511"/>
          </a:xfrm>
          <a:prstGeom prst="rect">
            <a:avLst/>
          </a:prstGeom>
        </p:spPr>
      </p:pic>
      <p:pic>
        <p:nvPicPr>
          <p:cNvPr id="82" name="Picture 81" descr="1-removebg-preview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0256" y="4356846"/>
            <a:ext cx="372220" cy="452390"/>
          </a:xfrm>
          <a:prstGeom prst="rect">
            <a:avLst/>
          </a:prstGeom>
        </p:spPr>
      </p:pic>
      <p:pic>
        <p:nvPicPr>
          <p:cNvPr id="45" name="Picture 44" descr="download-removebg-previe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980170" y="309282"/>
            <a:ext cx="1115826" cy="981915"/>
          </a:xfrm>
          <a:prstGeom prst="rect">
            <a:avLst/>
          </a:prstGeom>
        </p:spPr>
      </p:pic>
      <p:pic>
        <p:nvPicPr>
          <p:cNvPr id="46" name="Picture 45" descr="images__1_-removebg-preview.png"/>
          <p:cNvPicPr>
            <a:picLocks noChangeAspect="1"/>
          </p:cNvPicPr>
          <p:nvPr/>
        </p:nvPicPr>
        <p:blipFill>
          <a:blip r:embed="rId5"/>
          <a:srcRect l="14085" r="25351"/>
          <a:stretch>
            <a:fillRect/>
          </a:stretch>
        </p:blipFill>
        <p:spPr>
          <a:xfrm flipH="1">
            <a:off x="8767482" y="376521"/>
            <a:ext cx="770965" cy="919262"/>
          </a:xfrm>
          <a:prstGeom prst="rect">
            <a:avLst/>
          </a:prstGeom>
        </p:spPr>
      </p:pic>
      <p:pic>
        <p:nvPicPr>
          <p:cNvPr id="47" name="Picture 46" descr="download-removebg-previe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7224" y="2747683"/>
            <a:ext cx="1107421" cy="981915"/>
          </a:xfrm>
          <a:prstGeom prst="rect">
            <a:avLst/>
          </a:prstGeom>
        </p:spPr>
      </p:pic>
      <p:pic>
        <p:nvPicPr>
          <p:cNvPr id="48" name="Picture 47" descr="download-removebg-previe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181600" y="4164106"/>
            <a:ext cx="1057835" cy="981915"/>
          </a:xfrm>
          <a:prstGeom prst="rect">
            <a:avLst/>
          </a:prstGeom>
        </p:spPr>
      </p:pic>
      <p:pic>
        <p:nvPicPr>
          <p:cNvPr id="49" name="Picture 48" descr="download-removebg-previe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3694" y="4164106"/>
            <a:ext cx="1089493" cy="9819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8" grpId="0" animBg="1"/>
      <p:bldP spid="59" grpId="0" animBg="1"/>
      <p:bldP spid="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32046530"/>
              </p:ext>
            </p:extLst>
          </p:nvPr>
        </p:nvGraphicFramePr>
        <p:xfrm>
          <a:off x="817420" y="1000779"/>
          <a:ext cx="10584875" cy="480410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39637"/>
                <a:gridCol w="2092036"/>
                <a:gridCol w="2202873"/>
                <a:gridCol w="2161309"/>
                <a:gridCol w="2189020"/>
              </a:tblGrid>
              <a:tr h="860181"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718"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2"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</a:p>
                    <a:p>
                      <a:pPr lvl="2" algn="ctr"/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</a:t>
                      </a:r>
                      <a:endParaRPr lang="en-US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2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2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রঙিন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2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2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রঙিন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66882"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2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17846"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ci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2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রঙিন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ccii</a:t>
                      </a:r>
                      <a:endParaRPr lang="en-SG" sz="3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1440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804230" y="413359"/>
            <a:ext cx="41557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চেকারবোর্ডে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803564" y="960844"/>
            <a:ext cx="1967347" cy="914720"/>
            <a:chOff x="1039090" y="1122219"/>
            <a:chExt cx="1967346" cy="914720"/>
          </a:xfrm>
        </p:grpSpPr>
        <p:sp>
          <p:nvSpPr>
            <p:cNvPr id="40" name="Rectangle 39"/>
            <p:cNvSpPr/>
            <p:nvPr/>
          </p:nvSpPr>
          <p:spPr>
            <a:xfrm>
              <a:off x="1329942" y="1575274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2400" b="1" dirty="0" err="1" smtClean="0">
                  <a:latin typeface="NikoshBAN" pitchFamily="2" charset="0"/>
                  <a:cs typeface="NikoshBAN" pitchFamily="2" charset="0"/>
                </a:rPr>
                <a:t>গ্যামিট</a:t>
              </a:r>
              <a:endParaRPr lang="en-US" sz="2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895983" y="1176785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2400" b="1" dirty="0" err="1" smtClean="0">
                  <a:latin typeface="NikoshBAN" pitchFamily="2" charset="0"/>
                  <a:cs typeface="NikoshBAN" pitchFamily="2" charset="0"/>
                </a:rPr>
                <a:t>গ্যামিট</a:t>
              </a:r>
              <a:endParaRPr lang="en-US" sz="2400" dirty="0"/>
            </a:p>
          </p:txBody>
        </p:sp>
        <p:grpSp>
          <p:nvGrpSpPr>
            <p:cNvPr id="3" name="Group 41"/>
            <p:cNvGrpSpPr/>
            <p:nvPr/>
          </p:nvGrpSpPr>
          <p:grpSpPr>
            <a:xfrm>
              <a:off x="2737811" y="1212656"/>
              <a:ext cx="203200" cy="450737"/>
              <a:chOff x="5065486" y="1291771"/>
              <a:chExt cx="203200" cy="450737"/>
            </a:xfrm>
          </p:grpSpPr>
          <p:sp>
            <p:nvSpPr>
              <p:cNvPr id="47" name="Oval 9"/>
              <p:cNvSpPr/>
              <p:nvPr/>
            </p:nvSpPr>
            <p:spPr>
              <a:xfrm>
                <a:off x="5080000" y="1291771"/>
                <a:ext cx="174171" cy="17417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48"/>
              <p:cNvGrpSpPr/>
              <p:nvPr/>
            </p:nvGrpSpPr>
            <p:grpSpPr>
              <a:xfrm>
                <a:off x="5065486" y="1451431"/>
                <a:ext cx="203200" cy="291077"/>
                <a:chOff x="5646058" y="1567545"/>
                <a:chExt cx="203200" cy="291077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5601723" y="1712688"/>
                  <a:ext cx="291077" cy="79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12"/>
                <p:cNvCxnSpPr/>
                <p:nvPr/>
              </p:nvCxnSpPr>
              <p:spPr>
                <a:xfrm rot="10800000" flipV="1">
                  <a:off x="5646058" y="1712684"/>
                  <a:ext cx="203200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" name="Group 13"/>
            <p:cNvGrpSpPr/>
            <p:nvPr/>
          </p:nvGrpSpPr>
          <p:grpSpPr>
            <a:xfrm>
              <a:off x="1184797" y="1480516"/>
              <a:ext cx="217715" cy="377371"/>
              <a:chOff x="5152571" y="2061028"/>
              <a:chExt cx="217715" cy="377371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5152571" y="2264227"/>
                <a:ext cx="174171" cy="17417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5188857" y="2097315"/>
                <a:ext cx="217715" cy="14514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>
              <a:off x="1039090" y="1122219"/>
              <a:ext cx="1967346" cy="8312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817421" y="5905532"/>
            <a:ext cx="10598727" cy="55399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= ১৩টি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: ৩টি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রঙিন</a:t>
            </a:r>
            <a:endParaRPr lang="en-SG" sz="3000" b="1" spc="-20" dirty="0" smtClean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download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828645" y="1815354"/>
            <a:ext cx="918602" cy="981915"/>
          </a:xfrm>
          <a:prstGeom prst="rect">
            <a:avLst/>
          </a:prstGeom>
        </p:spPr>
      </p:pic>
      <p:pic>
        <p:nvPicPr>
          <p:cNvPr id="18" name="Picture 17" descr="images-removebg-preview.png"/>
          <p:cNvPicPr>
            <a:picLocks noChangeAspect="1"/>
          </p:cNvPicPr>
          <p:nvPr/>
        </p:nvPicPr>
        <p:blipFill>
          <a:blip r:embed="rId3"/>
          <a:srcRect l="15909" t="18430" r="28409" b="10266"/>
          <a:stretch>
            <a:fillRect/>
          </a:stretch>
        </p:blipFill>
        <p:spPr>
          <a:xfrm>
            <a:off x="5002306" y="2850776"/>
            <a:ext cx="878541" cy="842682"/>
          </a:xfrm>
          <a:prstGeom prst="rect">
            <a:avLst/>
          </a:prstGeom>
        </p:spPr>
      </p:pic>
      <p:pic>
        <p:nvPicPr>
          <p:cNvPr id="19" name="Picture 18" descr="images-removebg-preview.png"/>
          <p:cNvPicPr>
            <a:picLocks noChangeAspect="1"/>
          </p:cNvPicPr>
          <p:nvPr/>
        </p:nvPicPr>
        <p:blipFill>
          <a:blip r:embed="rId3"/>
          <a:srcRect l="15909" t="18430" r="28409" b="10266"/>
          <a:stretch>
            <a:fillRect/>
          </a:stretch>
        </p:blipFill>
        <p:spPr>
          <a:xfrm>
            <a:off x="9430871" y="2850776"/>
            <a:ext cx="878541" cy="842682"/>
          </a:xfrm>
          <a:prstGeom prst="rect">
            <a:avLst/>
          </a:prstGeom>
        </p:spPr>
      </p:pic>
      <p:pic>
        <p:nvPicPr>
          <p:cNvPr id="20" name="Picture 19" descr="images-removebg-preview.png"/>
          <p:cNvPicPr>
            <a:picLocks noChangeAspect="1"/>
          </p:cNvPicPr>
          <p:nvPr/>
        </p:nvPicPr>
        <p:blipFill>
          <a:blip r:embed="rId3"/>
          <a:srcRect l="15909" t="18430" r="28409" b="10266"/>
          <a:stretch>
            <a:fillRect/>
          </a:stretch>
        </p:blipFill>
        <p:spPr>
          <a:xfrm>
            <a:off x="5145741" y="4805082"/>
            <a:ext cx="878541" cy="842682"/>
          </a:xfrm>
          <a:prstGeom prst="rect">
            <a:avLst/>
          </a:prstGeom>
        </p:spPr>
      </p:pic>
      <p:pic>
        <p:nvPicPr>
          <p:cNvPr id="21" name="Picture 20" descr="download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864504" y="2819401"/>
            <a:ext cx="918602" cy="981915"/>
          </a:xfrm>
          <a:prstGeom prst="rect">
            <a:avLst/>
          </a:prstGeom>
        </p:spPr>
      </p:pic>
      <p:pic>
        <p:nvPicPr>
          <p:cNvPr id="22" name="Picture 21" descr="download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828645" y="3805519"/>
            <a:ext cx="918602" cy="981915"/>
          </a:xfrm>
          <a:prstGeom prst="rect">
            <a:avLst/>
          </a:prstGeom>
        </p:spPr>
      </p:pic>
      <p:pic>
        <p:nvPicPr>
          <p:cNvPr id="23" name="Picture 22" descr="download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882433" y="4827495"/>
            <a:ext cx="918602" cy="981915"/>
          </a:xfrm>
          <a:prstGeom prst="rect">
            <a:avLst/>
          </a:prstGeom>
        </p:spPr>
      </p:pic>
      <p:pic>
        <p:nvPicPr>
          <p:cNvPr id="24" name="Picture 23" descr="download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980175" y="1833283"/>
            <a:ext cx="918602" cy="981915"/>
          </a:xfrm>
          <a:prstGeom prst="rect">
            <a:avLst/>
          </a:prstGeom>
        </p:spPr>
      </p:pic>
      <p:pic>
        <p:nvPicPr>
          <p:cNvPr id="25" name="Picture 24" descr="download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980175" y="3751731"/>
            <a:ext cx="918602" cy="981915"/>
          </a:xfrm>
          <a:prstGeom prst="rect">
            <a:avLst/>
          </a:prstGeom>
        </p:spPr>
      </p:pic>
      <p:pic>
        <p:nvPicPr>
          <p:cNvPr id="26" name="Picture 25" descr="download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203422" y="1815354"/>
            <a:ext cx="918602" cy="981915"/>
          </a:xfrm>
          <a:prstGeom prst="rect">
            <a:avLst/>
          </a:prstGeom>
        </p:spPr>
      </p:pic>
      <p:pic>
        <p:nvPicPr>
          <p:cNvPr id="27" name="Picture 26" descr="download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390811" y="1851213"/>
            <a:ext cx="918602" cy="981915"/>
          </a:xfrm>
          <a:prstGeom prst="rect">
            <a:avLst/>
          </a:prstGeom>
        </p:spPr>
      </p:pic>
      <p:pic>
        <p:nvPicPr>
          <p:cNvPr id="28" name="Picture 27" descr="download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203422" y="2801472"/>
            <a:ext cx="918602" cy="981915"/>
          </a:xfrm>
          <a:prstGeom prst="rect">
            <a:avLst/>
          </a:prstGeom>
        </p:spPr>
      </p:pic>
      <p:pic>
        <p:nvPicPr>
          <p:cNvPr id="29" name="Picture 28" descr="download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221352" y="3769660"/>
            <a:ext cx="918602" cy="981915"/>
          </a:xfrm>
          <a:prstGeom prst="rect">
            <a:avLst/>
          </a:prstGeom>
        </p:spPr>
      </p:pic>
      <p:pic>
        <p:nvPicPr>
          <p:cNvPr id="30" name="Picture 29" descr="download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257211" y="4773707"/>
            <a:ext cx="918602" cy="981915"/>
          </a:xfrm>
          <a:prstGeom prst="rect">
            <a:avLst/>
          </a:prstGeom>
        </p:spPr>
      </p:pic>
      <p:pic>
        <p:nvPicPr>
          <p:cNvPr id="31" name="Picture 30" descr="download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390811" y="4791637"/>
            <a:ext cx="918602" cy="981915"/>
          </a:xfrm>
          <a:prstGeom prst="rect">
            <a:avLst/>
          </a:prstGeom>
        </p:spPr>
      </p:pic>
      <p:pic>
        <p:nvPicPr>
          <p:cNvPr id="32" name="Picture 31" descr="download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408740" y="3787590"/>
            <a:ext cx="918602" cy="9819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597" y="1725147"/>
            <a:ext cx="10174515" cy="38933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:</a:t>
            </a:r>
          </a:p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চেকারবোর্ড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SG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উপস্থিতিতে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রঙিন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পালক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SG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অনুপস্থিতিতে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এনজাইম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রঙিন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বাহ্যিক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বাধাপ্রাপ্ত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জনুতে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ফিনোটাইপিক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৯ : ৩ : ৩ : ১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১৩ : ৩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38513" y="557389"/>
            <a:ext cx="9144000" cy="125690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SG" sz="45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দ্বৈত</a:t>
            </a:r>
            <a:r>
              <a:rPr lang="en-SG" sz="4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SG" sz="45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প্রচ্ছন্ন</a:t>
            </a:r>
            <a:r>
              <a:rPr lang="en-SG" sz="4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SG" sz="45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এপিস্ট্যাসিস</a:t>
            </a:r>
            <a:endParaRPr kumimoji="0" lang="en-SG" sz="4500" b="1" i="0" strike="noStrike" kern="1200" cap="none" spc="0" normalizeH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  <a:sym typeface="Symbol" panose="05050102010706020507" pitchFamily="18" charset="2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(</a:t>
            </a:r>
            <a:r>
              <a:rPr lang="en-SG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Duplicate Recessive </a:t>
            </a:r>
            <a:r>
              <a:rPr lang="en-SG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Epistasis</a:t>
            </a: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)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571" y="1995708"/>
            <a:ext cx="10278675" cy="443198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জন্মগত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মূক-বধিরতা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দ্বৈত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প্রচ্ছন্ন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এপিস্ট্যাসিসের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লোকাসে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এপিস্ট্যাটিক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প্রচ্ছন্ন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হোমোজাইগাস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প্রকট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প্রকাশে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বাধা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SG" sz="3500" b="1" spc="-18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80" dirty="0" err="1" smtClean="0">
                <a:latin typeface="NikoshBAN" pitchFamily="2" charset="0"/>
                <a:cs typeface="NikoshBAN" pitchFamily="2" charset="0"/>
              </a:rPr>
              <a:t>যাক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spc="-18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80" dirty="0" err="1" smtClean="0">
                <a:latin typeface="NikoshBAN" pitchFamily="2" charset="0"/>
                <a:cs typeface="NikoshBAN" pitchFamily="2" charset="0"/>
              </a:rPr>
              <a:t>বাক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8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8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80" dirty="0" err="1" smtClean="0">
                <a:latin typeface="NikoshBAN" pitchFamily="2" charset="0"/>
                <a:cs typeface="NikoshBAN" pitchFamily="2" charset="0"/>
              </a:rPr>
              <a:t>দায়ী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80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8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SG" sz="3200" b="1" spc="-180" dirty="0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SG" sz="3500" b="1" spc="-18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80" dirty="0" err="1" smtClean="0">
                <a:latin typeface="NikoshBAN" pitchFamily="2" charset="0"/>
                <a:cs typeface="NikoshBAN" pitchFamily="2" charset="0"/>
              </a:rPr>
              <a:t>মূক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8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8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80" dirty="0" err="1" smtClean="0">
                <a:latin typeface="NikoshBAN" pitchFamily="2" charset="0"/>
                <a:cs typeface="NikoshBAN" pitchFamily="2" charset="0"/>
              </a:rPr>
              <a:t>দায়ী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80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spc="-18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SG" sz="3200" b="1" spc="-180" dirty="0" err="1" smtClean="0">
                <a:latin typeface="Times New Roman" pitchFamily="18" charset="0"/>
                <a:cs typeface="Times New Roman" pitchFamily="18" charset="0"/>
              </a:rPr>
              <a:t>dd</a:t>
            </a:r>
            <a:endParaRPr lang="en-SG" sz="3500" b="1" spc="-18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SG" sz="3500" b="1" spc="-1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500" b="1" spc="-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0" dirty="0" err="1" smtClean="0">
                <a:latin typeface="NikoshBAN" pitchFamily="2" charset="0"/>
                <a:cs typeface="NikoshBAN" pitchFamily="2" charset="0"/>
              </a:rPr>
              <a:t>শ্রবণক্ষম</a:t>
            </a:r>
            <a:r>
              <a:rPr lang="en-SG" sz="3500" b="1" spc="-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spc="-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SG" sz="3500" b="1" spc="-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0" dirty="0" err="1" smtClean="0">
                <a:latin typeface="NikoshBAN" pitchFamily="2" charset="0"/>
                <a:cs typeface="NikoshBAN" pitchFamily="2" charset="0"/>
              </a:rPr>
              <a:t>দায়ী</a:t>
            </a:r>
            <a:r>
              <a:rPr lang="en-SG" sz="3500" b="1" spc="-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0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spc="-1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SG" sz="3200" b="1" spc="-100" dirty="0" smtClean="0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SG" sz="3500" b="1" spc="-1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spc="-100" dirty="0" err="1" smtClean="0">
                <a:latin typeface="NikoshBAN" pitchFamily="2" charset="0"/>
                <a:cs typeface="NikoshBAN" pitchFamily="2" charset="0"/>
              </a:rPr>
              <a:t>বধিরের</a:t>
            </a:r>
            <a:r>
              <a:rPr lang="en-SG" sz="3500" b="1" spc="-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SG" sz="3500" b="1" spc="-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0" dirty="0" err="1" smtClean="0">
                <a:latin typeface="NikoshBAN" pitchFamily="2" charset="0"/>
                <a:cs typeface="NikoshBAN" pitchFamily="2" charset="0"/>
              </a:rPr>
              <a:t>দায়ী</a:t>
            </a:r>
            <a:r>
              <a:rPr lang="en-SG" sz="3500" b="1" spc="-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0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spc="-1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SG" sz="3200" b="1" spc="-100" dirty="0" err="1" smtClean="0">
                <a:latin typeface="Times New Roman" pitchFamily="18" charset="0"/>
                <a:cs typeface="Times New Roman" pitchFamily="18" charset="0"/>
              </a:rPr>
              <a:t>ee</a:t>
            </a:r>
            <a:endParaRPr lang="en-SG" sz="3500" b="1" spc="-1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ddEE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DDee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জিনোটাইপধারী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শ্রবণক্ষম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থাকলেও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মূকবধির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SG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প্রচ্ছন্ন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দ্বৈত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হোমোজাইগাস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SG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en-SG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প্রকাশে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বাধা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8344" y="615059"/>
            <a:ext cx="1159691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4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	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মূকবধির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       ×      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মূকবধির</a:t>
            </a:r>
            <a:endParaRPr lang="en-SG" sz="1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DDee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ddEE</a:t>
            </a:r>
            <a:r>
              <a:rPr lang="en-SG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SG" sz="1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05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2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1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SG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DdEe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DdEe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DdEe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DdEe</a:t>
            </a:r>
            <a:endParaRPr lang="en-SG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SG" sz="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SG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              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বাক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শ্রবণক্ষম</a:t>
            </a:r>
            <a:endParaRPr lang="en-SG" sz="32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endParaRPr lang="en-SG" sz="105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ক্রস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          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       ×             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endParaRPr lang="en-SG" sz="32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endParaRPr lang="en-SG" sz="1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600" b="1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DdEe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DdEe</a:t>
            </a:r>
            <a:endParaRPr lang="en-SG" sz="3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গ্যামিট</a:t>
            </a:r>
            <a:endParaRPr lang="en-SG" sz="3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878285" y="2046527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734629" y="2046526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smtClean="0">
                <a:solidFill>
                  <a:schemeClr val="tx1"/>
                </a:solidFill>
              </a:rPr>
              <a:t>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9680973" y="2046526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10406731" y="2046527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dE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105"/>
          <p:cNvGrpSpPr/>
          <p:nvPr/>
        </p:nvGrpSpPr>
        <p:grpSpPr>
          <a:xfrm>
            <a:off x="6081484" y="2381022"/>
            <a:ext cx="3659006" cy="463778"/>
            <a:chOff x="6081484" y="2381022"/>
            <a:chExt cx="3659006" cy="463778"/>
          </a:xfrm>
        </p:grpSpPr>
        <p:cxnSp>
          <p:nvCxnSpPr>
            <p:cNvPr id="76" name="Straight Connector 75"/>
            <p:cNvCxnSpPr>
              <a:stCxn id="55" idx="4"/>
            </p:cNvCxnSpPr>
            <p:nvPr/>
          </p:nvCxnSpPr>
          <p:spPr>
            <a:xfrm rot="16200000" flipH="1">
              <a:off x="5878290" y="2641604"/>
              <a:ext cx="40639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59" idx="3"/>
            </p:cNvCxnSpPr>
            <p:nvPr/>
          </p:nvCxnSpPr>
          <p:spPr>
            <a:xfrm rot="5400000">
              <a:off x="7686358" y="776154"/>
              <a:ext cx="449263" cy="3659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11"/>
          <p:cNvGrpSpPr/>
          <p:nvPr/>
        </p:nvGrpSpPr>
        <p:grpSpPr>
          <a:xfrm>
            <a:off x="6954013" y="2404612"/>
            <a:ext cx="2848767" cy="446701"/>
            <a:chOff x="6937829" y="2411760"/>
            <a:chExt cx="2848767" cy="446701"/>
          </a:xfrm>
        </p:grpSpPr>
        <p:cxnSp>
          <p:nvCxnSpPr>
            <p:cNvPr id="85" name="Straight Connector 84"/>
            <p:cNvCxnSpPr/>
            <p:nvPr/>
          </p:nvCxnSpPr>
          <p:spPr>
            <a:xfrm rot="5400000">
              <a:off x="9368735" y="2432915"/>
              <a:ext cx="439015" cy="3967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58" idx="4"/>
            </p:cNvCxnSpPr>
            <p:nvPr/>
          </p:nvCxnSpPr>
          <p:spPr>
            <a:xfrm rot="16200000" flipH="1">
              <a:off x="7965361" y="1410881"/>
              <a:ext cx="420048" cy="24751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1"/>
          <p:cNvGrpSpPr/>
          <p:nvPr/>
        </p:nvGrpSpPr>
        <p:grpSpPr>
          <a:xfrm>
            <a:off x="5432987" y="5676296"/>
            <a:ext cx="2278739" cy="638642"/>
            <a:chOff x="5020620" y="5694225"/>
            <a:chExt cx="2278739" cy="638642"/>
          </a:xfrm>
        </p:grpSpPr>
        <p:sp>
          <p:nvSpPr>
            <p:cNvPr id="67" name="Oval 66"/>
            <p:cNvSpPr/>
            <p:nvPr/>
          </p:nvSpPr>
          <p:spPr>
            <a:xfrm>
              <a:off x="5020620" y="5926466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smtClean="0">
                  <a:solidFill>
                    <a:schemeClr val="tx1"/>
                  </a:solidFill>
                </a:rPr>
                <a:t>DE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5673759" y="5926466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smtClean="0">
                  <a:solidFill>
                    <a:schemeClr val="tx1"/>
                  </a:solidFill>
                </a:rPr>
                <a:t>De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6297872" y="5926466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dE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6892959" y="5940980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smtClean="0">
                  <a:solidFill>
                    <a:schemeClr val="tx1"/>
                  </a:solidFill>
                </a:rPr>
                <a:t>de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Group 120"/>
            <p:cNvGrpSpPr/>
            <p:nvPr/>
          </p:nvGrpSpPr>
          <p:grpSpPr>
            <a:xfrm>
              <a:off x="5212537" y="5694225"/>
              <a:ext cx="1872343" cy="232236"/>
              <a:chOff x="5184824" y="5486400"/>
              <a:chExt cx="1872343" cy="232236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5184824" y="5492851"/>
                <a:ext cx="1872343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V="1">
                <a:off x="5084026" y="5595263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V="1">
                <a:off x="5727492" y="5606551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V="1">
                <a:off x="6348381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 flipV="1">
                <a:off x="6935404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132"/>
          <p:cNvGrpSpPr/>
          <p:nvPr/>
        </p:nvGrpSpPr>
        <p:grpSpPr>
          <a:xfrm>
            <a:off x="9090583" y="5694225"/>
            <a:ext cx="2278738" cy="641868"/>
            <a:chOff x="8373423" y="5694225"/>
            <a:chExt cx="2278738" cy="641868"/>
          </a:xfrm>
        </p:grpSpPr>
        <p:sp>
          <p:nvSpPr>
            <p:cNvPr id="71" name="Oval 70"/>
            <p:cNvSpPr/>
            <p:nvPr/>
          </p:nvSpPr>
          <p:spPr>
            <a:xfrm>
              <a:off x="8373423" y="5929692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smtClean="0">
                  <a:solidFill>
                    <a:schemeClr val="tx1"/>
                  </a:solidFill>
                </a:rPr>
                <a:t>DE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9026561" y="5929692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smtClean="0">
                  <a:solidFill>
                    <a:schemeClr val="tx1"/>
                  </a:solidFill>
                </a:rPr>
                <a:t>De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9650675" y="5929692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dE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10245761" y="5944206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smtClean="0">
                  <a:solidFill>
                    <a:schemeClr val="tx1"/>
                  </a:solidFill>
                </a:rPr>
                <a:t>de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Group 121"/>
            <p:cNvGrpSpPr/>
            <p:nvPr/>
          </p:nvGrpSpPr>
          <p:grpSpPr>
            <a:xfrm>
              <a:off x="8554081" y="5694225"/>
              <a:ext cx="1872343" cy="232236"/>
              <a:chOff x="5184824" y="5486400"/>
              <a:chExt cx="1872343" cy="232236"/>
            </a:xfrm>
          </p:grpSpPr>
          <p:cxnSp>
            <p:nvCxnSpPr>
              <p:cNvPr id="123" name="Straight Connector 122"/>
              <p:cNvCxnSpPr/>
              <p:nvPr/>
            </p:nvCxnSpPr>
            <p:spPr>
              <a:xfrm>
                <a:off x="5184824" y="5492851"/>
                <a:ext cx="1872343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V="1">
                <a:off x="5084026" y="5595263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V="1">
                <a:off x="5727492" y="5606551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V="1">
                <a:off x="6348381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V="1">
                <a:off x="6935404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79"/>
          <p:cNvGrpSpPr/>
          <p:nvPr/>
        </p:nvGrpSpPr>
        <p:grpSpPr>
          <a:xfrm>
            <a:off x="6225170" y="2381023"/>
            <a:ext cx="4241077" cy="445303"/>
            <a:chOff x="6225170" y="2381023"/>
            <a:chExt cx="4241077" cy="445303"/>
          </a:xfrm>
        </p:grpSpPr>
        <p:cxnSp>
          <p:nvCxnSpPr>
            <p:cNvPr id="77" name="Straight Connector 76"/>
            <p:cNvCxnSpPr>
              <a:stCxn id="55" idx="5"/>
            </p:cNvCxnSpPr>
            <p:nvPr/>
          </p:nvCxnSpPr>
          <p:spPr>
            <a:xfrm rot="16200000" flipH="1">
              <a:off x="6582170" y="2024023"/>
              <a:ext cx="445303" cy="11593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60" idx="3"/>
            </p:cNvCxnSpPr>
            <p:nvPr/>
          </p:nvCxnSpPr>
          <p:spPr>
            <a:xfrm flipV="1">
              <a:off x="7361242" y="2381024"/>
              <a:ext cx="3105005" cy="4433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30"/>
          <p:cNvGrpSpPr/>
          <p:nvPr/>
        </p:nvGrpSpPr>
        <p:grpSpPr>
          <a:xfrm>
            <a:off x="7081513" y="2373874"/>
            <a:ext cx="3546300" cy="470547"/>
            <a:chOff x="7081513" y="2381022"/>
            <a:chExt cx="3546300" cy="470547"/>
          </a:xfrm>
        </p:grpSpPr>
        <p:cxnSp>
          <p:nvCxnSpPr>
            <p:cNvPr id="104" name="Straight Connector 103"/>
            <p:cNvCxnSpPr/>
            <p:nvPr/>
          </p:nvCxnSpPr>
          <p:spPr>
            <a:xfrm rot="5400000">
              <a:off x="10415709" y="2639466"/>
              <a:ext cx="422619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58" idx="5"/>
            </p:cNvCxnSpPr>
            <p:nvPr/>
          </p:nvCxnSpPr>
          <p:spPr>
            <a:xfrm rot="16200000" flipH="1">
              <a:off x="8619389" y="843146"/>
              <a:ext cx="462069" cy="35378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5" name="Picture 74" descr="2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517" y="713931"/>
            <a:ext cx="327454" cy="468511"/>
          </a:xfrm>
          <a:prstGeom prst="rect">
            <a:avLst/>
          </a:prstGeom>
        </p:spPr>
      </p:pic>
      <p:pic>
        <p:nvPicPr>
          <p:cNvPr id="79" name="Picture 78" descr="1-removebg-preview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656" y="555811"/>
            <a:ext cx="372220" cy="452390"/>
          </a:xfrm>
          <a:prstGeom prst="rect">
            <a:avLst/>
          </a:prstGeom>
        </p:spPr>
      </p:pic>
      <p:pic>
        <p:nvPicPr>
          <p:cNvPr id="81" name="Picture 80" descr="2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8455" y="4461178"/>
            <a:ext cx="327454" cy="468511"/>
          </a:xfrm>
          <a:prstGeom prst="rect">
            <a:avLst/>
          </a:prstGeom>
        </p:spPr>
      </p:pic>
      <p:pic>
        <p:nvPicPr>
          <p:cNvPr id="82" name="Picture 81" descr="1-removebg-preview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233" y="4285130"/>
            <a:ext cx="372220" cy="452390"/>
          </a:xfrm>
          <a:prstGeom prst="rect">
            <a:avLst/>
          </a:prstGeom>
        </p:spPr>
      </p:pic>
      <p:sp>
        <p:nvSpPr>
          <p:cNvPr id="65" name="Smiley Face 64"/>
          <p:cNvSpPr/>
          <p:nvPr/>
        </p:nvSpPr>
        <p:spPr>
          <a:xfrm>
            <a:off x="5109882" y="502025"/>
            <a:ext cx="717176" cy="717175"/>
          </a:xfrm>
          <a:prstGeom prst="smileyFace">
            <a:avLst/>
          </a:prstGeom>
          <a:solidFill>
            <a:srgbClr val="10CE2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8892987" y="4231342"/>
            <a:ext cx="878542" cy="717175"/>
            <a:chOff x="8050306" y="2868706"/>
            <a:chExt cx="878542" cy="717175"/>
          </a:xfrm>
          <a:solidFill>
            <a:schemeClr val="accent6"/>
          </a:solidFill>
        </p:grpSpPr>
        <p:sp>
          <p:nvSpPr>
            <p:cNvPr id="88" name="Flowchart: Alternate Process 87"/>
            <p:cNvSpPr/>
            <p:nvPr/>
          </p:nvSpPr>
          <p:spPr>
            <a:xfrm>
              <a:off x="8050306" y="3173506"/>
              <a:ext cx="878542" cy="179293"/>
            </a:xfrm>
            <a:prstGeom prst="flowChartAlternateProcess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8139952" y="2868706"/>
              <a:ext cx="717176" cy="717175"/>
              <a:chOff x="5271247" y="645459"/>
              <a:chExt cx="717176" cy="717175"/>
            </a:xfrm>
            <a:grpFill/>
          </p:grpSpPr>
          <p:sp>
            <p:nvSpPr>
              <p:cNvPr id="90" name="Smiley Face 89"/>
              <p:cNvSpPr/>
              <p:nvPr/>
            </p:nvSpPr>
            <p:spPr>
              <a:xfrm>
                <a:off x="5271247" y="645459"/>
                <a:ext cx="717176" cy="717175"/>
              </a:xfrm>
              <a:prstGeom prst="smileyFac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5468466" y="1165409"/>
                <a:ext cx="322729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3" name="Smiley Face 92"/>
          <p:cNvSpPr/>
          <p:nvPr/>
        </p:nvSpPr>
        <p:spPr>
          <a:xfrm>
            <a:off x="8749554" y="519954"/>
            <a:ext cx="717176" cy="717175"/>
          </a:xfrm>
          <a:prstGeom prst="smileyFace">
            <a:avLst/>
          </a:prstGeom>
          <a:solidFill>
            <a:schemeClr val="accent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5145742" y="4213412"/>
            <a:ext cx="878542" cy="717175"/>
            <a:chOff x="8050306" y="2868706"/>
            <a:chExt cx="878542" cy="717175"/>
          </a:xfrm>
          <a:solidFill>
            <a:srgbClr val="10CE22"/>
          </a:solidFill>
        </p:grpSpPr>
        <p:sp>
          <p:nvSpPr>
            <p:cNvPr id="96" name="Flowchart: Alternate Process 95"/>
            <p:cNvSpPr/>
            <p:nvPr/>
          </p:nvSpPr>
          <p:spPr>
            <a:xfrm>
              <a:off x="8050306" y="3173506"/>
              <a:ext cx="878542" cy="179293"/>
            </a:xfrm>
            <a:prstGeom prst="flowChartAlternateProcess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7" name="Group 96"/>
            <p:cNvGrpSpPr/>
            <p:nvPr/>
          </p:nvGrpSpPr>
          <p:grpSpPr>
            <a:xfrm>
              <a:off x="8139952" y="2868706"/>
              <a:ext cx="717176" cy="717175"/>
              <a:chOff x="5271247" y="645459"/>
              <a:chExt cx="717176" cy="717175"/>
            </a:xfrm>
            <a:grpFill/>
          </p:grpSpPr>
          <p:sp>
            <p:nvSpPr>
              <p:cNvPr id="98" name="Smiley Face 97"/>
              <p:cNvSpPr/>
              <p:nvPr/>
            </p:nvSpPr>
            <p:spPr>
              <a:xfrm>
                <a:off x="5271247" y="645459"/>
                <a:ext cx="717176" cy="717175"/>
              </a:xfrm>
              <a:prstGeom prst="smileyFac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>
                <a:off x="5468466" y="1165409"/>
                <a:ext cx="322729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/>
          <p:cNvGrpSpPr/>
          <p:nvPr/>
        </p:nvGrpSpPr>
        <p:grpSpPr>
          <a:xfrm>
            <a:off x="8014447" y="2814915"/>
            <a:ext cx="878542" cy="717175"/>
            <a:chOff x="8050306" y="2868706"/>
            <a:chExt cx="878542" cy="717175"/>
          </a:xfrm>
          <a:solidFill>
            <a:schemeClr val="accent6"/>
          </a:solidFill>
        </p:grpSpPr>
        <p:sp>
          <p:nvSpPr>
            <p:cNvPr id="101" name="Flowchart: Alternate Process 100"/>
            <p:cNvSpPr/>
            <p:nvPr/>
          </p:nvSpPr>
          <p:spPr>
            <a:xfrm>
              <a:off x="8050306" y="3173506"/>
              <a:ext cx="878542" cy="179293"/>
            </a:xfrm>
            <a:prstGeom prst="flowChartAlternateProcess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8139952" y="2868706"/>
              <a:ext cx="717176" cy="717175"/>
              <a:chOff x="5271247" y="645459"/>
              <a:chExt cx="717176" cy="717175"/>
            </a:xfrm>
            <a:grpFill/>
          </p:grpSpPr>
          <p:sp>
            <p:nvSpPr>
              <p:cNvPr id="105" name="Smiley Face 104"/>
              <p:cNvSpPr/>
              <p:nvPr/>
            </p:nvSpPr>
            <p:spPr>
              <a:xfrm>
                <a:off x="5271247" y="645459"/>
                <a:ext cx="717176" cy="717175"/>
              </a:xfrm>
              <a:prstGeom prst="smileyFac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6" name="Straight Connector 105"/>
              <p:cNvCxnSpPr/>
              <p:nvPr/>
            </p:nvCxnSpPr>
            <p:spPr>
              <a:xfrm>
                <a:off x="5468466" y="1165409"/>
                <a:ext cx="322729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8" grpId="0" animBg="1"/>
      <p:bldP spid="59" grpId="0" animBg="1"/>
      <p:bldP spid="60" grpId="0" animBg="1"/>
      <p:bldP spid="65" grpId="0" animBg="1"/>
      <p:bldP spid="9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32046530"/>
              </p:ext>
            </p:extLst>
          </p:nvPr>
        </p:nvGraphicFramePr>
        <p:xfrm>
          <a:off x="817420" y="1000779"/>
          <a:ext cx="10800839" cy="480410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39637"/>
                <a:gridCol w="2155602"/>
                <a:gridCol w="2223247"/>
                <a:gridCol w="2241176"/>
                <a:gridCol w="2241177"/>
              </a:tblGrid>
              <a:tr h="860181"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718"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</a:p>
                    <a:p>
                      <a:pPr lvl="1" algn="ctr"/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স্বাভাবিক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স্বাভাবিক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স্বাভাবিক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স্বাভাবিক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endParaRPr lang="en-US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স্বাভাবিক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মূকবধির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স্বাভাবিক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মূকবধির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66882"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স্বাভাবিক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স্বাভাবিক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মূকবধির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মূকবধির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017846"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স্বাভাবিক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মূকবধির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মূকবধির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ddee</a:t>
                      </a:r>
                      <a:endParaRPr lang="en-SG" sz="3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মূকবধির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804230" y="413359"/>
            <a:ext cx="41557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চেকারবোর্ডে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803564" y="960844"/>
            <a:ext cx="1967347" cy="914720"/>
            <a:chOff x="1039090" y="1122219"/>
            <a:chExt cx="1967346" cy="914720"/>
          </a:xfrm>
        </p:grpSpPr>
        <p:sp>
          <p:nvSpPr>
            <p:cNvPr id="40" name="Rectangle 39"/>
            <p:cNvSpPr/>
            <p:nvPr/>
          </p:nvSpPr>
          <p:spPr>
            <a:xfrm>
              <a:off x="1329942" y="1575274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2400" b="1" dirty="0" err="1" smtClean="0">
                  <a:latin typeface="NikoshBAN" pitchFamily="2" charset="0"/>
                  <a:cs typeface="NikoshBAN" pitchFamily="2" charset="0"/>
                </a:rPr>
                <a:t>গ্যামিট</a:t>
              </a:r>
              <a:endParaRPr lang="en-US" sz="2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895983" y="1176785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2400" b="1" dirty="0" err="1" smtClean="0">
                  <a:latin typeface="NikoshBAN" pitchFamily="2" charset="0"/>
                  <a:cs typeface="NikoshBAN" pitchFamily="2" charset="0"/>
                </a:rPr>
                <a:t>গ্যামিট</a:t>
              </a:r>
              <a:endParaRPr lang="en-US" sz="2400" dirty="0"/>
            </a:p>
          </p:txBody>
        </p:sp>
        <p:grpSp>
          <p:nvGrpSpPr>
            <p:cNvPr id="3" name="Group 41"/>
            <p:cNvGrpSpPr/>
            <p:nvPr/>
          </p:nvGrpSpPr>
          <p:grpSpPr>
            <a:xfrm>
              <a:off x="2737811" y="1212656"/>
              <a:ext cx="203200" cy="450737"/>
              <a:chOff x="5065486" y="1291771"/>
              <a:chExt cx="203200" cy="450737"/>
            </a:xfrm>
          </p:grpSpPr>
          <p:sp>
            <p:nvSpPr>
              <p:cNvPr id="47" name="Oval 9"/>
              <p:cNvSpPr/>
              <p:nvPr/>
            </p:nvSpPr>
            <p:spPr>
              <a:xfrm>
                <a:off x="5080000" y="1291771"/>
                <a:ext cx="174171" cy="17417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48"/>
              <p:cNvGrpSpPr/>
              <p:nvPr/>
            </p:nvGrpSpPr>
            <p:grpSpPr>
              <a:xfrm>
                <a:off x="5065486" y="1451431"/>
                <a:ext cx="203200" cy="291077"/>
                <a:chOff x="5646058" y="1567545"/>
                <a:chExt cx="203200" cy="291077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5601723" y="1712688"/>
                  <a:ext cx="291077" cy="79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12"/>
                <p:cNvCxnSpPr/>
                <p:nvPr/>
              </p:nvCxnSpPr>
              <p:spPr>
                <a:xfrm rot="10800000" flipV="1">
                  <a:off x="5646058" y="1712684"/>
                  <a:ext cx="203200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" name="Group 13"/>
            <p:cNvGrpSpPr/>
            <p:nvPr/>
          </p:nvGrpSpPr>
          <p:grpSpPr>
            <a:xfrm>
              <a:off x="1184797" y="1480516"/>
              <a:ext cx="217715" cy="377371"/>
              <a:chOff x="5152571" y="2061028"/>
              <a:chExt cx="217715" cy="377371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5152571" y="2264227"/>
                <a:ext cx="174171" cy="17417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5188857" y="2097315"/>
                <a:ext cx="217715" cy="14514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>
              <a:off x="1039090" y="1122219"/>
              <a:ext cx="1967346" cy="8312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817421" y="5905532"/>
            <a:ext cx="10598727" cy="55399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= ৯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বাক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শ্রবণক্ষম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: ৭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মূকবধির</a:t>
            </a:r>
            <a:endParaRPr lang="en-SG" sz="3000" b="1" spc="-20" dirty="0" smtClean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Smiley Face 16"/>
          <p:cNvSpPr/>
          <p:nvPr/>
        </p:nvSpPr>
        <p:spPr>
          <a:xfrm>
            <a:off x="5056094" y="3083859"/>
            <a:ext cx="555812" cy="519953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7225550" y="2097741"/>
            <a:ext cx="645460" cy="573740"/>
            <a:chOff x="8050306" y="2868706"/>
            <a:chExt cx="878542" cy="7171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9" name="Flowchart: Alternate Process 18"/>
            <p:cNvSpPr/>
            <p:nvPr/>
          </p:nvSpPr>
          <p:spPr>
            <a:xfrm>
              <a:off x="8050306" y="3173506"/>
              <a:ext cx="878542" cy="179293"/>
            </a:xfrm>
            <a:prstGeom prst="flowChartAlternateProcess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65"/>
            <p:cNvGrpSpPr/>
            <p:nvPr/>
          </p:nvGrpSpPr>
          <p:grpSpPr>
            <a:xfrm>
              <a:off x="8139952" y="2868706"/>
              <a:ext cx="717176" cy="717175"/>
              <a:chOff x="5271247" y="645459"/>
              <a:chExt cx="717176" cy="717175"/>
            </a:xfrm>
            <a:grpFill/>
          </p:grpSpPr>
          <p:sp>
            <p:nvSpPr>
              <p:cNvPr id="21" name="Smiley Face 20"/>
              <p:cNvSpPr/>
              <p:nvPr/>
            </p:nvSpPr>
            <p:spPr>
              <a:xfrm>
                <a:off x="5271247" y="645459"/>
                <a:ext cx="717176" cy="717175"/>
              </a:xfrm>
              <a:prstGeom prst="smileyFac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5468466" y="1165409"/>
                <a:ext cx="322729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Smiley Face 22"/>
          <p:cNvSpPr/>
          <p:nvPr/>
        </p:nvSpPr>
        <p:spPr>
          <a:xfrm>
            <a:off x="9538447" y="3065930"/>
            <a:ext cx="555812" cy="519953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iley Face 23"/>
          <p:cNvSpPr/>
          <p:nvPr/>
        </p:nvSpPr>
        <p:spPr>
          <a:xfrm>
            <a:off x="7279341" y="4034118"/>
            <a:ext cx="555812" cy="519953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iley Face 24"/>
          <p:cNvSpPr/>
          <p:nvPr/>
        </p:nvSpPr>
        <p:spPr>
          <a:xfrm>
            <a:off x="9538447" y="4034118"/>
            <a:ext cx="555812" cy="519953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9574306" y="5038166"/>
            <a:ext cx="555812" cy="519953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7333129" y="5038166"/>
            <a:ext cx="555812" cy="519953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5091953" y="5020237"/>
            <a:ext cx="555812" cy="519953"/>
          </a:xfrm>
          <a:prstGeom prst="smileyFac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2850773" y="2097741"/>
            <a:ext cx="645460" cy="573740"/>
            <a:chOff x="8050306" y="2868706"/>
            <a:chExt cx="878542" cy="7171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0" name="Flowchart: Alternate Process 29"/>
            <p:cNvSpPr/>
            <p:nvPr/>
          </p:nvSpPr>
          <p:spPr>
            <a:xfrm>
              <a:off x="8050306" y="3173506"/>
              <a:ext cx="878542" cy="179293"/>
            </a:xfrm>
            <a:prstGeom prst="flowChartAlternateProcess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65"/>
            <p:cNvGrpSpPr/>
            <p:nvPr/>
          </p:nvGrpSpPr>
          <p:grpSpPr>
            <a:xfrm>
              <a:off x="8139952" y="2868706"/>
              <a:ext cx="717176" cy="717175"/>
              <a:chOff x="5271247" y="645459"/>
              <a:chExt cx="717176" cy="717175"/>
            </a:xfrm>
            <a:grpFill/>
          </p:grpSpPr>
          <p:sp>
            <p:nvSpPr>
              <p:cNvPr id="32" name="Smiley Face 31"/>
              <p:cNvSpPr/>
              <p:nvPr/>
            </p:nvSpPr>
            <p:spPr>
              <a:xfrm>
                <a:off x="5271247" y="645459"/>
                <a:ext cx="717176" cy="717175"/>
              </a:xfrm>
              <a:prstGeom prst="smileyFac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5468466" y="1165409"/>
                <a:ext cx="322729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/>
          <p:cNvGrpSpPr/>
          <p:nvPr/>
        </p:nvGrpSpPr>
        <p:grpSpPr>
          <a:xfrm>
            <a:off x="5020232" y="2097741"/>
            <a:ext cx="645460" cy="573740"/>
            <a:chOff x="8050306" y="2868706"/>
            <a:chExt cx="878542" cy="7171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5" name="Flowchart: Alternate Process 34"/>
            <p:cNvSpPr/>
            <p:nvPr/>
          </p:nvSpPr>
          <p:spPr>
            <a:xfrm>
              <a:off x="8050306" y="3173506"/>
              <a:ext cx="878542" cy="179293"/>
            </a:xfrm>
            <a:prstGeom prst="flowChartAlternateProcess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65"/>
            <p:cNvGrpSpPr/>
            <p:nvPr/>
          </p:nvGrpSpPr>
          <p:grpSpPr>
            <a:xfrm>
              <a:off x="8139952" y="2868706"/>
              <a:ext cx="717176" cy="717175"/>
              <a:chOff x="5271247" y="645459"/>
              <a:chExt cx="717176" cy="717175"/>
            </a:xfrm>
            <a:grpFill/>
          </p:grpSpPr>
          <p:sp>
            <p:nvSpPr>
              <p:cNvPr id="39" name="Smiley Face 38"/>
              <p:cNvSpPr/>
              <p:nvPr/>
            </p:nvSpPr>
            <p:spPr>
              <a:xfrm>
                <a:off x="5271247" y="645459"/>
                <a:ext cx="717176" cy="717175"/>
              </a:xfrm>
              <a:prstGeom prst="smileyFac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5468466" y="1165409"/>
                <a:ext cx="322729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oup 42"/>
          <p:cNvGrpSpPr/>
          <p:nvPr/>
        </p:nvGrpSpPr>
        <p:grpSpPr>
          <a:xfrm>
            <a:off x="9484656" y="2097741"/>
            <a:ext cx="645460" cy="573740"/>
            <a:chOff x="8050306" y="2868706"/>
            <a:chExt cx="878542" cy="7171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8" name="Flowchart: Alternate Process 47"/>
            <p:cNvSpPr/>
            <p:nvPr/>
          </p:nvSpPr>
          <p:spPr>
            <a:xfrm>
              <a:off x="8050306" y="3173506"/>
              <a:ext cx="878542" cy="179293"/>
            </a:xfrm>
            <a:prstGeom prst="flowChartAlternateProcess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65"/>
            <p:cNvGrpSpPr/>
            <p:nvPr/>
          </p:nvGrpSpPr>
          <p:grpSpPr>
            <a:xfrm>
              <a:off x="8139952" y="2868706"/>
              <a:ext cx="717176" cy="717175"/>
              <a:chOff x="5271247" y="645459"/>
              <a:chExt cx="717176" cy="717175"/>
            </a:xfrm>
            <a:grpFill/>
          </p:grpSpPr>
          <p:sp>
            <p:nvSpPr>
              <p:cNvPr id="52" name="Smiley Face 51"/>
              <p:cNvSpPr/>
              <p:nvPr/>
            </p:nvSpPr>
            <p:spPr>
              <a:xfrm>
                <a:off x="5271247" y="645459"/>
                <a:ext cx="717176" cy="717175"/>
              </a:xfrm>
              <a:prstGeom prst="smileyFac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5468466" y="1165409"/>
                <a:ext cx="322729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2850773" y="3048000"/>
            <a:ext cx="645460" cy="573740"/>
            <a:chOff x="8050306" y="2868706"/>
            <a:chExt cx="878542" cy="7171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5" name="Flowchart: Alternate Process 54"/>
            <p:cNvSpPr/>
            <p:nvPr/>
          </p:nvSpPr>
          <p:spPr>
            <a:xfrm>
              <a:off x="8050306" y="3173506"/>
              <a:ext cx="878542" cy="179293"/>
            </a:xfrm>
            <a:prstGeom prst="flowChartAlternateProcess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65"/>
            <p:cNvGrpSpPr/>
            <p:nvPr/>
          </p:nvGrpSpPr>
          <p:grpSpPr>
            <a:xfrm>
              <a:off x="8139952" y="2868706"/>
              <a:ext cx="717176" cy="717175"/>
              <a:chOff x="5271247" y="645459"/>
              <a:chExt cx="717176" cy="717175"/>
            </a:xfrm>
            <a:grpFill/>
          </p:grpSpPr>
          <p:sp>
            <p:nvSpPr>
              <p:cNvPr id="57" name="Smiley Face 56"/>
              <p:cNvSpPr/>
              <p:nvPr/>
            </p:nvSpPr>
            <p:spPr>
              <a:xfrm>
                <a:off x="5271247" y="645459"/>
                <a:ext cx="717176" cy="717175"/>
              </a:xfrm>
              <a:prstGeom prst="smileyFac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5468466" y="1165409"/>
                <a:ext cx="322729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9" name="Group 58"/>
          <p:cNvGrpSpPr/>
          <p:nvPr/>
        </p:nvGrpSpPr>
        <p:grpSpPr>
          <a:xfrm>
            <a:off x="2850773" y="3962400"/>
            <a:ext cx="645460" cy="573740"/>
            <a:chOff x="8050306" y="2868706"/>
            <a:chExt cx="878542" cy="7171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0" name="Flowchart: Alternate Process 59"/>
            <p:cNvSpPr/>
            <p:nvPr/>
          </p:nvSpPr>
          <p:spPr>
            <a:xfrm>
              <a:off x="8050306" y="3173506"/>
              <a:ext cx="878542" cy="179293"/>
            </a:xfrm>
            <a:prstGeom prst="flowChartAlternateProcess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65"/>
            <p:cNvGrpSpPr/>
            <p:nvPr/>
          </p:nvGrpSpPr>
          <p:grpSpPr>
            <a:xfrm>
              <a:off x="8139952" y="2868706"/>
              <a:ext cx="717176" cy="717175"/>
              <a:chOff x="5271247" y="645459"/>
              <a:chExt cx="717176" cy="717175"/>
            </a:xfrm>
            <a:grpFill/>
          </p:grpSpPr>
          <p:sp>
            <p:nvSpPr>
              <p:cNvPr id="63" name="Smiley Face 62"/>
              <p:cNvSpPr/>
              <p:nvPr/>
            </p:nvSpPr>
            <p:spPr>
              <a:xfrm>
                <a:off x="5271247" y="645459"/>
                <a:ext cx="717176" cy="717175"/>
              </a:xfrm>
              <a:prstGeom prst="smileyFac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5468466" y="1165409"/>
                <a:ext cx="322729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 64"/>
          <p:cNvGrpSpPr/>
          <p:nvPr/>
        </p:nvGrpSpPr>
        <p:grpSpPr>
          <a:xfrm>
            <a:off x="2850773" y="4966447"/>
            <a:ext cx="645460" cy="573740"/>
            <a:chOff x="8050306" y="2868706"/>
            <a:chExt cx="878542" cy="7171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6" name="Flowchart: Alternate Process 65"/>
            <p:cNvSpPr/>
            <p:nvPr/>
          </p:nvSpPr>
          <p:spPr>
            <a:xfrm>
              <a:off x="8050306" y="3173506"/>
              <a:ext cx="878542" cy="179293"/>
            </a:xfrm>
            <a:prstGeom prst="flowChartAlternateProcess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5"/>
            <p:cNvGrpSpPr/>
            <p:nvPr/>
          </p:nvGrpSpPr>
          <p:grpSpPr>
            <a:xfrm>
              <a:off x="8139952" y="2868706"/>
              <a:ext cx="717176" cy="717175"/>
              <a:chOff x="5271247" y="645459"/>
              <a:chExt cx="717176" cy="717175"/>
            </a:xfrm>
            <a:grpFill/>
          </p:grpSpPr>
          <p:sp>
            <p:nvSpPr>
              <p:cNvPr id="68" name="Smiley Face 67"/>
              <p:cNvSpPr/>
              <p:nvPr/>
            </p:nvSpPr>
            <p:spPr>
              <a:xfrm>
                <a:off x="5271247" y="645459"/>
                <a:ext cx="717176" cy="717175"/>
              </a:xfrm>
              <a:prstGeom prst="smileyFac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5468466" y="1165409"/>
                <a:ext cx="322729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Group 69"/>
          <p:cNvGrpSpPr/>
          <p:nvPr/>
        </p:nvGrpSpPr>
        <p:grpSpPr>
          <a:xfrm>
            <a:off x="5056091" y="4016188"/>
            <a:ext cx="645460" cy="573740"/>
            <a:chOff x="8050306" y="2868706"/>
            <a:chExt cx="878542" cy="7171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1" name="Flowchart: Alternate Process 70"/>
            <p:cNvSpPr/>
            <p:nvPr/>
          </p:nvSpPr>
          <p:spPr>
            <a:xfrm>
              <a:off x="8050306" y="3173506"/>
              <a:ext cx="878542" cy="179293"/>
            </a:xfrm>
            <a:prstGeom prst="flowChartAlternateProcess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" name="Group 65"/>
            <p:cNvGrpSpPr/>
            <p:nvPr/>
          </p:nvGrpSpPr>
          <p:grpSpPr>
            <a:xfrm>
              <a:off x="8139952" y="2868706"/>
              <a:ext cx="717176" cy="717175"/>
              <a:chOff x="5271247" y="645459"/>
              <a:chExt cx="717176" cy="717175"/>
            </a:xfrm>
            <a:grpFill/>
          </p:grpSpPr>
          <p:sp>
            <p:nvSpPr>
              <p:cNvPr id="73" name="Smiley Face 72"/>
              <p:cNvSpPr/>
              <p:nvPr/>
            </p:nvSpPr>
            <p:spPr>
              <a:xfrm>
                <a:off x="5271247" y="645459"/>
                <a:ext cx="717176" cy="717175"/>
              </a:xfrm>
              <a:prstGeom prst="smileyFac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5468466" y="1165409"/>
                <a:ext cx="322729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Group 74"/>
          <p:cNvGrpSpPr/>
          <p:nvPr/>
        </p:nvGrpSpPr>
        <p:grpSpPr>
          <a:xfrm>
            <a:off x="7261409" y="3048000"/>
            <a:ext cx="645460" cy="573740"/>
            <a:chOff x="8050306" y="2868706"/>
            <a:chExt cx="878542" cy="71717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6" name="Flowchart: Alternate Process 75"/>
            <p:cNvSpPr/>
            <p:nvPr/>
          </p:nvSpPr>
          <p:spPr>
            <a:xfrm>
              <a:off x="8050306" y="3173506"/>
              <a:ext cx="878542" cy="179293"/>
            </a:xfrm>
            <a:prstGeom prst="flowChartAlternateProcess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65"/>
            <p:cNvGrpSpPr/>
            <p:nvPr/>
          </p:nvGrpSpPr>
          <p:grpSpPr>
            <a:xfrm>
              <a:off x="8139952" y="2868706"/>
              <a:ext cx="717176" cy="717175"/>
              <a:chOff x="5271247" y="645459"/>
              <a:chExt cx="717176" cy="717175"/>
            </a:xfrm>
            <a:grpFill/>
          </p:grpSpPr>
          <p:sp>
            <p:nvSpPr>
              <p:cNvPr id="78" name="Smiley Face 77"/>
              <p:cNvSpPr/>
              <p:nvPr/>
            </p:nvSpPr>
            <p:spPr>
              <a:xfrm>
                <a:off x="5271247" y="645459"/>
                <a:ext cx="717176" cy="717175"/>
              </a:xfrm>
              <a:prstGeom prst="smileyFac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9" name="Straight Connector 78"/>
              <p:cNvCxnSpPr/>
              <p:nvPr/>
            </p:nvCxnSpPr>
            <p:spPr>
              <a:xfrm>
                <a:off x="5468466" y="1165409"/>
                <a:ext cx="322729" cy="1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19390" y="683525"/>
            <a:ext cx="3935661" cy="1049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n-BD" sz="50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000" b="1" u="sng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53792" y="1674808"/>
            <a:ext cx="5996099" cy="4391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BD" sz="4000" u="sng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spcBef>
                <a:spcPts val="0"/>
              </a:spcBef>
            </a:pP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শাহাদৎ হোসেন</a:t>
            </a:r>
          </a:p>
          <a:p>
            <a:pPr>
              <a:spcBef>
                <a:spcPts val="0"/>
              </a:spcBef>
            </a:pP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</a:p>
          <a:p>
            <a:pPr>
              <a:spcBef>
                <a:spcPts val="0"/>
              </a:spcBef>
            </a:pP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বিশ্বনাথ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ts val="0"/>
              </a:spcBef>
            </a:pP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বিশ্বনাথ, সিলেট</a:t>
            </a:r>
          </a:p>
          <a:p>
            <a:pPr>
              <a:spcBef>
                <a:spcPts val="0"/>
              </a:spcBef>
            </a:pP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+৮৮০১৭১২-৪৫৫৫০০</a:t>
            </a: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 :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shahadot</a:t>
            </a:r>
            <a:r>
              <a:rPr lang="bn-I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syl@gmail.com</a:t>
            </a:r>
            <a:endParaRPr lang="bn-BD" sz="40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Mohammed Shahadot Huss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900" y="2164081"/>
            <a:ext cx="2788779" cy="3413759"/>
          </a:xfrm>
          <a:prstGeom prst="round2DiagRect">
            <a:avLst>
              <a:gd name="adj1" fmla="val 16667"/>
              <a:gd name="adj2" fmla="val 0"/>
            </a:avLst>
          </a:prstGeom>
          <a:ln w="381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188164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597" y="1492070"/>
            <a:ext cx="10174515" cy="44012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vert="horz" wrap="square" rtlCol="0">
            <a:spAutoFit/>
          </a:bodyPr>
          <a:lstStyle/>
          <a:p>
            <a:pPr algn="just"/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:</a:t>
            </a:r>
          </a:p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মূকবধির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পুরুষের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SG" sz="3200" b="1" dirty="0" err="1" smtClean="0">
                <a:latin typeface="Times New Roman" pitchFamily="18" charset="0"/>
                <a:cs typeface="Times New Roman" pitchFamily="18" charset="0"/>
              </a:rPr>
              <a:t>DDee</a:t>
            </a:r>
            <a:r>
              <a:rPr lang="en-SG" sz="3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মূকবধির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মহিলার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SG" sz="3200" b="1" dirty="0" err="1" smtClean="0">
                <a:latin typeface="Times New Roman" pitchFamily="18" charset="0"/>
                <a:cs typeface="Times New Roman" pitchFamily="18" charset="0"/>
              </a:rPr>
              <a:t>ddEE</a:t>
            </a:r>
            <a:r>
              <a:rPr lang="en-SG" sz="3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বিয়ে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সন্তান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শ্রবণক্ষম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চেকারবোর্ড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6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জিনোটাইপের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জিনোটাইপধারী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পুরুষ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মহিলার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বিয়ে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জনুতে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৭টি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প্রজন্মে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দ্বৈত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প্রচ্ছন্ন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উপস্থিতি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মূকবধির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বাক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শ্রবণক্ষম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মূকবধিরের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ফিনোটাইপিক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৯ : ৭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38513" y="557389"/>
            <a:ext cx="9144000" cy="125690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en-SG" sz="45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পলিজেনিক</a:t>
            </a:r>
            <a:r>
              <a:rPr lang="en-SG" sz="4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SG" sz="45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ইনহেরিট্যান্স</a:t>
            </a:r>
            <a:endParaRPr kumimoji="0" lang="en-SG" sz="4500" b="1" i="0" strike="noStrike" kern="1200" cap="none" spc="0" normalizeH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  <a:sym typeface="Symbol" panose="05050102010706020507" pitchFamily="18" charset="2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(</a:t>
            </a:r>
            <a:r>
              <a:rPr lang="en-SG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Polygenic Inheritance</a:t>
            </a: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)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571" y="1995708"/>
            <a:ext cx="10278675" cy="440120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/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মেন্ডেলের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একজোড়া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ফ্যাক্টর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নিয়ন্ত্রিত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একটিমাত্র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গায়ের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চোখের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ওজন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গমের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দানার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রং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পরিমাণগত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নন-অ্যালিলিক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গ্রুপকে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পলিজিন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পলিজিন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নিয়ন্ত্রিত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পরিমাণগত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বৈশিষ্ট্যের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বংশগতিকে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পলিজেনিক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ইনহেরিট্যান্স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পলিজিনের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ক্রমবর্ধিষ্ণু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পলিজেনিক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ইনহেরিট্যান্সের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মেন্ডেলের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প্রকটতাও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5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88571" y="884110"/>
            <a:ext cx="10278675" cy="547842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/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পৃথীবিতে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নিগ্রোদের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কুচকুচে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কালো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ককেশীয়দের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ধবধবে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ফর্সা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শ্বেতাঙ্গ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নানা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বর্ণবিশিষ্ট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নিগ্রো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শ্বেতাঙ্গের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বিয়ে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সন্তানের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মাঝারি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SG" sz="3500" b="1" spc="-5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মিউল্যাটো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মিউল্যাটোদের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বিয়ে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বর্ণবিশিষ্ট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মিউল্যাটোদের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গায়ের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রংয়ের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উত্তরাধিকার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পলিজেনিক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ইনহেরিট্যান্সের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উদারহরণ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এছাড়াও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গমের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বীজের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রংয়ের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পলিজেনিক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ইনহ্যারিট্যান্স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যাক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নিগ্রোদের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সৃষ্টিকারী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দুইজোড়া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spc="-5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spc="-5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spc="-5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spc="-5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মেলানিন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সঞ্চয়ে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শ্বেতাঙ্গদের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দুইজোড়া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spc="-5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spc="-5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spc="-5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spc="-5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মেলানিন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সঞ্চয়ে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)।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ক্রসে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600" b="1" spc="-5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spc="-5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spc="-5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spc="-5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spc="-5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মিউল্যাটো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5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600" b="1" spc="-5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-তে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প্রকট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জিনে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রংয়ের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5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SG" sz="3500" b="1" spc="-5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5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8344" y="615059"/>
            <a:ext cx="1159691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4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	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নিগ্রো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           ×   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শ্বেতাঙ্গ</a:t>
            </a:r>
            <a:endParaRPr lang="en-SG" sz="1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000" b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en-SG" sz="1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05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2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1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SG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SG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SG" sz="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SG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              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মিউল্যাটো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মাঝারি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বর্ণ</a:t>
            </a:r>
            <a:endParaRPr lang="en-SG" sz="32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endParaRPr lang="en-SG" sz="105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ক্রস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       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মিউল্যাটো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          ×        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মিউল্যাটো</a:t>
            </a:r>
            <a:endParaRPr lang="en-SG" sz="32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endParaRPr lang="en-SG" sz="1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600" b="1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2800" b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sz="2800" b="1" baseline="-250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SG" sz="3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গ্যামিট</a:t>
            </a:r>
            <a:endParaRPr lang="en-SG" sz="30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05"/>
          <p:cNvGrpSpPr/>
          <p:nvPr/>
        </p:nvGrpSpPr>
        <p:grpSpPr>
          <a:xfrm>
            <a:off x="6078070" y="2312898"/>
            <a:ext cx="3370730" cy="513972"/>
            <a:chOff x="6078070" y="2330827"/>
            <a:chExt cx="3370730" cy="513972"/>
          </a:xfrm>
        </p:grpSpPr>
        <p:cxnSp>
          <p:nvCxnSpPr>
            <p:cNvPr id="76" name="Straight Connector 75"/>
            <p:cNvCxnSpPr/>
            <p:nvPr/>
          </p:nvCxnSpPr>
          <p:spPr>
            <a:xfrm rot="16200000" flipH="1">
              <a:off x="5822792" y="2586105"/>
              <a:ext cx="513972" cy="34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0800000" flipV="1">
              <a:off x="6081490" y="2348755"/>
              <a:ext cx="3367310" cy="48152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11"/>
          <p:cNvGrpSpPr/>
          <p:nvPr/>
        </p:nvGrpSpPr>
        <p:grpSpPr>
          <a:xfrm>
            <a:off x="7028329" y="2312898"/>
            <a:ext cx="2814919" cy="502557"/>
            <a:chOff x="7012145" y="2355904"/>
            <a:chExt cx="2814919" cy="502557"/>
          </a:xfrm>
        </p:grpSpPr>
        <p:cxnSp>
          <p:nvCxnSpPr>
            <p:cNvPr id="85" name="Straight Connector 84"/>
            <p:cNvCxnSpPr/>
            <p:nvPr/>
          </p:nvCxnSpPr>
          <p:spPr>
            <a:xfrm rot="5400000">
              <a:off x="9361042" y="2384753"/>
              <a:ext cx="494871" cy="43717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7012145" y="2373830"/>
              <a:ext cx="2400796" cy="4846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9"/>
          <p:cNvGrpSpPr/>
          <p:nvPr/>
        </p:nvGrpSpPr>
        <p:grpSpPr>
          <a:xfrm>
            <a:off x="6382871" y="2312894"/>
            <a:ext cx="4087905" cy="513432"/>
            <a:chOff x="6382871" y="2312894"/>
            <a:chExt cx="4087905" cy="513432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382871" y="2312894"/>
              <a:ext cx="1001603" cy="5134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7361242" y="2312895"/>
              <a:ext cx="3109534" cy="5114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130"/>
          <p:cNvGrpSpPr/>
          <p:nvPr/>
        </p:nvGrpSpPr>
        <p:grpSpPr>
          <a:xfrm>
            <a:off x="7494494" y="2287783"/>
            <a:ext cx="3124840" cy="520780"/>
            <a:chOff x="7494494" y="2330789"/>
            <a:chExt cx="3124840" cy="520780"/>
          </a:xfrm>
        </p:grpSpPr>
        <p:cxnSp>
          <p:nvCxnSpPr>
            <p:cNvPr id="104" name="Straight Connector 103"/>
            <p:cNvCxnSpPr>
              <a:stCxn id="48" idx="2"/>
            </p:cNvCxnSpPr>
            <p:nvPr/>
          </p:nvCxnSpPr>
          <p:spPr>
            <a:xfrm rot="16200000" flipH="1">
              <a:off x="10338232" y="2581505"/>
              <a:ext cx="520780" cy="193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7494494" y="2391760"/>
              <a:ext cx="3124840" cy="4513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5" name="Picture 74" descr="2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9457" y="713931"/>
            <a:ext cx="327454" cy="468511"/>
          </a:xfrm>
          <a:prstGeom prst="rect">
            <a:avLst/>
          </a:prstGeom>
        </p:spPr>
      </p:pic>
      <p:pic>
        <p:nvPicPr>
          <p:cNvPr id="79" name="Picture 78" descr="1-removebg-preview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4991" y="573741"/>
            <a:ext cx="372220" cy="452390"/>
          </a:xfrm>
          <a:prstGeom prst="rect">
            <a:avLst/>
          </a:prstGeom>
        </p:spPr>
      </p:pic>
      <p:pic>
        <p:nvPicPr>
          <p:cNvPr id="81" name="Picture 80" descr="2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454" y="4461178"/>
            <a:ext cx="327454" cy="468511"/>
          </a:xfrm>
          <a:prstGeom prst="rect">
            <a:avLst/>
          </a:prstGeom>
        </p:spPr>
      </p:pic>
      <p:pic>
        <p:nvPicPr>
          <p:cNvPr id="82" name="Picture 81" descr="1-removebg-preview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7420" y="4320988"/>
            <a:ext cx="372220" cy="45239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5898776" y="1936380"/>
            <a:ext cx="646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02811" y="1954309"/>
            <a:ext cx="646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305312" y="1936380"/>
            <a:ext cx="5950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291430" y="1936380"/>
            <a:ext cx="5950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SG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5316087" y="5558118"/>
            <a:ext cx="2907921" cy="700942"/>
            <a:chOff x="5316087" y="5558118"/>
            <a:chExt cx="2907921" cy="700942"/>
          </a:xfrm>
        </p:grpSpPr>
        <p:grpSp>
          <p:nvGrpSpPr>
            <p:cNvPr id="5" name="Group 120"/>
            <p:cNvGrpSpPr/>
            <p:nvPr/>
          </p:nvGrpSpPr>
          <p:grpSpPr>
            <a:xfrm>
              <a:off x="5624904" y="5558118"/>
              <a:ext cx="2335755" cy="314556"/>
              <a:chOff x="5184824" y="5486400"/>
              <a:chExt cx="1872343" cy="232236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5184824" y="5492851"/>
                <a:ext cx="1872343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V="1">
                <a:off x="5084026" y="5595263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V="1">
                <a:off x="5727492" y="5606551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V="1">
                <a:off x="6348381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 flipV="1">
                <a:off x="6935404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65"/>
            <p:cNvSpPr txBox="1"/>
            <p:nvPr/>
          </p:nvSpPr>
          <p:spPr>
            <a:xfrm>
              <a:off x="5316087" y="5853870"/>
              <a:ext cx="64633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087045" y="5871799"/>
              <a:ext cx="62068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858015" y="5871799"/>
              <a:ext cx="62068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628973" y="5889728"/>
              <a:ext cx="59503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8722667" y="5576047"/>
            <a:ext cx="2907921" cy="700942"/>
            <a:chOff x="5316087" y="5558118"/>
            <a:chExt cx="2907921" cy="700942"/>
          </a:xfrm>
        </p:grpSpPr>
        <p:grpSp>
          <p:nvGrpSpPr>
            <p:cNvPr id="89" name="Group 120"/>
            <p:cNvGrpSpPr/>
            <p:nvPr/>
          </p:nvGrpSpPr>
          <p:grpSpPr>
            <a:xfrm>
              <a:off x="5624904" y="5558496"/>
              <a:ext cx="2335755" cy="314572"/>
              <a:chOff x="5184824" y="5486400"/>
              <a:chExt cx="1872343" cy="232236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5184824" y="5492851"/>
                <a:ext cx="1872343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V="1">
                <a:off x="5084026" y="5595263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6200000" flipV="1">
                <a:off x="5727492" y="5606551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6200000" flipV="1">
                <a:off x="6348381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V="1">
                <a:off x="6935404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TextBox 89"/>
            <p:cNvSpPr txBox="1"/>
            <p:nvPr/>
          </p:nvSpPr>
          <p:spPr>
            <a:xfrm>
              <a:off x="5316087" y="5853870"/>
              <a:ext cx="64633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087045" y="5871799"/>
              <a:ext cx="62068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858015" y="5871799"/>
              <a:ext cx="62068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628973" y="5889728"/>
              <a:ext cx="59503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SG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SG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b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32046530"/>
              </p:ext>
            </p:extLst>
          </p:nvPr>
        </p:nvGraphicFramePr>
        <p:xfrm>
          <a:off x="817420" y="1000779"/>
          <a:ext cx="10584875" cy="480410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39637"/>
                <a:gridCol w="2092036"/>
                <a:gridCol w="2202873"/>
                <a:gridCol w="2161309"/>
                <a:gridCol w="2189020"/>
              </a:tblGrid>
              <a:tr h="860181"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5718"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নিগ্রো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SG" sz="3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গাঢ়</a:t>
                      </a:r>
                      <a:r>
                        <a:rPr lang="en-SG" sz="2800" b="1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বর্ণ</a:t>
                      </a:r>
                      <a:endParaRPr lang="en-US" sz="2800" b="1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গাঢ়</a:t>
                      </a:r>
                      <a:r>
                        <a:rPr lang="en-SG" sz="2800" b="1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বর্ণ</a:t>
                      </a:r>
                      <a:endParaRPr lang="en-US" sz="2800" b="1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মিউল্যাটো</a:t>
                      </a:r>
                      <a:endParaRPr lang="en-US" sz="2800" b="1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SG" sz="3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গাঢ়</a:t>
                      </a:r>
                      <a:r>
                        <a:rPr lang="en-SG" sz="2800" b="1" baseline="0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SG" sz="2800" b="1" baseline="0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বর্ণ</a:t>
                      </a:r>
                      <a:endParaRPr lang="en-US" sz="2800" b="1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SG" sz="3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মিউল্যাটো</a:t>
                      </a:r>
                      <a:endParaRPr lang="en-US" sz="2800" b="1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মিউল্যাটো</a:t>
                      </a:r>
                      <a:endParaRPr lang="en-US" sz="2800" b="1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হালকা</a:t>
                      </a:r>
                      <a:r>
                        <a:rPr lang="en-SG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SG" sz="2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বর্ণ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66882"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গাঢ়</a:t>
                      </a:r>
                      <a:r>
                        <a:rPr lang="en-SG" sz="2800" b="1" dirty="0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বর্ণ</a:t>
                      </a:r>
                      <a:endParaRPr lang="en-US" sz="2800" b="1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SG" sz="3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মিউল্যাটো</a:t>
                      </a:r>
                      <a:endParaRPr lang="en-US" sz="2800" b="1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SG" sz="3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মিউল্যাটো</a:t>
                      </a:r>
                      <a:endParaRPr lang="en-US" sz="2800" b="1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হালকা</a:t>
                      </a:r>
                      <a:r>
                        <a:rPr lang="en-SG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SG" sz="2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বর্ণ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017846"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মিউল্যাটো</a:t>
                      </a:r>
                      <a:endParaRPr lang="en-US" sz="2800" b="1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হালকা</a:t>
                      </a:r>
                      <a:r>
                        <a:rPr lang="en-SG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SG" sz="2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বর্ণ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হালকা</a:t>
                      </a:r>
                      <a:r>
                        <a:rPr lang="en-SG" sz="2800" b="1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SG" sz="2800" b="1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বর্ণ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SG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SG" sz="30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শ্বেতাঙ্গ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804230" y="413359"/>
            <a:ext cx="41557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চেকারবোর্ডে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803564" y="960844"/>
            <a:ext cx="1967347" cy="914720"/>
            <a:chOff x="1039090" y="1122219"/>
            <a:chExt cx="1967346" cy="914720"/>
          </a:xfrm>
        </p:grpSpPr>
        <p:sp>
          <p:nvSpPr>
            <p:cNvPr id="40" name="Rectangle 39"/>
            <p:cNvSpPr/>
            <p:nvPr/>
          </p:nvSpPr>
          <p:spPr>
            <a:xfrm>
              <a:off x="1329942" y="1575274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2400" b="1" dirty="0" err="1" smtClean="0">
                  <a:latin typeface="NikoshBAN" pitchFamily="2" charset="0"/>
                  <a:cs typeface="NikoshBAN" pitchFamily="2" charset="0"/>
                </a:rPr>
                <a:t>গ্যামিট</a:t>
              </a:r>
              <a:endParaRPr lang="en-US" sz="2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895983" y="1176785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2400" b="1" dirty="0" err="1" smtClean="0">
                  <a:latin typeface="NikoshBAN" pitchFamily="2" charset="0"/>
                  <a:cs typeface="NikoshBAN" pitchFamily="2" charset="0"/>
                </a:rPr>
                <a:t>গ্যামিট</a:t>
              </a:r>
              <a:endParaRPr lang="en-US" sz="2400" dirty="0"/>
            </a:p>
          </p:txBody>
        </p:sp>
        <p:grpSp>
          <p:nvGrpSpPr>
            <p:cNvPr id="3" name="Group 41"/>
            <p:cNvGrpSpPr/>
            <p:nvPr/>
          </p:nvGrpSpPr>
          <p:grpSpPr>
            <a:xfrm>
              <a:off x="2737811" y="1212656"/>
              <a:ext cx="203200" cy="450737"/>
              <a:chOff x="5065486" y="1291771"/>
              <a:chExt cx="203200" cy="450737"/>
            </a:xfrm>
          </p:grpSpPr>
          <p:sp>
            <p:nvSpPr>
              <p:cNvPr id="47" name="Oval 9"/>
              <p:cNvSpPr/>
              <p:nvPr/>
            </p:nvSpPr>
            <p:spPr>
              <a:xfrm>
                <a:off x="5080000" y="1291771"/>
                <a:ext cx="174171" cy="17417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48"/>
              <p:cNvGrpSpPr/>
              <p:nvPr/>
            </p:nvGrpSpPr>
            <p:grpSpPr>
              <a:xfrm>
                <a:off x="5065486" y="1451431"/>
                <a:ext cx="203200" cy="291077"/>
                <a:chOff x="5646058" y="1567545"/>
                <a:chExt cx="203200" cy="291077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5601723" y="1712688"/>
                  <a:ext cx="291077" cy="79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12"/>
                <p:cNvCxnSpPr/>
                <p:nvPr/>
              </p:nvCxnSpPr>
              <p:spPr>
                <a:xfrm rot="10800000" flipV="1">
                  <a:off x="5646058" y="1712684"/>
                  <a:ext cx="203200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" name="Group 13"/>
            <p:cNvGrpSpPr/>
            <p:nvPr/>
          </p:nvGrpSpPr>
          <p:grpSpPr>
            <a:xfrm>
              <a:off x="1184797" y="1480516"/>
              <a:ext cx="217715" cy="377371"/>
              <a:chOff x="5152571" y="2061028"/>
              <a:chExt cx="217715" cy="377371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5152571" y="2264227"/>
                <a:ext cx="174171" cy="17417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5188857" y="2097315"/>
                <a:ext cx="217715" cy="14514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>
              <a:off x="1039090" y="1122219"/>
              <a:ext cx="1967346" cy="8312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817421" y="5905532"/>
            <a:ext cx="10598727" cy="55399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নিগ্রো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= ১,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গাঢ়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= ৪,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মিউল্যাটো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= ৬,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হালকা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= ৪,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শ্বেতাঙ্গ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=১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ৎ ১ : ৪ : ৬ : ৪ : ১</a:t>
            </a:r>
            <a:endParaRPr lang="en-SG" sz="3000" b="1" spc="-20" dirty="0" smtClean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1"/>
          <p:cNvSpPr txBox="1">
            <a:spLocks/>
          </p:cNvSpPr>
          <p:nvPr/>
        </p:nvSpPr>
        <p:spPr>
          <a:xfrm>
            <a:off x="609600" y="1485280"/>
            <a:ext cx="11008659" cy="4610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 :</a:t>
            </a:r>
            <a:r>
              <a:rPr lang="en-SG" sz="3600" b="1" dirty="0" smtClean="0">
                <a:latin typeface="NikoshBAN" pitchFamily="2" charset="0"/>
                <a:cs typeface="NikoshBAN" pitchFamily="2" charset="0"/>
              </a:rPr>
              <a:t>	          </a:t>
            </a:r>
            <a:r>
              <a:rPr lang="en-SG" sz="3600" b="1" dirty="0" err="1" smtClean="0">
                <a:latin typeface="NikoshBAN" pitchFamily="2" charset="0"/>
                <a:cs typeface="NikoshBAN" pitchFamily="2" charset="0"/>
              </a:rPr>
              <a:t>মূকবধির</a:t>
            </a:r>
            <a:r>
              <a:rPr lang="en-SG" sz="3600" b="1" dirty="0" smtClean="0">
                <a:latin typeface="NikoshBAN" pitchFamily="2" charset="0"/>
                <a:cs typeface="NikoshBAN" pitchFamily="2" charset="0"/>
              </a:rPr>
              <a:t>         ×          </a:t>
            </a:r>
            <a:r>
              <a:rPr lang="en-SG" sz="3600" b="1" dirty="0" err="1" smtClean="0">
                <a:latin typeface="NikoshBAN" pitchFamily="2" charset="0"/>
                <a:cs typeface="NikoshBAN" pitchFamily="2" charset="0"/>
              </a:rPr>
              <a:t>মূকবধির</a:t>
            </a:r>
            <a:endParaRPr lang="en-SG" sz="105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400" b="1" dirty="0" smtClean="0">
                <a:latin typeface="NikoshBAN" pitchFamily="2" charset="0"/>
                <a:cs typeface="NikoshBAN" pitchFamily="2" charset="0"/>
              </a:rPr>
              <a:t>			</a:t>
            </a:r>
            <a:endParaRPr lang="en-SG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105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C00000"/>
              </a:buClr>
            </a:pPr>
            <a:r>
              <a:rPr lang="en-SG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                 </a:t>
            </a:r>
            <a:r>
              <a:rPr lang="en-SG" sz="3600" b="1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SG" sz="3600" b="1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SG" sz="3600" b="1" dirty="0" err="1" smtClean="0">
                <a:latin typeface="NikoshBAN" pitchFamily="2" charset="0"/>
                <a:cs typeface="NikoshBAN" pitchFamily="2" charset="0"/>
              </a:rPr>
              <a:t>বাক</a:t>
            </a:r>
            <a:r>
              <a:rPr lang="en-SG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600" b="1" dirty="0" err="1" smtClean="0">
                <a:latin typeface="NikoshBAN" pitchFamily="2" charset="0"/>
                <a:cs typeface="NikoshBAN" pitchFamily="2" charset="0"/>
              </a:rPr>
              <a:t>শ্রবণক্ষম</a:t>
            </a:r>
            <a:endParaRPr lang="en-SG" sz="3600" b="1" dirty="0" smtClean="0"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058400" algn="r"/>
              </a:tabLst>
              <a:defRPr/>
            </a:pPr>
            <a:endParaRPr kumimoji="0" lang="en-SG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739438" algn="r"/>
              </a:tabLst>
              <a:defRPr/>
            </a:pP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ক) </a:t>
            </a:r>
            <a:r>
              <a:rPr lang="en-SG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এপিস্ট্যাটিক</a:t>
            </a:r>
            <a:r>
              <a:rPr lang="en-SG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জিন</a:t>
            </a:r>
            <a:r>
              <a:rPr lang="en-SG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SG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?	</a:t>
            </a:r>
            <a:r>
              <a:rPr kumimoji="0" lang="en-SG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  </a:t>
            </a: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</a:t>
            </a:r>
          </a:p>
          <a:p>
            <a:pPr marL="0" marR="0" lvl="0" indent="0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739438" algn="r"/>
              </a:tabLst>
              <a:defRPr/>
            </a:pP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খ)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পলিজেনিক</a:t>
            </a:r>
            <a:r>
              <a:rPr kumimoji="0" lang="en-SG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ইনহেরিট্যান্সের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ক্ষেত্রে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মেন্ডেলের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সূত্র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সমর্থিত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হয়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না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কেন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?</a:t>
            </a: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	২</a:t>
            </a:r>
            <a:endParaRPr kumimoji="0" lang="en-SG" sz="3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739438" algn="r"/>
              </a:tabLst>
              <a:defRPr/>
            </a:pP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গ) উদ্দীপক</a:t>
            </a:r>
            <a:r>
              <a:rPr kumimoji="0" lang="en-SG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অনুযায়ী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SG" sz="3200" b="1" spc="-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600" b="1" spc="-5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জনুর</a:t>
            </a:r>
            <a:r>
              <a:rPr kumimoji="0" lang="en-SG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সবাই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স্বাভাবিক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হওয়ার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কারণ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ব্যাখ্যা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কর</a:t>
            </a:r>
            <a:r>
              <a:rPr kumimoji="0" lang="en-SG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।</a:t>
            </a: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	৩</a:t>
            </a:r>
          </a:p>
          <a:p>
            <a:pPr lvl="0" fontAlgn="t">
              <a:tabLst>
                <a:tab pos="10739438" algn="r"/>
              </a:tabLst>
            </a:pP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ঘ) </a:t>
            </a:r>
            <a:r>
              <a:rPr kumimoji="0" lang="bn-BD" sz="36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উদ্দীপকে</a:t>
            </a:r>
            <a:r>
              <a:rPr kumimoji="0" lang="en-SG" sz="3600" b="1" i="0" u="none" strike="noStrike" kern="1200" cap="none" spc="-10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 </a:t>
            </a:r>
            <a:r>
              <a:rPr kumimoji="0" lang="en-SG" sz="3600" b="1" i="0" u="none" strike="noStrike" kern="1200" cap="none" spc="-10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আলোকে</a:t>
            </a:r>
            <a:r>
              <a:rPr kumimoji="0" lang="en-SG" sz="3600" b="1" i="0" u="none" strike="noStrike" kern="1200" cap="none" spc="-10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SG" sz="3200" b="1" spc="-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600" b="1" spc="-100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kumimoji="0" lang="en-SG" sz="3600" b="1" i="0" u="none" strike="noStrike" kern="1200" cap="none" spc="-10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জনুর</a:t>
            </a:r>
            <a:r>
              <a:rPr kumimoji="0" lang="en-SG" sz="3600" b="1" i="0" u="none" strike="noStrike" kern="1200" cap="none" spc="-10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-10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ফলাফল</a:t>
            </a:r>
            <a:r>
              <a:rPr kumimoji="0" lang="en-SG" sz="3600" b="1" i="0" u="none" strike="noStrike" kern="1200" cap="none" spc="-10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SG" sz="3600" b="1" i="0" u="none" strike="noStrike" kern="1200" cap="none" spc="-10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চেকার</a:t>
            </a:r>
            <a:r>
              <a:rPr lang="en-SG" sz="3600" b="1" spc="-1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বোর্ডের</a:t>
            </a:r>
            <a:r>
              <a:rPr lang="en-SG" sz="3600" b="1" spc="-1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spc="-1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SG" sz="3600" b="1" spc="-1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spc="-1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SG" sz="3600" b="1" spc="-1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3600" b="1" spc="-1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SG" sz="3600" b="1" spc="-1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	৪</a:t>
            </a:r>
            <a:endParaRPr kumimoji="0" lang="bn-BD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9682" y="417095"/>
            <a:ext cx="7267074" cy="78483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4500" b="1" dirty="0" err="1" smtClean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500" b="1" dirty="0" smtClean="0">
              <a:solidFill>
                <a:srgbClr val="0066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78032" y="1344714"/>
            <a:ext cx="2097743" cy="2151522"/>
            <a:chOff x="4428564" y="1344714"/>
            <a:chExt cx="2097743" cy="2151522"/>
          </a:xfrm>
        </p:grpSpPr>
        <p:sp>
          <p:nvSpPr>
            <p:cNvPr id="13" name="Smiley Face 12"/>
            <p:cNvSpPr/>
            <p:nvPr/>
          </p:nvSpPr>
          <p:spPr>
            <a:xfrm>
              <a:off x="4428564" y="1344714"/>
              <a:ext cx="717176" cy="717175"/>
            </a:xfrm>
            <a:prstGeom prst="smileyFace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iley Face 13"/>
            <p:cNvSpPr/>
            <p:nvPr/>
          </p:nvSpPr>
          <p:spPr>
            <a:xfrm>
              <a:off x="5809131" y="1362642"/>
              <a:ext cx="717176" cy="717175"/>
            </a:xfrm>
            <a:prstGeom prst="smileyFace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002308" y="2779061"/>
              <a:ext cx="878542" cy="717175"/>
              <a:chOff x="8050306" y="2868706"/>
              <a:chExt cx="878542" cy="717175"/>
            </a:xfrm>
            <a:solidFill>
              <a:schemeClr val="accent6"/>
            </a:solidFill>
          </p:grpSpPr>
          <p:sp>
            <p:nvSpPr>
              <p:cNvPr id="16" name="Flowchart: Alternate Process 15"/>
              <p:cNvSpPr/>
              <p:nvPr/>
            </p:nvSpPr>
            <p:spPr>
              <a:xfrm>
                <a:off x="8050306" y="3173506"/>
                <a:ext cx="878542" cy="179293"/>
              </a:xfrm>
              <a:prstGeom prst="flowChartAlternateProcess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" name="Group 102"/>
              <p:cNvGrpSpPr/>
              <p:nvPr/>
            </p:nvGrpSpPr>
            <p:grpSpPr>
              <a:xfrm>
                <a:off x="8139952" y="2868706"/>
                <a:ext cx="717176" cy="717175"/>
                <a:chOff x="5271247" y="645459"/>
                <a:chExt cx="717176" cy="717175"/>
              </a:xfrm>
              <a:grpFill/>
            </p:grpSpPr>
            <p:sp>
              <p:nvSpPr>
                <p:cNvPr id="18" name="Smiley Face 17"/>
                <p:cNvSpPr/>
                <p:nvPr/>
              </p:nvSpPr>
              <p:spPr>
                <a:xfrm>
                  <a:off x="5271247" y="645459"/>
                  <a:ext cx="717176" cy="717175"/>
                </a:xfrm>
                <a:prstGeom prst="smileyFace">
                  <a:avLst/>
                </a:prstGeom>
                <a:solidFill>
                  <a:schemeClr val="bg2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5468466" y="1165409"/>
                  <a:ext cx="322729" cy="1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3" name="Straight Arrow Connector 22"/>
            <p:cNvCxnSpPr/>
            <p:nvPr/>
          </p:nvCxnSpPr>
          <p:spPr>
            <a:xfrm rot="5400000">
              <a:off x="5020236" y="2277035"/>
              <a:ext cx="82475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2374145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57056" y="1820977"/>
            <a:ext cx="11438704" cy="3033388"/>
            <a:chOff x="607899" y="1588227"/>
            <a:chExt cx="11452464" cy="3033388"/>
          </a:xfrm>
        </p:grpSpPr>
        <p:sp>
          <p:nvSpPr>
            <p:cNvPr id="4" name="Rectangle 3"/>
            <p:cNvSpPr/>
            <p:nvPr/>
          </p:nvSpPr>
          <p:spPr>
            <a:xfrm>
              <a:off x="2068674" y="2594538"/>
              <a:ext cx="9900139" cy="1009609"/>
            </a:xfrm>
            <a:prstGeom prst="rect">
              <a:avLst/>
            </a:prstGeom>
            <a:ln w="15875" cmpd="thickThin"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2880" rtlCol="0" anchor="ctr">
              <a:sp3d extrusionH="57150">
                <a:bevelT w="38100" h="38100"/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7D61CC0A-49F3-49E4-8BA3-A3422587A14B}"/>
                </a:ext>
              </a:extLst>
            </p:cNvPr>
            <p:cNvSpPr/>
            <p:nvPr/>
          </p:nvSpPr>
          <p:spPr>
            <a:xfrm>
              <a:off x="1171927" y="1588227"/>
              <a:ext cx="734819" cy="303338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E66CFF82-C205-45CC-9E5B-CF29E78990C6}"/>
                </a:ext>
              </a:extLst>
            </p:cNvPr>
            <p:cNvSpPr/>
            <p:nvPr/>
          </p:nvSpPr>
          <p:spPr>
            <a:xfrm>
              <a:off x="686152" y="2271332"/>
              <a:ext cx="1700214" cy="166563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Notched Right Arrow 12"/>
            <p:cNvSpPr/>
            <p:nvPr/>
          </p:nvSpPr>
          <p:spPr>
            <a:xfrm rot="16200000">
              <a:off x="703422" y="3265069"/>
              <a:ext cx="1618999" cy="1005842"/>
            </a:xfrm>
            <a:prstGeom prst="notched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FF2F21DA-04F9-4CAF-8758-9852D1F9674E}"/>
                </a:ext>
              </a:extLst>
            </p:cNvPr>
            <p:cNvSpPr/>
            <p:nvPr/>
          </p:nvSpPr>
          <p:spPr>
            <a:xfrm>
              <a:off x="799664" y="2397479"/>
              <a:ext cx="1473189" cy="1426681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6D4E8B2E-4F62-406A-BCB8-2561B52A8595}"/>
                </a:ext>
              </a:extLst>
            </p:cNvPr>
            <p:cNvSpPr/>
            <p:nvPr/>
          </p:nvSpPr>
          <p:spPr>
            <a:xfrm>
              <a:off x="607899" y="2665039"/>
              <a:ext cx="1799565" cy="1162178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76000"/>
                </a:lnSpc>
              </a:pPr>
              <a:r>
                <a:rPr lang="en-US" sz="4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বাড়ির </a:t>
              </a:r>
            </a:p>
            <a:p>
              <a:pPr algn="ctr">
                <a:lnSpc>
                  <a:spcPct val="76000"/>
                </a:lnSpc>
              </a:pPr>
              <a:r>
                <a:rPr lang="en-US" sz="44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কাজ </a:t>
              </a:r>
              <a:endParaRPr 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5843FBDA-4030-4A72-A127-46D4C1E80BF2}"/>
                </a:ext>
              </a:extLst>
            </p:cNvPr>
            <p:cNvSpPr/>
            <p:nvPr/>
          </p:nvSpPr>
          <p:spPr>
            <a:xfrm>
              <a:off x="2142447" y="2599452"/>
              <a:ext cx="9917916" cy="10549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5000"/>
                </a:lnSpc>
                <a:buFont typeface="Wingdings" pitchFamily="2" charset="2"/>
                <a:buChar char="v"/>
              </a:pPr>
              <a:r>
                <a:rPr lang="en-SG" sz="3600" b="1" spc="-100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600" b="1" spc="-100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প্রকট</a:t>
              </a:r>
              <a:r>
                <a:rPr lang="en-SG" sz="3600" b="1" spc="-100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600" b="1" spc="-100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এপিস্ট্যাসিসের</a:t>
              </a:r>
              <a:r>
                <a:rPr lang="en-SG" sz="3600" b="1" spc="-100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600" b="1" spc="-100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কারণে</a:t>
              </a:r>
              <a:r>
                <a:rPr lang="en-SG" sz="3600" b="1" spc="-100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600" b="1" spc="-100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SG" sz="3600" b="1" spc="-100" baseline="-25000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SG" sz="3600" b="1" spc="-100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600" b="1" spc="-100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জনুর</a:t>
              </a:r>
              <a:r>
                <a:rPr lang="en-SG" sz="3600" b="1" spc="-100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600" b="1" spc="-100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ফলাফল</a:t>
              </a:r>
              <a:r>
                <a:rPr lang="en-SG" sz="3600" b="1" spc="-100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600" b="1" spc="-100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চেকারবোর্ড</a:t>
              </a:r>
              <a:r>
                <a:rPr lang="en-SG" sz="3600" b="1" spc="-100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600" b="1" spc="-100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আকারে</a:t>
              </a:r>
              <a:r>
                <a:rPr lang="en-SG" sz="3600" b="1" spc="-100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600" b="1" spc="-100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লিখে</a:t>
              </a:r>
              <a:r>
                <a:rPr lang="en-SG" sz="3600" b="1" spc="-100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SG" sz="3600" b="1" spc="-100" dirty="0" err="1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আনবে</a:t>
              </a:r>
              <a:r>
                <a:rPr lang="en-SG" sz="3600" b="1" spc="-100" dirty="0" smtClean="0">
                  <a:solidFill>
                    <a:srgbClr val="0066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3600" b="1" spc="-100" dirty="0">
                <a:solidFill>
                  <a:srgbClr val="0066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2374145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19942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" y="2417275"/>
            <a:ext cx="12191999" cy="21626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SG" sz="14000" b="1" dirty="0" err="1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SG" sz="14000" b="1" dirty="0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4000" b="1" dirty="0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4000" b="1" dirty="0">
              <a:ln w="28575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091" y="237180"/>
            <a:ext cx="8825659" cy="1981200"/>
          </a:xfrm>
        </p:spPr>
        <p:txBody>
          <a:bodyPr>
            <a:normAutofit/>
          </a:bodyPr>
          <a:lstStyle/>
          <a:p>
            <a:pPr algn="ctr"/>
            <a:r>
              <a:rPr lang="bn-BD" sz="50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000" b="1" u="sng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267200" y="2037811"/>
            <a:ext cx="6858000" cy="3853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tabLst>
                <a:tab pos="1427163" algn="l"/>
              </a:tabLst>
            </a:pPr>
            <a:r>
              <a:rPr lang="bn-BD" sz="4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	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4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দ্বাদ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</a:t>
            </a:r>
          </a:p>
          <a:p>
            <a:pPr>
              <a:spcBef>
                <a:spcPts val="0"/>
              </a:spcBef>
              <a:tabLst>
                <a:tab pos="1427163" algn="l"/>
              </a:tabLst>
            </a:pP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 	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জীববিজ্ঞান </a:t>
            </a:r>
            <a:r>
              <a:rPr lang="en-SG" sz="4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পত্র</a:t>
            </a:r>
          </a:p>
          <a:p>
            <a:pPr>
              <a:spcBef>
                <a:spcPts val="0"/>
              </a:spcBef>
              <a:tabLst>
                <a:tab pos="1427163" algn="l"/>
              </a:tabLst>
            </a:pP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	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4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SG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SG" sz="4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জিনতত্ত্ব</a:t>
            </a:r>
            <a:r>
              <a:rPr lang="en-SG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4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বিবর্তন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spcBef>
                <a:spcPts val="0"/>
              </a:spcBef>
              <a:tabLst>
                <a:tab pos="1427163" algn="l"/>
              </a:tabLst>
            </a:pP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 	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১6 </a:t>
            </a:r>
            <a:r>
              <a:rPr lang="en-SG" sz="45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আগস্ট</a:t>
            </a:r>
            <a:r>
              <a:rPr lang="en-SG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bn-IN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SG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bn-BD" sz="45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tabLst>
                <a:tab pos="1427163" algn="l"/>
              </a:tabLst>
            </a:pP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 	</a:t>
            </a:r>
            <a:r>
              <a:rPr lang="en-US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60</a:t>
            </a:r>
            <a:r>
              <a:rPr lang="bn-BD" sz="45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45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20200823_213246.jpg"/>
          <p:cNvPicPr>
            <a:picLocks noChangeAspect="1"/>
          </p:cNvPicPr>
          <p:nvPr/>
        </p:nvPicPr>
        <p:blipFill>
          <a:blip r:embed="rId2" cstate="print"/>
          <a:srcRect t="1128"/>
          <a:stretch>
            <a:fillRect/>
          </a:stretch>
        </p:blipFill>
        <p:spPr>
          <a:xfrm>
            <a:off x="727608" y="2136501"/>
            <a:ext cx="2667141" cy="3627193"/>
          </a:xfrm>
          <a:prstGeom prst="roundRect">
            <a:avLst>
              <a:gd name="adj" fmla="val 16667"/>
            </a:avLst>
          </a:prstGeom>
          <a:ln>
            <a:solidFill>
              <a:srgbClr val="0066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7445504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98981" y="4435818"/>
            <a:ext cx="570322" cy="565101"/>
            <a:chOff x="98981" y="4435818"/>
            <a:chExt cx="570322" cy="565101"/>
          </a:xfrm>
          <a:solidFill>
            <a:schemeClr val="accent2"/>
          </a:solidFill>
        </p:grpSpPr>
        <p:sp>
          <p:nvSpPr>
            <p:cNvPr id="5" name="Oval 4"/>
            <p:cNvSpPr/>
            <p:nvPr/>
          </p:nvSpPr>
          <p:spPr>
            <a:xfrm>
              <a:off x="98981" y="4435818"/>
              <a:ext cx="570322" cy="565101"/>
            </a:xfrm>
            <a:prstGeom prst="ellipse">
              <a:avLst/>
            </a:prstGeom>
            <a:solidFill>
              <a:srgbClr val="FF33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11081" y="4656839"/>
              <a:ext cx="141407" cy="13668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hevron 8"/>
          <p:cNvSpPr/>
          <p:nvPr/>
        </p:nvSpPr>
        <p:spPr>
          <a:xfrm flipH="1">
            <a:off x="4290645" y="2504052"/>
            <a:ext cx="2700997" cy="590843"/>
          </a:xfrm>
          <a:prstGeom prst="chevron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ব্যতিক্রম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182881" y="1026942"/>
            <a:ext cx="7751298" cy="942536"/>
          </a:xfrm>
          <a:prstGeom prst="chevron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মেন্ডেলে</a:t>
            </a:r>
            <a:r>
              <a:rPr lang="en-SG" sz="4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4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SG" sz="4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4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SG" sz="4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4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SG" sz="4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4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SG" sz="4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2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Chevron 13"/>
          <p:cNvSpPr/>
          <p:nvPr/>
        </p:nvSpPr>
        <p:spPr>
          <a:xfrm flipH="1">
            <a:off x="4248442" y="3474731"/>
            <a:ext cx="2700997" cy="590843"/>
          </a:xfrm>
          <a:prstGeom prst="chevron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ব্যতিক্রম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4318782" y="5402103"/>
            <a:ext cx="2700996" cy="590843"/>
          </a:xfrm>
          <a:prstGeom prst="chevron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ব্যতিক্রম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196948" y="1026942"/>
            <a:ext cx="7751298" cy="942536"/>
          </a:xfrm>
          <a:prstGeom prst="chevron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4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SG" sz="4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4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SG" sz="4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4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অনুপাতগুলো</a:t>
            </a:r>
            <a:r>
              <a:rPr lang="en-SG" sz="4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4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SG" sz="4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2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8978" y="2508544"/>
            <a:ext cx="570322" cy="565101"/>
            <a:chOff x="98981" y="4435818"/>
            <a:chExt cx="570322" cy="565101"/>
          </a:xfrm>
        </p:grpSpPr>
        <p:sp>
          <p:nvSpPr>
            <p:cNvPr id="13" name="Oval 12"/>
            <p:cNvSpPr/>
            <p:nvPr/>
          </p:nvSpPr>
          <p:spPr>
            <a:xfrm>
              <a:off x="98981" y="4435818"/>
              <a:ext cx="570322" cy="56510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11081" y="4656839"/>
              <a:ext cx="141407" cy="13668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8977" y="3451080"/>
            <a:ext cx="570322" cy="565101"/>
            <a:chOff x="98981" y="4435818"/>
            <a:chExt cx="570322" cy="565101"/>
          </a:xfrm>
        </p:grpSpPr>
        <p:sp>
          <p:nvSpPr>
            <p:cNvPr id="23" name="Oval 22"/>
            <p:cNvSpPr/>
            <p:nvPr/>
          </p:nvSpPr>
          <p:spPr>
            <a:xfrm>
              <a:off x="98981" y="4435818"/>
              <a:ext cx="570322" cy="56510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11081" y="4656839"/>
              <a:ext cx="141407" cy="13668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8476" y="5378354"/>
            <a:ext cx="570322" cy="565101"/>
            <a:chOff x="98981" y="4435818"/>
            <a:chExt cx="570322" cy="565101"/>
          </a:xfrm>
        </p:grpSpPr>
        <p:sp>
          <p:nvSpPr>
            <p:cNvPr id="26" name="Oval 25"/>
            <p:cNvSpPr/>
            <p:nvPr/>
          </p:nvSpPr>
          <p:spPr>
            <a:xfrm>
              <a:off x="98981" y="4435818"/>
              <a:ext cx="570322" cy="56510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11081" y="4656839"/>
              <a:ext cx="141407" cy="136687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5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3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4" grpId="0" animBg="1"/>
      <p:bldP spid="14" grpId="1" animBg="1"/>
      <p:bldP spid="15" grpId="1" animBg="1"/>
      <p:bldP spid="15" grpId="2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 txBox="1">
            <a:spLocks/>
          </p:cNvSpPr>
          <p:nvPr/>
        </p:nvSpPr>
        <p:spPr>
          <a:xfrm>
            <a:off x="7973761" y="2247526"/>
            <a:ext cx="3688080" cy="7359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500" b="1" i="0" u="sng" strike="noStrike" kern="120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8" name="Picture 37" descr="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2" name="Snip Same Side Corner Rectangle 51"/>
            <p:cNvSpPr/>
            <p:nvPr/>
          </p:nvSpPr>
          <p:spPr>
            <a:xfrm>
              <a:off x="0" y="6167724"/>
              <a:ext cx="12192000" cy="681318"/>
            </a:xfrm>
            <a:prstGeom prst="snip2SameRect">
              <a:avLst>
                <a:gd name="adj1" fmla="val 50000"/>
                <a:gd name="adj2" fmla="val 0"/>
              </a:avLst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2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6854" y="1418943"/>
              <a:ext cx="6880079" cy="4677057"/>
            </a:xfrm>
            <a:prstGeom prst="rect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7404848" y="1398495"/>
            <a:ext cx="4374777" cy="4721292"/>
          </a:xfrm>
          <a:prstGeom prst="rect">
            <a:avLst/>
          </a:prstGeom>
          <a:noFill/>
          <a:ln w="28575" cmpd="thickThin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endParaRPr lang="en-SG" sz="7200" b="1" u="sng" dirty="0" smtClean="0">
              <a:solidFill>
                <a:srgbClr val="9966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>
              <a:lnSpc>
                <a:spcPct val="80000"/>
              </a:lnSpc>
            </a:pPr>
            <a:r>
              <a:rPr lang="en-SG" sz="5400" b="1" u="sng" dirty="0" err="1" smtClean="0">
                <a:solidFill>
                  <a:srgbClr val="9966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SG" sz="5400" b="1" u="sng" dirty="0" smtClean="0">
                <a:solidFill>
                  <a:srgbClr val="9966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SG" sz="5400" b="1" u="sng" dirty="0" err="1" smtClean="0">
                <a:solidFill>
                  <a:srgbClr val="9966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b="1" u="sng" dirty="0" smtClean="0">
              <a:solidFill>
                <a:srgbClr val="99663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80000"/>
              </a:lnSpc>
            </a:pPr>
            <a:endParaRPr lang="en-SG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80000"/>
              </a:lnSpc>
            </a:pPr>
            <a:r>
              <a:rPr lang="en-SG" sz="5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মেন্ডেলের</a:t>
            </a:r>
            <a:r>
              <a:rPr lang="en-SG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SG" sz="5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SG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5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SG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SG" sz="5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ব্যতিক্রম</a:t>
            </a:r>
            <a:endParaRPr lang="en-SG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80000"/>
              </a:lnSpc>
            </a:pPr>
            <a:endParaRPr lang="en-SG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5504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99751" y="1361212"/>
            <a:ext cx="11717295" cy="4434839"/>
            <a:chOff x="99750" y="1361212"/>
            <a:chExt cx="11717295" cy="4434839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B225AB4E-9EB4-4B0D-8B51-99C33E5CE775}"/>
                </a:ext>
              </a:extLst>
            </p:cNvPr>
            <p:cNvSpPr/>
            <p:nvPr/>
          </p:nvSpPr>
          <p:spPr>
            <a:xfrm>
              <a:off x="1740548" y="1376979"/>
              <a:ext cx="10076497" cy="4418647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7D61CC0A-49F3-49E4-8BA3-A3422587A14B}"/>
                </a:ext>
              </a:extLst>
            </p:cNvPr>
            <p:cNvSpPr/>
            <p:nvPr/>
          </p:nvSpPr>
          <p:spPr>
            <a:xfrm>
              <a:off x="864415" y="1361212"/>
              <a:ext cx="816466" cy="44348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E66CFF82-C205-45CC-9E5B-CF29E78990C6}"/>
                </a:ext>
              </a:extLst>
            </p:cNvPr>
            <p:cNvSpPr/>
            <p:nvPr/>
          </p:nvSpPr>
          <p:spPr>
            <a:xfrm>
              <a:off x="212640" y="2495536"/>
              <a:ext cx="2089787" cy="20135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4" name="Notched Right Arrow 43"/>
            <p:cNvSpPr/>
            <p:nvPr/>
          </p:nvSpPr>
          <p:spPr>
            <a:xfrm rot="16200000">
              <a:off x="203982" y="3502349"/>
              <a:ext cx="2117588" cy="1528761"/>
            </a:xfrm>
            <a:prstGeom prst="notchedRightArrow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FF2F21DA-04F9-4CAF-8758-9852D1F9674E}"/>
                </a:ext>
              </a:extLst>
            </p:cNvPr>
            <p:cNvSpPr/>
            <p:nvPr/>
          </p:nvSpPr>
          <p:spPr>
            <a:xfrm>
              <a:off x="353379" y="2649721"/>
              <a:ext cx="1786189" cy="170838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xmlns:lc="http://schemas.openxmlformats.org/drawingml/2006/lockedCanvas" id="{1F8E02A4-19AA-491A-8B8E-198490D326B3}"/>
                </a:ext>
              </a:extLst>
            </p:cNvPr>
            <p:cNvSpPr/>
            <p:nvPr/>
          </p:nvSpPr>
          <p:spPr>
            <a:xfrm>
              <a:off x="99750" y="2924869"/>
              <a:ext cx="230417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bn-BD" sz="4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r>
                <a:rPr lang="bn-BD" sz="6000" b="1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 </a:t>
              </a:r>
              <a:endParaRPr lang="en-US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111899" y="2558159"/>
              <a:ext cx="756788" cy="6617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১. </a:t>
              </a:r>
              <a:endParaRPr lang="en-US" sz="40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33880" y="3257433"/>
              <a:ext cx="726756" cy="6617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২.</a:t>
              </a:r>
              <a:r>
                <a:rPr lang="bn-BD" sz="4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100706" y="4003010"/>
              <a:ext cx="76798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৩</a:t>
              </a:r>
              <a:r>
                <a:rPr lang="bn-BD" sz="4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.</a:t>
              </a:r>
              <a:r>
                <a:rPr lang="bn-BD" sz="4000" b="1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>
              <a:off x="2780868" y="2339373"/>
              <a:ext cx="11226" cy="3246984"/>
            </a:xfrm>
            <a:prstGeom prst="line">
              <a:avLst/>
            </a:prstGeom>
            <a:ln w="222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50"/>
            <p:cNvGrpSpPr/>
            <p:nvPr/>
          </p:nvGrpSpPr>
          <p:grpSpPr>
            <a:xfrm>
              <a:off x="2738766" y="1698533"/>
              <a:ext cx="8876857" cy="2980132"/>
              <a:chOff x="1985250" y="1632988"/>
              <a:chExt cx="9002968" cy="2980132"/>
            </a:xfrm>
          </p:grpSpPr>
          <p:sp>
            <p:nvSpPr>
              <p:cNvPr id="52" name="TextBox 18"/>
              <p:cNvSpPr txBox="1"/>
              <p:nvPr/>
            </p:nvSpPr>
            <p:spPr>
              <a:xfrm>
                <a:off x="1985250" y="1632988"/>
                <a:ext cx="496213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bn-IN" sz="3200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4000" b="1" u="sng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এই পাঠ শেষে শিক্ষার্থীরা</a:t>
                </a:r>
                <a:r>
                  <a:rPr lang="en-US" sz="4000" b="1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..</a:t>
                </a:r>
                <a:r>
                  <a:rPr lang="bn-IN" sz="4000" b="1" dirty="0" smtClean="0">
                    <a:ln w="0"/>
                    <a:solidFill>
                      <a:srgbClr val="00206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.</a:t>
                </a:r>
                <a:endParaRPr lang="en-US" sz="4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2030186" y="2476828"/>
                <a:ext cx="8958032" cy="705735"/>
              </a:xfrm>
              <a:custGeom>
                <a:avLst/>
                <a:gdLst>
                  <a:gd name="connsiteX0" fmla="*/ 117625 w 705734"/>
                  <a:gd name="connsiteY0" fmla="*/ 0 h 9258037"/>
                  <a:gd name="connsiteX1" fmla="*/ 588109 w 705734"/>
                  <a:gd name="connsiteY1" fmla="*/ 0 h 9258037"/>
                  <a:gd name="connsiteX2" fmla="*/ 705734 w 705734"/>
                  <a:gd name="connsiteY2" fmla="*/ 117625 h 9258037"/>
                  <a:gd name="connsiteX3" fmla="*/ 705734 w 705734"/>
                  <a:gd name="connsiteY3" fmla="*/ 9258037 h 9258037"/>
                  <a:gd name="connsiteX4" fmla="*/ 705734 w 705734"/>
                  <a:gd name="connsiteY4" fmla="*/ 9258037 h 9258037"/>
                  <a:gd name="connsiteX5" fmla="*/ 0 w 705734"/>
                  <a:gd name="connsiteY5" fmla="*/ 9258037 h 9258037"/>
                  <a:gd name="connsiteX6" fmla="*/ 0 w 705734"/>
                  <a:gd name="connsiteY6" fmla="*/ 9258037 h 9258037"/>
                  <a:gd name="connsiteX7" fmla="*/ 0 w 705734"/>
                  <a:gd name="connsiteY7" fmla="*/ 117625 h 9258037"/>
                  <a:gd name="connsiteX8" fmla="*/ 117625 w 705734"/>
                  <a:gd name="connsiteY8" fmla="*/ 0 h 9258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5734" h="9258037">
                    <a:moveTo>
                      <a:pt x="705734" y="1543046"/>
                    </a:moveTo>
                    <a:lnTo>
                      <a:pt x="705734" y="7714991"/>
                    </a:lnTo>
                    <a:cubicBezTo>
                      <a:pt x="705734" y="8567182"/>
                      <a:pt x="701719" y="9258030"/>
                      <a:pt x="696767" y="9258030"/>
                    </a:cubicBezTo>
                    <a:lnTo>
                      <a:pt x="0" y="9258030"/>
                    </a:lnTo>
                    <a:lnTo>
                      <a:pt x="0" y="925803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696767" y="7"/>
                    </a:lnTo>
                    <a:cubicBezTo>
                      <a:pt x="701719" y="7"/>
                      <a:pt x="705734" y="690855"/>
                      <a:pt x="705734" y="1543046"/>
                    </a:cubicBez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9137" tIns="52231" rIns="52231" bIns="52232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1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পরিপূরক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জিন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সম্পর্কে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ব্যাখ্যা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;</a:t>
                </a:r>
                <a:endParaRPr lang="en-US" sz="35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2030186" y="3196356"/>
                <a:ext cx="8958032" cy="705735"/>
              </a:xfrm>
              <a:custGeom>
                <a:avLst/>
                <a:gdLst>
                  <a:gd name="connsiteX0" fmla="*/ 117625 w 705734"/>
                  <a:gd name="connsiteY0" fmla="*/ 0 h 9258037"/>
                  <a:gd name="connsiteX1" fmla="*/ 588109 w 705734"/>
                  <a:gd name="connsiteY1" fmla="*/ 0 h 9258037"/>
                  <a:gd name="connsiteX2" fmla="*/ 705734 w 705734"/>
                  <a:gd name="connsiteY2" fmla="*/ 117625 h 9258037"/>
                  <a:gd name="connsiteX3" fmla="*/ 705734 w 705734"/>
                  <a:gd name="connsiteY3" fmla="*/ 9258037 h 9258037"/>
                  <a:gd name="connsiteX4" fmla="*/ 705734 w 705734"/>
                  <a:gd name="connsiteY4" fmla="*/ 9258037 h 9258037"/>
                  <a:gd name="connsiteX5" fmla="*/ 0 w 705734"/>
                  <a:gd name="connsiteY5" fmla="*/ 9258037 h 9258037"/>
                  <a:gd name="connsiteX6" fmla="*/ 0 w 705734"/>
                  <a:gd name="connsiteY6" fmla="*/ 9258037 h 9258037"/>
                  <a:gd name="connsiteX7" fmla="*/ 0 w 705734"/>
                  <a:gd name="connsiteY7" fmla="*/ 117625 h 9258037"/>
                  <a:gd name="connsiteX8" fmla="*/ 117625 w 705734"/>
                  <a:gd name="connsiteY8" fmla="*/ 0 h 9258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5734" h="9258037">
                    <a:moveTo>
                      <a:pt x="705734" y="1543046"/>
                    </a:moveTo>
                    <a:lnTo>
                      <a:pt x="705734" y="7714991"/>
                    </a:lnTo>
                    <a:cubicBezTo>
                      <a:pt x="705734" y="8567182"/>
                      <a:pt x="701719" y="9258030"/>
                      <a:pt x="696767" y="9258030"/>
                    </a:cubicBezTo>
                    <a:lnTo>
                      <a:pt x="0" y="9258030"/>
                    </a:lnTo>
                    <a:lnTo>
                      <a:pt x="0" y="925803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696767" y="7"/>
                    </a:lnTo>
                    <a:cubicBezTo>
                      <a:pt x="701719" y="7"/>
                      <a:pt x="705734" y="690855"/>
                      <a:pt x="705734" y="1543046"/>
                    </a:cubicBez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9137" tIns="52231" rIns="52231" bIns="52232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1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প্রকট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প্রচ্ছন্ন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এপিস্ট্যাসিস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সম্পর্কে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ব্যাখ্যা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;</a:t>
                </a:r>
                <a:endParaRPr lang="en-US" sz="36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2030186" y="3907385"/>
                <a:ext cx="8958032" cy="705735"/>
              </a:xfrm>
              <a:custGeom>
                <a:avLst/>
                <a:gdLst>
                  <a:gd name="connsiteX0" fmla="*/ 117625 w 705734"/>
                  <a:gd name="connsiteY0" fmla="*/ 0 h 9258037"/>
                  <a:gd name="connsiteX1" fmla="*/ 588109 w 705734"/>
                  <a:gd name="connsiteY1" fmla="*/ 0 h 9258037"/>
                  <a:gd name="connsiteX2" fmla="*/ 705734 w 705734"/>
                  <a:gd name="connsiteY2" fmla="*/ 117625 h 9258037"/>
                  <a:gd name="connsiteX3" fmla="*/ 705734 w 705734"/>
                  <a:gd name="connsiteY3" fmla="*/ 9258037 h 9258037"/>
                  <a:gd name="connsiteX4" fmla="*/ 705734 w 705734"/>
                  <a:gd name="connsiteY4" fmla="*/ 9258037 h 9258037"/>
                  <a:gd name="connsiteX5" fmla="*/ 0 w 705734"/>
                  <a:gd name="connsiteY5" fmla="*/ 9258037 h 9258037"/>
                  <a:gd name="connsiteX6" fmla="*/ 0 w 705734"/>
                  <a:gd name="connsiteY6" fmla="*/ 9258037 h 9258037"/>
                  <a:gd name="connsiteX7" fmla="*/ 0 w 705734"/>
                  <a:gd name="connsiteY7" fmla="*/ 117625 h 9258037"/>
                  <a:gd name="connsiteX8" fmla="*/ 117625 w 705734"/>
                  <a:gd name="connsiteY8" fmla="*/ 0 h 9258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5734" h="9258037">
                    <a:moveTo>
                      <a:pt x="705734" y="1543046"/>
                    </a:moveTo>
                    <a:lnTo>
                      <a:pt x="705734" y="7714991"/>
                    </a:lnTo>
                    <a:cubicBezTo>
                      <a:pt x="705734" y="8567182"/>
                      <a:pt x="701719" y="9258030"/>
                      <a:pt x="696767" y="9258030"/>
                    </a:cubicBezTo>
                    <a:lnTo>
                      <a:pt x="0" y="9258030"/>
                    </a:lnTo>
                    <a:lnTo>
                      <a:pt x="0" y="9258030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696767" y="7"/>
                    </a:lnTo>
                    <a:cubicBezTo>
                      <a:pt x="701719" y="7"/>
                      <a:pt x="705734" y="690855"/>
                      <a:pt x="705734" y="1543046"/>
                    </a:cubicBezTo>
                    <a:close/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9137" tIns="52231" rIns="52231" bIns="52232" numCol="1" spcCol="1270" anchor="ctr" anchorCtr="0"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1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পলিজেনিক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ইনহেরিট্যান্স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সম্পর্কে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ব্যাখ্যা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SG" sz="36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SG" sz="36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36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6470993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38513" y="557389"/>
            <a:ext cx="9144000" cy="125690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0" lang="en-SG" sz="45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পরিপূরক</a:t>
            </a:r>
            <a:r>
              <a:rPr kumimoji="0" lang="en-SG" sz="4500" b="1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kumimoji="0" lang="en-SG" sz="45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  <a:sym typeface="Symbol" panose="05050102010706020507" pitchFamily="18" charset="2"/>
              </a:rPr>
              <a:t>জিন</a:t>
            </a:r>
            <a:endParaRPr kumimoji="0" lang="en-SG" sz="4500" b="1" i="0" strike="noStrike" kern="1200" cap="none" spc="0" normalizeH="0" noProof="0" dirty="0" smtClean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  <a:sym typeface="Symbol" panose="05050102010706020507" pitchFamily="18" charset="2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(</a:t>
            </a:r>
            <a:r>
              <a:rPr lang="en-SG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Complementary Gene</a:t>
            </a:r>
            <a:r>
              <a:rPr kumimoji="0" lang="en-SG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)</a:t>
            </a:r>
            <a:endParaRPr kumimoji="0" lang="en-US" sz="4400" b="1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8571" y="1995708"/>
            <a:ext cx="10278675" cy="440120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just"/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লোকাসে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প্রকট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উপস্থিতির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চারিত্রিক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জিনদুটিকে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পরিপূরক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জিন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পারস্পরিক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ক্রিয়াকে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পরিপূরক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SG" sz="35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SG" sz="35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0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পরিপূরক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জিনের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মেন্ডেলের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ডাইহাইব্রিড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ক্রসের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ফিনোটাইপিক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৯ : ৩ : ৩ : ১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 ৯ : ৭ </a:t>
            </a:r>
            <a:r>
              <a:rPr lang="en-SG" sz="35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মিষ্টি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মটরের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SG" sz="3200" b="1" i="1" spc="-10" dirty="0" err="1" smtClean="0">
                <a:latin typeface="Times New Roman" pitchFamily="18" charset="0"/>
                <a:cs typeface="Times New Roman" pitchFamily="18" charset="0"/>
              </a:rPr>
              <a:t>Lathyrus</a:t>
            </a:r>
            <a:r>
              <a:rPr lang="en-SG" sz="3200" b="1" i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i="1" spc="-10" dirty="0" err="1" smtClean="0">
                <a:latin typeface="Times New Roman" pitchFamily="18" charset="0"/>
                <a:cs typeface="Times New Roman" pitchFamily="18" charset="0"/>
              </a:rPr>
              <a:t>odoratus</a:t>
            </a:r>
            <a:r>
              <a:rPr lang="en-SG" sz="3500" b="1" spc="-1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500" b="1" spc="-1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ফুলবিশিষ্ট</a:t>
            </a:r>
            <a:r>
              <a:rPr lang="en-SG" sz="3500" b="1" spc="-1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SG" sz="3500" b="1" spc="-1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স্ট্রেইন</a:t>
            </a:r>
            <a:r>
              <a:rPr lang="en-SG" sz="3500" b="1" spc="-1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SG" sz="3200" b="1" spc="-1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SG" sz="3500" b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SG" sz="3200" b="1" spc="-1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।  এ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দুটির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ক্রসের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1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200" b="1" spc="-1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বেগুনি</a:t>
            </a:r>
            <a:r>
              <a:rPr lang="en-SG" sz="3500" b="1" spc="-1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spc="-1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3200" b="1" spc="-1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জনুতে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বেগুনি</a:t>
            </a:r>
            <a:r>
              <a:rPr lang="en-SG" sz="3500" b="1" spc="-1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SG" sz="3500" b="1" spc="-1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500" b="1" spc="-1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500" b="1" spc="-1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৯ : ৭</a:t>
            </a:r>
            <a:r>
              <a:rPr lang="en-SG" sz="3500" b="1" spc="-1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500" b="1" spc="-1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8344" y="615059"/>
            <a:ext cx="1159691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C00000"/>
              </a:buClr>
            </a:pPr>
            <a:r>
              <a:rPr lang="en-SG" sz="30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পিতামাতা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4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0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	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	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         ×               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ফুল</a:t>
            </a:r>
            <a:endParaRPr lang="en-SG" sz="1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SG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SG" sz="1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105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গ্যামিট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SG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2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en-SG" sz="10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SG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endParaRPr lang="en-SG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SG" sz="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SG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                      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বেগুনি</a:t>
            </a:r>
            <a:endParaRPr lang="en-SG" sz="32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endParaRPr lang="en-SG" sz="105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ক্রস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SG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SG" sz="2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dirty="0" smtClean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SG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ফিনোটাইপ</a:t>
            </a:r>
            <a:r>
              <a:rPr lang="en-SG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         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বেগুনি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           ×               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বেগুনি</a:t>
            </a:r>
            <a:endParaRPr lang="en-SG" sz="32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endParaRPr lang="en-SG" sz="1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600" b="1" dirty="0" smtClean="0">
                <a:latin typeface="NikoshBAN" pitchFamily="2" charset="0"/>
                <a:cs typeface="NikoshBAN" pitchFamily="2" charset="0"/>
              </a:rPr>
              <a:t>			</a:t>
            </a:r>
            <a:r>
              <a:rPr lang="en-SG" sz="3200" b="1" dirty="0" err="1" smtClean="0">
                <a:latin typeface="NikoshBAN" pitchFamily="2" charset="0"/>
                <a:cs typeface="NikoshBAN" pitchFamily="2" charset="0"/>
              </a:rPr>
              <a:t>জিনোটাইপ</a:t>
            </a: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SG" sz="30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SG" sz="3000" b="1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endParaRPr lang="en-SG" sz="3000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latin typeface="NikoshBAN" pitchFamily="2" charset="0"/>
                <a:cs typeface="NikoshBAN" pitchFamily="2" charset="0"/>
              </a:rPr>
              <a:t>			</a:t>
            </a:r>
          </a:p>
          <a:p>
            <a:pPr algn="just">
              <a:buClr>
                <a:srgbClr val="C00000"/>
              </a:buClr>
            </a:pPr>
            <a:r>
              <a:rPr lang="en-SG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		</a:t>
            </a:r>
            <a:r>
              <a:rPr lang="en-SG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গ্যামিট</a:t>
            </a:r>
            <a:endParaRPr lang="en-SG" sz="3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5878285" y="2046527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Ab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734629" y="2046526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Ab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9680973" y="2046526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aB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10406731" y="2046527"/>
            <a:ext cx="406400" cy="3918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SG" b="1" dirty="0" err="1" smtClean="0">
                <a:solidFill>
                  <a:schemeClr val="tx1"/>
                </a:solidFill>
              </a:rPr>
              <a:t>aB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6081484" y="2381022"/>
            <a:ext cx="3659006" cy="463778"/>
            <a:chOff x="6081484" y="2381022"/>
            <a:chExt cx="3659006" cy="463778"/>
          </a:xfrm>
        </p:grpSpPr>
        <p:cxnSp>
          <p:nvCxnSpPr>
            <p:cNvPr id="76" name="Straight Connector 75"/>
            <p:cNvCxnSpPr>
              <a:stCxn id="55" idx="4"/>
            </p:cNvCxnSpPr>
            <p:nvPr/>
          </p:nvCxnSpPr>
          <p:spPr>
            <a:xfrm rot="16200000" flipH="1">
              <a:off x="5878290" y="2641604"/>
              <a:ext cx="40639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59" idx="3"/>
            </p:cNvCxnSpPr>
            <p:nvPr/>
          </p:nvCxnSpPr>
          <p:spPr>
            <a:xfrm rot="5400000">
              <a:off x="7686358" y="776154"/>
              <a:ext cx="449263" cy="3659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>
            <a:off x="6954013" y="2404612"/>
            <a:ext cx="2848767" cy="446701"/>
            <a:chOff x="6937829" y="2411760"/>
            <a:chExt cx="2848767" cy="446701"/>
          </a:xfrm>
        </p:grpSpPr>
        <p:cxnSp>
          <p:nvCxnSpPr>
            <p:cNvPr id="85" name="Straight Connector 84"/>
            <p:cNvCxnSpPr/>
            <p:nvPr/>
          </p:nvCxnSpPr>
          <p:spPr>
            <a:xfrm rot="5400000">
              <a:off x="9368735" y="2432915"/>
              <a:ext cx="439015" cy="3967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58" idx="4"/>
            </p:cNvCxnSpPr>
            <p:nvPr/>
          </p:nvCxnSpPr>
          <p:spPr>
            <a:xfrm rot="16200000" flipH="1">
              <a:off x="7965361" y="1410881"/>
              <a:ext cx="420048" cy="24751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5432987" y="5676296"/>
            <a:ext cx="2278739" cy="638642"/>
            <a:chOff x="5020620" y="5694225"/>
            <a:chExt cx="2278739" cy="638642"/>
          </a:xfrm>
        </p:grpSpPr>
        <p:sp>
          <p:nvSpPr>
            <p:cNvPr id="67" name="Oval 66"/>
            <p:cNvSpPr/>
            <p:nvPr/>
          </p:nvSpPr>
          <p:spPr>
            <a:xfrm>
              <a:off x="5020620" y="5926466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smtClean="0">
                  <a:solidFill>
                    <a:schemeClr val="tx1"/>
                  </a:solidFill>
                </a:rPr>
                <a:t>AB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5673759" y="5926466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Ab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6297872" y="5926466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aB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6892959" y="5940980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ab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121" name="Group 120"/>
            <p:cNvGrpSpPr/>
            <p:nvPr/>
          </p:nvGrpSpPr>
          <p:grpSpPr>
            <a:xfrm>
              <a:off x="5212537" y="5694225"/>
              <a:ext cx="1872343" cy="232236"/>
              <a:chOff x="5184824" y="5486400"/>
              <a:chExt cx="1872343" cy="232236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5184824" y="5492851"/>
                <a:ext cx="1872343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V="1">
                <a:off x="5084026" y="5595263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V="1">
                <a:off x="5727492" y="5606551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V="1">
                <a:off x="6348381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16200000" flipV="1">
                <a:off x="6935404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3" name="Group 132"/>
          <p:cNvGrpSpPr/>
          <p:nvPr/>
        </p:nvGrpSpPr>
        <p:grpSpPr>
          <a:xfrm>
            <a:off x="9090583" y="5694225"/>
            <a:ext cx="2278738" cy="641868"/>
            <a:chOff x="8373423" y="5694225"/>
            <a:chExt cx="2278738" cy="641868"/>
          </a:xfrm>
        </p:grpSpPr>
        <p:sp>
          <p:nvSpPr>
            <p:cNvPr id="71" name="Oval 70"/>
            <p:cNvSpPr/>
            <p:nvPr/>
          </p:nvSpPr>
          <p:spPr>
            <a:xfrm>
              <a:off x="8373423" y="5929692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smtClean="0">
                  <a:solidFill>
                    <a:schemeClr val="tx1"/>
                  </a:solidFill>
                </a:rPr>
                <a:t>AB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9026561" y="5929692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Ab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9650675" y="5929692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aB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10245761" y="5944206"/>
              <a:ext cx="406400" cy="39188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SG" b="1" dirty="0" err="1" smtClean="0">
                  <a:solidFill>
                    <a:schemeClr val="tx1"/>
                  </a:solidFill>
                </a:rPr>
                <a:t>ab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8554081" y="5694225"/>
              <a:ext cx="1872343" cy="232236"/>
              <a:chOff x="5184824" y="5486400"/>
              <a:chExt cx="1872343" cy="232236"/>
            </a:xfrm>
          </p:grpSpPr>
          <p:cxnSp>
            <p:nvCxnSpPr>
              <p:cNvPr id="123" name="Straight Connector 122"/>
              <p:cNvCxnSpPr/>
              <p:nvPr/>
            </p:nvCxnSpPr>
            <p:spPr>
              <a:xfrm>
                <a:off x="5184824" y="5492851"/>
                <a:ext cx="1872343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V="1">
                <a:off x="5084026" y="5595263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16200000" flipV="1">
                <a:off x="5727492" y="5606551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V="1">
                <a:off x="6348381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16200000" flipV="1">
                <a:off x="6935404" y="5606550"/>
                <a:ext cx="220948" cy="3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/>
          <p:nvPr/>
        </p:nvGrpSpPr>
        <p:grpSpPr>
          <a:xfrm>
            <a:off x="6225170" y="2381023"/>
            <a:ext cx="4241077" cy="445303"/>
            <a:chOff x="6225170" y="2381023"/>
            <a:chExt cx="4241077" cy="445303"/>
          </a:xfrm>
        </p:grpSpPr>
        <p:cxnSp>
          <p:nvCxnSpPr>
            <p:cNvPr id="77" name="Straight Connector 76"/>
            <p:cNvCxnSpPr>
              <a:stCxn id="55" idx="5"/>
            </p:cNvCxnSpPr>
            <p:nvPr/>
          </p:nvCxnSpPr>
          <p:spPr>
            <a:xfrm rot="16200000" flipH="1">
              <a:off x="6582170" y="2024023"/>
              <a:ext cx="445303" cy="11593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60" idx="3"/>
            </p:cNvCxnSpPr>
            <p:nvPr/>
          </p:nvCxnSpPr>
          <p:spPr>
            <a:xfrm flipV="1">
              <a:off x="7361242" y="2381024"/>
              <a:ext cx="3105005" cy="4433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7081513" y="2373874"/>
            <a:ext cx="3546300" cy="470547"/>
            <a:chOff x="7081513" y="2381022"/>
            <a:chExt cx="3546300" cy="470547"/>
          </a:xfrm>
        </p:grpSpPr>
        <p:cxnSp>
          <p:nvCxnSpPr>
            <p:cNvPr id="104" name="Straight Connector 103"/>
            <p:cNvCxnSpPr/>
            <p:nvPr/>
          </p:nvCxnSpPr>
          <p:spPr>
            <a:xfrm rot="5400000">
              <a:off x="10415709" y="2639466"/>
              <a:ext cx="422619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58" idx="5"/>
            </p:cNvCxnSpPr>
            <p:nvPr/>
          </p:nvCxnSpPr>
          <p:spPr>
            <a:xfrm rot="16200000" flipH="1">
              <a:off x="8619389" y="843146"/>
              <a:ext cx="462069" cy="35378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5" name="Picture 74" descr="2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646" y="713931"/>
            <a:ext cx="327454" cy="468511"/>
          </a:xfrm>
          <a:prstGeom prst="rect">
            <a:avLst/>
          </a:prstGeom>
        </p:spPr>
      </p:pic>
      <p:pic>
        <p:nvPicPr>
          <p:cNvPr id="79" name="Picture 78" descr="1-removebg-preview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6115" y="573741"/>
            <a:ext cx="372220" cy="452390"/>
          </a:xfrm>
          <a:prstGeom prst="rect">
            <a:avLst/>
          </a:prstGeom>
        </p:spPr>
      </p:pic>
      <p:pic>
        <p:nvPicPr>
          <p:cNvPr id="81" name="Picture 80" descr="2-removebg-previe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152" y="4461178"/>
            <a:ext cx="327454" cy="468511"/>
          </a:xfrm>
          <a:prstGeom prst="rect">
            <a:avLst/>
          </a:prstGeom>
        </p:spPr>
      </p:pic>
      <p:pic>
        <p:nvPicPr>
          <p:cNvPr id="82" name="Picture 81" descr="1-removebg-preview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1621" y="4320988"/>
            <a:ext cx="372220" cy="452390"/>
          </a:xfrm>
          <a:prstGeom prst="rect">
            <a:avLst/>
          </a:prstGeom>
        </p:spPr>
      </p:pic>
      <p:pic>
        <p:nvPicPr>
          <p:cNvPr id="45" name="Picture 44" descr="৩-removebg-previe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2311" y="358588"/>
            <a:ext cx="842682" cy="1615336"/>
          </a:xfrm>
          <a:prstGeom prst="rect">
            <a:avLst/>
          </a:prstGeom>
        </p:spPr>
      </p:pic>
      <p:pic>
        <p:nvPicPr>
          <p:cNvPr id="46" name="Picture 45" descr="২-removebg-preview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15074" y="2254822"/>
            <a:ext cx="838180" cy="1564144"/>
          </a:xfrm>
          <a:prstGeom prst="rect">
            <a:avLst/>
          </a:prstGeom>
        </p:spPr>
      </p:pic>
      <p:pic>
        <p:nvPicPr>
          <p:cNvPr id="48" name="Picture 47" descr="৩-removebg-previe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31549" y="376518"/>
            <a:ext cx="842682" cy="1615336"/>
          </a:xfrm>
          <a:prstGeom prst="rect">
            <a:avLst/>
          </a:prstGeom>
        </p:spPr>
      </p:pic>
      <p:pic>
        <p:nvPicPr>
          <p:cNvPr id="49" name="Picture 48" descr="২-removebg-preview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53944" y="4065693"/>
            <a:ext cx="838180" cy="1564144"/>
          </a:xfrm>
          <a:prstGeom prst="rect">
            <a:avLst/>
          </a:prstGeom>
        </p:spPr>
      </p:pic>
      <p:pic>
        <p:nvPicPr>
          <p:cNvPr id="50" name="Picture 49" descr="২-removebg-preview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01191" y="4083622"/>
            <a:ext cx="838180" cy="15641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8" grpId="0" animBg="1"/>
      <p:bldP spid="59" grpId="0" animBg="1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32046530"/>
              </p:ext>
            </p:extLst>
          </p:nvPr>
        </p:nvGraphicFramePr>
        <p:xfrm>
          <a:off x="817420" y="1000779"/>
          <a:ext cx="10584875" cy="480410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39637"/>
                <a:gridCol w="2092036"/>
                <a:gridCol w="2202873"/>
                <a:gridCol w="2161309"/>
                <a:gridCol w="2189020"/>
              </a:tblGrid>
              <a:tr h="860181"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718"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</a:p>
                    <a:p>
                      <a:pPr lvl="1" algn="ctr"/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বেগুনি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বেগুনি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বেগুনি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বেগুনি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বেগুনি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বেগুনি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6882"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বেগুনি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বেগুনি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17846">
                <a:tc>
                  <a:txBody>
                    <a:bodyPr/>
                    <a:lstStyle/>
                    <a:p>
                      <a:pPr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3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বেগুনি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3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aabb</a:t>
                      </a:r>
                      <a:endParaRPr lang="en-SG" sz="3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800" b="1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2800" b="1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121888" marR="12188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804230" y="413359"/>
            <a:ext cx="41557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চেকারবোর্ডে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SG" sz="28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SG" sz="3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জনুর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32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SG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803564" y="960844"/>
            <a:ext cx="1967347" cy="914720"/>
            <a:chOff x="1039090" y="1122219"/>
            <a:chExt cx="1967346" cy="914720"/>
          </a:xfrm>
        </p:grpSpPr>
        <p:sp>
          <p:nvSpPr>
            <p:cNvPr id="40" name="Rectangle 39"/>
            <p:cNvSpPr/>
            <p:nvPr/>
          </p:nvSpPr>
          <p:spPr>
            <a:xfrm>
              <a:off x="1329942" y="1575274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2400" b="1" dirty="0" err="1" smtClean="0">
                  <a:latin typeface="NikoshBAN" pitchFamily="2" charset="0"/>
                  <a:cs typeface="NikoshBAN" pitchFamily="2" charset="0"/>
                </a:rPr>
                <a:t>গ্যামিট</a:t>
              </a:r>
              <a:endParaRPr lang="en-US" sz="2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895983" y="1176785"/>
              <a:ext cx="914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SG" sz="2400" b="1" dirty="0" err="1" smtClean="0">
                  <a:latin typeface="NikoshBAN" pitchFamily="2" charset="0"/>
                  <a:cs typeface="NikoshBAN" pitchFamily="2" charset="0"/>
                </a:rPr>
                <a:t>গ্যামিট</a:t>
              </a:r>
              <a:endParaRPr lang="en-US" sz="2400" dirty="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2737811" y="1212656"/>
              <a:ext cx="203200" cy="450737"/>
              <a:chOff x="5065486" y="1291771"/>
              <a:chExt cx="203200" cy="450737"/>
            </a:xfrm>
          </p:grpSpPr>
          <p:sp>
            <p:nvSpPr>
              <p:cNvPr id="47" name="Oval 9"/>
              <p:cNvSpPr/>
              <p:nvPr/>
            </p:nvSpPr>
            <p:spPr>
              <a:xfrm>
                <a:off x="5080000" y="1291771"/>
                <a:ext cx="174171" cy="17417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48"/>
              <p:cNvGrpSpPr/>
              <p:nvPr/>
            </p:nvGrpSpPr>
            <p:grpSpPr>
              <a:xfrm>
                <a:off x="5065486" y="1451431"/>
                <a:ext cx="203200" cy="291077"/>
                <a:chOff x="5646058" y="1567545"/>
                <a:chExt cx="203200" cy="291077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5601723" y="1712688"/>
                  <a:ext cx="291077" cy="79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12"/>
                <p:cNvCxnSpPr/>
                <p:nvPr/>
              </p:nvCxnSpPr>
              <p:spPr>
                <a:xfrm rot="10800000" flipV="1">
                  <a:off x="5646058" y="1712684"/>
                  <a:ext cx="203200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3" name="Group 13"/>
            <p:cNvGrpSpPr/>
            <p:nvPr/>
          </p:nvGrpSpPr>
          <p:grpSpPr>
            <a:xfrm>
              <a:off x="1184797" y="1480516"/>
              <a:ext cx="217715" cy="377371"/>
              <a:chOff x="5152571" y="2061028"/>
              <a:chExt cx="217715" cy="377371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5152571" y="2264227"/>
                <a:ext cx="174171" cy="17417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5188857" y="2097315"/>
                <a:ext cx="217715" cy="14514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>
              <a:off x="1039090" y="1122219"/>
              <a:ext cx="1967346" cy="8312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angle 60"/>
          <p:cNvSpPr/>
          <p:nvPr/>
        </p:nvSpPr>
        <p:spPr>
          <a:xfrm>
            <a:off x="817421" y="5905532"/>
            <a:ext cx="10598727" cy="55399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ফিনোটাইপিক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= ৯টি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বেগুনি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: ৭টি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SG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3000" b="1" dirty="0" err="1" smtClean="0">
                <a:latin typeface="NikoshBAN" pitchFamily="2" charset="0"/>
                <a:cs typeface="NikoshBAN" pitchFamily="2" charset="0"/>
              </a:rPr>
              <a:t>ফুল</a:t>
            </a:r>
            <a:endParaRPr lang="en-SG" sz="3000" b="1" spc="-20" dirty="0" smtClean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 descr="৩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95012" y="4823010"/>
            <a:ext cx="486374" cy="932330"/>
          </a:xfrm>
          <a:prstGeom prst="rect">
            <a:avLst/>
          </a:prstGeom>
        </p:spPr>
      </p:pic>
      <p:pic>
        <p:nvPicPr>
          <p:cNvPr id="20" name="Picture 19" descr="২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66551" y="1878303"/>
            <a:ext cx="501905" cy="936614"/>
          </a:xfrm>
          <a:prstGeom prst="rect">
            <a:avLst/>
          </a:prstGeom>
        </p:spPr>
      </p:pic>
      <p:pic>
        <p:nvPicPr>
          <p:cNvPr id="21" name="Picture 20" descr="২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4293" y="1878303"/>
            <a:ext cx="501905" cy="936614"/>
          </a:xfrm>
          <a:prstGeom prst="rect">
            <a:avLst/>
          </a:prstGeom>
        </p:spPr>
      </p:pic>
      <p:pic>
        <p:nvPicPr>
          <p:cNvPr id="22" name="Picture 21" descr="২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51681" y="1896232"/>
            <a:ext cx="501905" cy="936614"/>
          </a:xfrm>
          <a:prstGeom prst="rect">
            <a:avLst/>
          </a:prstGeom>
        </p:spPr>
      </p:pic>
      <p:pic>
        <p:nvPicPr>
          <p:cNvPr id="23" name="Picture 22" descr="২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21140" y="1878303"/>
            <a:ext cx="501905" cy="936614"/>
          </a:xfrm>
          <a:prstGeom prst="rect">
            <a:avLst/>
          </a:prstGeom>
        </p:spPr>
      </p:pic>
      <p:pic>
        <p:nvPicPr>
          <p:cNvPr id="24" name="Picture 23" descr="২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8622" y="2864420"/>
            <a:ext cx="501905" cy="936614"/>
          </a:xfrm>
          <a:prstGeom prst="rect">
            <a:avLst/>
          </a:prstGeom>
        </p:spPr>
      </p:pic>
      <p:pic>
        <p:nvPicPr>
          <p:cNvPr id="25" name="Picture 24" descr="২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66552" y="3832609"/>
            <a:ext cx="501905" cy="936614"/>
          </a:xfrm>
          <a:prstGeom prst="rect">
            <a:avLst/>
          </a:prstGeom>
        </p:spPr>
      </p:pic>
      <p:pic>
        <p:nvPicPr>
          <p:cNvPr id="26" name="Picture 25" descr="২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69610" y="2864421"/>
            <a:ext cx="501905" cy="936614"/>
          </a:xfrm>
          <a:prstGeom prst="rect">
            <a:avLst/>
          </a:prstGeom>
        </p:spPr>
      </p:pic>
      <p:pic>
        <p:nvPicPr>
          <p:cNvPr id="27" name="Picture 26" descr="২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4293" y="3850538"/>
            <a:ext cx="501905" cy="936614"/>
          </a:xfrm>
          <a:prstGeom prst="rect">
            <a:avLst/>
          </a:prstGeom>
        </p:spPr>
      </p:pic>
      <p:pic>
        <p:nvPicPr>
          <p:cNvPr id="28" name="Picture 27" descr="৩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8165" y="2868705"/>
            <a:ext cx="486374" cy="932330"/>
          </a:xfrm>
          <a:prstGeom prst="rect">
            <a:avLst/>
          </a:prstGeom>
        </p:spPr>
      </p:pic>
      <p:pic>
        <p:nvPicPr>
          <p:cNvPr id="29" name="Picture 28" descr="৩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12941" y="2850776"/>
            <a:ext cx="486374" cy="932330"/>
          </a:xfrm>
          <a:prstGeom prst="rect">
            <a:avLst/>
          </a:prstGeom>
        </p:spPr>
      </p:pic>
      <p:pic>
        <p:nvPicPr>
          <p:cNvPr id="30" name="Picture 29" descr="৩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6094" y="4805084"/>
            <a:ext cx="486374" cy="932330"/>
          </a:xfrm>
          <a:prstGeom prst="rect">
            <a:avLst/>
          </a:prstGeom>
        </p:spPr>
      </p:pic>
      <p:pic>
        <p:nvPicPr>
          <p:cNvPr id="31" name="Picture 30" descr="৩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43481" y="4840940"/>
            <a:ext cx="486374" cy="932330"/>
          </a:xfrm>
          <a:prstGeom prst="rect">
            <a:avLst/>
          </a:prstGeom>
        </p:spPr>
      </p:pic>
      <p:pic>
        <p:nvPicPr>
          <p:cNvPr id="32" name="Picture 31" descr="৩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12942" y="3854822"/>
            <a:ext cx="486374" cy="932330"/>
          </a:xfrm>
          <a:prstGeom prst="rect">
            <a:avLst/>
          </a:prstGeom>
        </p:spPr>
      </p:pic>
      <p:pic>
        <p:nvPicPr>
          <p:cNvPr id="33" name="Picture 32" descr="৩-removebg-previ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1413" y="3854822"/>
            <a:ext cx="486374" cy="932330"/>
          </a:xfrm>
          <a:prstGeom prst="rect">
            <a:avLst/>
          </a:prstGeom>
        </p:spPr>
      </p:pic>
      <p:pic>
        <p:nvPicPr>
          <p:cNvPr id="34" name="Picture 33" descr="২-removebg-pre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8622" y="4818726"/>
            <a:ext cx="501905" cy="9366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27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11922</TotalTime>
  <Words>1183</Words>
  <Application>Microsoft Office PowerPoint</Application>
  <PresentationFormat>Custom</PresentationFormat>
  <Paragraphs>381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স্বাগতম</vt:lpstr>
      <vt:lpstr>Slide 2</vt:lpstr>
      <vt:lpstr>পাঠ পরিচিতি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HP</cp:lastModifiedBy>
  <cp:revision>1625</cp:revision>
  <dcterms:created xsi:type="dcterms:W3CDTF">2017-05-02T02:18:13Z</dcterms:created>
  <dcterms:modified xsi:type="dcterms:W3CDTF">2021-08-16T13:30:47Z</dcterms:modified>
</cp:coreProperties>
</file>