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57" r:id="rId3"/>
    <p:sldId id="266" r:id="rId4"/>
    <p:sldId id="281" r:id="rId5"/>
    <p:sldId id="259" r:id="rId6"/>
    <p:sldId id="280" r:id="rId7"/>
    <p:sldId id="268" r:id="rId8"/>
    <p:sldId id="258" r:id="rId9"/>
    <p:sldId id="267" r:id="rId10"/>
    <p:sldId id="269" r:id="rId11"/>
    <p:sldId id="270" r:id="rId12"/>
    <p:sldId id="271" r:id="rId13"/>
    <p:sldId id="275" r:id="rId14"/>
    <p:sldId id="272" r:id="rId15"/>
    <p:sldId id="277" r:id="rId16"/>
    <p:sldId id="27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5D3A-2309-4A74-948D-7D1C9E1D47DC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A4A6-E2DE-4D47-BA2A-654125FD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6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ক্লাসে</a:t>
            </a:r>
            <a:r>
              <a:rPr lang="en-US" sz="6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6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32004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যান্ত্রিক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নিত্যত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া:-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t=0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ে,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 bwMode="auto">
              <a:xfrm>
                <a:off x="304800" y="1643062"/>
                <a:ext cx="11049000" cy="142901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বিভব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শক্তি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গতি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শক্তি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643062"/>
                <a:ext cx="11049000" cy="1429016"/>
              </a:xfrm>
              <a:prstGeom prst="rect">
                <a:avLst/>
              </a:prstGeom>
              <a:blipFill>
                <a:blip r:embed="rId2"/>
                <a:stretch>
                  <a:fillRect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3"/>
              <p:cNvSpPr txBox="1"/>
              <p:nvPr/>
            </p:nvSpPr>
            <p:spPr bwMode="auto">
              <a:xfrm>
                <a:off x="304801" y="3993914"/>
                <a:ext cx="4343399" cy="255928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মোট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শক্তি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1" y="3993914"/>
                <a:ext cx="4343399" cy="2559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4F82CA-AA97-4885-B4A9-F2402309B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42101"/>
            <a:ext cx="480060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2"/>
              <p:cNvSpPr txBox="1"/>
              <p:nvPr/>
            </p:nvSpPr>
            <p:spPr bwMode="auto">
              <a:xfrm>
                <a:off x="609600" y="533400"/>
                <a:ext cx="1295399" cy="8382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33400"/>
                <a:ext cx="1295399" cy="838200"/>
              </a:xfrm>
              <a:prstGeom prst="rect">
                <a:avLst/>
              </a:prstGeom>
              <a:blipFill>
                <a:blip r:embed="rId2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91626" y="848380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7"/>
              <p:cNvSpPr txBox="1"/>
              <p:nvPr/>
            </p:nvSpPr>
            <p:spPr bwMode="auto">
              <a:xfrm>
                <a:off x="1914393" y="1109990"/>
                <a:ext cx="10287001" cy="12192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বিভব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শক্তি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4393" y="1109990"/>
                <a:ext cx="10287001" cy="1219200"/>
              </a:xfrm>
              <a:prstGeom prst="rect">
                <a:avLst/>
              </a:prstGeom>
              <a:blipFill>
                <a:blip r:embed="rId3"/>
                <a:stretch>
                  <a:fillRect b="-6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8"/>
              <p:cNvSpPr txBox="1"/>
              <p:nvPr/>
            </p:nvSpPr>
            <p:spPr bwMode="auto">
              <a:xfrm>
                <a:off x="381000" y="3276600"/>
                <a:ext cx="6096000" cy="221705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গতি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শক্তি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276600"/>
                <a:ext cx="6096000" cy="2217057"/>
              </a:xfrm>
              <a:prstGeom prst="rect">
                <a:avLst/>
              </a:prstGeom>
              <a:blipFill>
                <a:blip r:embed="rId4"/>
                <a:stretch>
                  <a:fillRect b="-5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0"/>
              <p:cNvSpPr txBox="1"/>
              <p:nvPr/>
            </p:nvSpPr>
            <p:spPr bwMode="auto">
              <a:xfrm>
                <a:off x="6858000" y="4385128"/>
                <a:ext cx="4724400" cy="147682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মোটশক্তি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385128"/>
                <a:ext cx="4724400" cy="1476829"/>
              </a:xfrm>
              <a:prstGeom prst="rect">
                <a:avLst/>
              </a:prstGeom>
              <a:blipFill>
                <a:blip r:embed="rId5"/>
                <a:stretch>
                  <a:fillRect b="-44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 bwMode="auto">
              <a:xfrm>
                <a:off x="412032" y="526093"/>
                <a:ext cx="1368230" cy="122152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032" y="526093"/>
                <a:ext cx="1368230" cy="12215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0" y="65694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8746" y="656946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বিভবশক্ত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812" y="287599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গতিশক্ত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13"/>
              <p:cNvSpPr txBox="1"/>
              <p:nvPr/>
            </p:nvSpPr>
            <p:spPr bwMode="auto">
              <a:xfrm>
                <a:off x="4559465" y="442442"/>
                <a:ext cx="8305800" cy="13716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465" y="442442"/>
                <a:ext cx="8305800" cy="1371600"/>
              </a:xfrm>
              <a:prstGeom prst="rect">
                <a:avLst/>
              </a:prstGeom>
              <a:blipFill>
                <a:blip r:embed="rId3"/>
                <a:stretch>
                  <a:fillRect b="-9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4"/>
              <p:cNvSpPr txBox="1"/>
              <p:nvPr/>
            </p:nvSpPr>
            <p:spPr bwMode="auto">
              <a:xfrm>
                <a:off x="1780262" y="2644861"/>
                <a:ext cx="4925339" cy="180190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262" y="2644861"/>
                <a:ext cx="4925339" cy="1801906"/>
              </a:xfrm>
              <a:prstGeom prst="rect">
                <a:avLst/>
              </a:prstGeom>
              <a:blipFill>
                <a:blip r:embed="rId4"/>
                <a:stretch>
                  <a:fillRect b="-8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E81950-88C0-492E-8C15-68E73882F9F0}"/>
                  </a:ext>
                </a:extLst>
              </p:cNvPr>
              <p:cNvSpPr txBox="1"/>
              <p:nvPr/>
            </p:nvSpPr>
            <p:spPr>
              <a:xfrm>
                <a:off x="3124200" y="5849907"/>
                <a:ext cx="8458200" cy="78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অনুরূপভাবে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t=T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সময়েও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যান্ত্রিক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dirty="0">
                    <a:solidFill>
                      <a:srgbClr val="0070C0"/>
                    </a:solidFill>
                  </a:rPr>
                  <a:t>।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E81950-88C0-492E-8C15-68E73882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49907"/>
                <a:ext cx="8458200" cy="789062"/>
              </a:xfrm>
              <a:prstGeom prst="rect">
                <a:avLst/>
              </a:prstGeom>
              <a:blipFill>
                <a:blip r:embed="rId5"/>
                <a:stretch>
                  <a:fillRect l="-1875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787900" y="428249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419600" y="47515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কাজঃ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2133600"/>
            <a:ext cx="11049000" cy="1200329"/>
            <a:chOff x="838200" y="1739151"/>
            <a:chExt cx="11049000" cy="1200329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F3641C4-115A-43A6-AB35-0F8368911B0C}"/>
                </a:ext>
              </a:extLst>
            </p:cNvPr>
            <p:cNvSpPr/>
            <p:nvPr/>
          </p:nvSpPr>
          <p:spPr>
            <a:xfrm>
              <a:off x="838200" y="1905000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2D902A-3D83-4C37-B8DE-164F6E6F2E0E}"/>
                </a:ext>
              </a:extLst>
            </p:cNvPr>
            <p:cNvSpPr txBox="1"/>
            <p:nvPr/>
          </p:nvSpPr>
          <p:spPr>
            <a:xfrm>
              <a:off x="1143000" y="1739151"/>
              <a:ext cx="1074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সরলদোলন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গতি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সম্পন্ন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বস্তু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কনার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অবস্থানে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গতিশক্তি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সর্বনিম্ন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হয়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4006786"/>
            <a:ext cx="11277600" cy="646331"/>
            <a:chOff x="838200" y="2381935"/>
            <a:chExt cx="11277600" cy="646331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A957699-87D7-43FB-9905-A5FE7C9663C7}"/>
                </a:ext>
              </a:extLst>
            </p:cNvPr>
            <p:cNvSpPr/>
            <p:nvPr/>
          </p:nvSpPr>
          <p:spPr>
            <a:xfrm>
              <a:off x="838200" y="2590800"/>
              <a:ext cx="228600" cy="22860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C4CD7E-FB0B-4116-8B8A-B378725A2C67}"/>
                </a:ext>
              </a:extLst>
            </p:cNvPr>
            <p:cNvSpPr txBox="1"/>
            <p:nvPr/>
          </p:nvSpPr>
          <p:spPr>
            <a:xfrm>
              <a:off x="1143000" y="2381935"/>
              <a:ext cx="1097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খেলন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া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গাড়ির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স্প্র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িং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টেন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ে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ছেড়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ে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দিল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ে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গাড়িট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ি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সামনের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দিক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ে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অগ্রসর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হয়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কেন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0" y="3890585"/>
                <a:ext cx="12192000" cy="184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লাল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দল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: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সরনX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=A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অবস্থানে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বস্তুর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কর</a:t>
                </a:r>
                <a:r>
                  <a:rPr lang="en-US" sz="3200" dirty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নীল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দল:সরন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এবং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X=A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অবস্থানে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যান্ত্রিক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শক্তির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নিত্যতা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পালিত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হবে</a:t>
                </a:r>
                <a:r>
                  <a:rPr lang="en-US" sz="3200" dirty="0">
                    <a:solidFill>
                      <a:srgbClr val="7030A0"/>
                    </a:solidFill>
                    <a:latin typeface="Nikosh" pitchFamily="2" charset="0"/>
                    <a:cs typeface="Nikosh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0585"/>
                <a:ext cx="12192000" cy="1848583"/>
              </a:xfrm>
              <a:prstGeom prst="rect">
                <a:avLst/>
              </a:prstGeom>
              <a:blipFill>
                <a:blip r:embed="rId2"/>
                <a:stretch>
                  <a:fillRect l="-1250" r="-100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DD9AE5-96BD-46A6-8F74-E4CC9E6A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11527"/>
            <a:ext cx="4191000" cy="20383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EEB507-D4BA-4535-B6F1-02EC8A3D2DED}"/>
              </a:ext>
            </a:extLst>
          </p:cNvPr>
          <p:cNvSpPr/>
          <p:nvPr/>
        </p:nvSpPr>
        <p:spPr>
          <a:xfrm>
            <a:off x="4191000" y="304800"/>
            <a:ext cx="45720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76800" y="228600"/>
            <a:ext cx="2667000" cy="1200330"/>
            <a:chOff x="4876800" y="380999"/>
            <a:chExt cx="1905000" cy="1200330"/>
          </a:xfrm>
        </p:grpSpPr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F63397AC-C673-4730-8EE0-A573783674F7}"/>
                </a:ext>
              </a:extLst>
            </p:cNvPr>
            <p:cNvSpPr/>
            <p:nvPr/>
          </p:nvSpPr>
          <p:spPr>
            <a:xfrm rot="16200000">
              <a:off x="5486399" y="-228600"/>
              <a:ext cx="685801" cy="1905000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306FC2-D2B7-48F0-B26B-083E418FC634}"/>
                </a:ext>
              </a:extLst>
            </p:cNvPr>
            <p:cNvSpPr txBox="1"/>
            <p:nvPr/>
          </p:nvSpPr>
          <p:spPr>
            <a:xfrm>
              <a:off x="5181600" y="381000"/>
              <a:ext cx="1447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 err="1">
                  <a:latin typeface="Nikosh" pitchFamily="2" charset="0"/>
                  <a:ea typeface="Microsoft YaHei UI" pitchFamily="34" charset="-122"/>
                  <a:cs typeface="Nikosh" pitchFamily="2" charset="0"/>
                </a:rPr>
                <a:t>মূল্যায়ন</a:t>
              </a:r>
              <a:r>
                <a:rPr lang="en-US" sz="3600" b="1" dirty="0">
                  <a:latin typeface="Nikosh" pitchFamily="2" charset="0"/>
                  <a:ea typeface="Microsoft YaHei UI" pitchFamily="34" charset="-122"/>
                  <a:cs typeface="Nikosh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3672" y="1031825"/>
            <a:ext cx="11677631" cy="1138773"/>
            <a:chOff x="362574" y="1151868"/>
            <a:chExt cx="12050956" cy="11387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9C40CC-A180-47EA-999D-C7D8BFEF9AD3}"/>
                </a:ext>
              </a:extLst>
            </p:cNvPr>
            <p:cNvSpPr/>
            <p:nvPr/>
          </p:nvSpPr>
          <p:spPr>
            <a:xfrm>
              <a:off x="362574" y="1300350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E16591-7140-4558-B428-E16130236646}"/>
                </a:ext>
              </a:extLst>
            </p:cNvPr>
            <p:cNvSpPr txBox="1"/>
            <p:nvPr/>
          </p:nvSpPr>
          <p:spPr>
            <a:xfrm>
              <a:off x="641858" y="1151868"/>
              <a:ext cx="1177167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স্প্রিং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বল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ধ্রুবক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 21N/m।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বিস্তার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হলে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যান্ত্রিক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শক্তি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কত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? 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  <a:p>
              <a:pPr algn="l"/>
              <a:r>
                <a:rPr lang="en-US" sz="3600" dirty="0">
                  <a:latin typeface="Nikosh" pitchFamily="2" charset="0"/>
                  <a:cs typeface="Nikosh" pitchFamily="2" charset="0"/>
                </a:rPr>
                <a:t>ক) 0.34 J      খ)0.034 J     গ) 3.4 J     ঘ) 0.044 J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1613" y="2362200"/>
            <a:ext cx="10404987" cy="1138773"/>
            <a:chOff x="491613" y="2667000"/>
            <a:chExt cx="10404987" cy="11387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D677D9-F3FB-410C-8650-CE0739B0E4A6}"/>
                </a:ext>
              </a:extLst>
            </p:cNvPr>
            <p:cNvSpPr/>
            <p:nvPr/>
          </p:nvSpPr>
          <p:spPr>
            <a:xfrm>
              <a:off x="491613" y="2747603"/>
              <a:ext cx="228600" cy="3048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D105B-C595-4387-BA2D-5D72F2EFFE96}"/>
                </a:ext>
              </a:extLst>
            </p:cNvPr>
            <p:cNvSpPr txBox="1"/>
            <p:nvPr/>
          </p:nvSpPr>
          <p:spPr>
            <a:xfrm>
              <a:off x="801328" y="2667000"/>
              <a:ext cx="1009527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সরল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ছন্দিত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বস্তুকণার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গতিশক্তির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সর্বোচ্চ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মান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>
                  <a:latin typeface="Nikosh" pitchFamily="2" charset="0"/>
                  <a:cs typeface="Nikosh" pitchFamily="2" charset="0"/>
                </a:rPr>
                <a:t>কত</a:t>
              </a:r>
              <a:r>
                <a:rPr lang="en-US" sz="3200" dirty="0">
                  <a:latin typeface="Nikosh" pitchFamily="2" charset="0"/>
                  <a:cs typeface="Nikosh" pitchFamily="2" charset="0"/>
                </a:rPr>
                <a:t>?</a:t>
              </a:r>
            </a:p>
            <a:p>
              <a:pPr algn="l"/>
              <a:r>
                <a:rPr lang="en-US" sz="3600" dirty="0">
                  <a:latin typeface="Nikosh" pitchFamily="2" charset="0"/>
                  <a:cs typeface="Nikosh" pitchFamily="2" charset="0"/>
                </a:rPr>
                <a:t>ক) 0 J        খ)                      গ)                ঘ)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13"/>
                <p:cNvSpPr txBox="1"/>
                <p:nvPr/>
              </p:nvSpPr>
              <p:spPr bwMode="auto">
                <a:xfrm>
                  <a:off x="3457267" y="3052403"/>
                  <a:ext cx="976619" cy="753369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7267" y="3052403"/>
                  <a:ext cx="976619" cy="753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15"/>
                <p:cNvSpPr txBox="1"/>
                <p:nvPr/>
              </p:nvSpPr>
              <p:spPr bwMode="auto">
                <a:xfrm>
                  <a:off x="6096000" y="3134518"/>
                  <a:ext cx="457200" cy="559595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96000" y="3134518"/>
                  <a:ext cx="457200" cy="559595"/>
                </a:xfrm>
                <a:prstGeom prst="rect">
                  <a:avLst/>
                </a:prstGeom>
                <a:blipFill>
                  <a:blip r:embed="rId3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16"/>
                <p:cNvSpPr txBox="1"/>
                <p:nvPr/>
              </p:nvSpPr>
              <p:spPr bwMode="auto">
                <a:xfrm>
                  <a:off x="8305800" y="3033880"/>
                  <a:ext cx="639762" cy="753369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Object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05800" y="3033880"/>
                  <a:ext cx="639762" cy="7533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73178" y="3810767"/>
            <a:ext cx="10423422" cy="2666233"/>
            <a:chOff x="473178" y="3810767"/>
            <a:chExt cx="10423422" cy="2666233"/>
          </a:xfrm>
        </p:grpSpPr>
        <p:grpSp>
          <p:nvGrpSpPr>
            <p:cNvPr id="20" name="Group 19"/>
            <p:cNvGrpSpPr/>
            <p:nvPr/>
          </p:nvGrpSpPr>
          <p:grpSpPr>
            <a:xfrm>
              <a:off x="473178" y="3810767"/>
              <a:ext cx="10423422" cy="2666233"/>
              <a:chOff x="473178" y="3810767"/>
              <a:chExt cx="10423422" cy="266623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6462A42-C66E-4BDE-A118-55C392533971}"/>
                  </a:ext>
                </a:extLst>
              </p:cNvPr>
              <p:cNvSpPr/>
              <p:nvPr/>
            </p:nvSpPr>
            <p:spPr>
              <a:xfrm>
                <a:off x="473178" y="3810767"/>
                <a:ext cx="228600" cy="30480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4D105B-C595-4387-BA2D-5D72F2EFFE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1328" y="3835058"/>
                    <a:ext cx="10095272" cy="2641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সরল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ছন্দিত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স্পন্দন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গতি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সম্পন্ন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কনার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স্থিতিশক্তি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 </a:t>
                    </a:r>
                    <a:r>
                      <a:rPr lang="en-US" sz="3200" dirty="0" err="1">
                        <a:latin typeface="Nikosh" pitchFamily="2" charset="0"/>
                        <a:cs typeface="Nikosh" pitchFamily="2" charset="0"/>
                      </a:rPr>
                      <a:t>কোনটি</a:t>
                    </a:r>
                    <a:r>
                      <a:rPr lang="en-US" sz="3200" dirty="0">
                        <a:latin typeface="Nikosh" pitchFamily="2" charset="0"/>
                        <a:cs typeface="Nikosh" pitchFamily="2" charset="0"/>
                      </a:rPr>
                      <a:t>?</a:t>
                    </a:r>
                  </a:p>
                  <a:p>
                    <a:pPr algn="l">
                      <a:lnSpc>
                        <a:spcPct val="200000"/>
                      </a:lnSpc>
                    </a:pPr>
                    <a:r>
                      <a:rPr lang="en-US" sz="3600" dirty="0">
                        <a:latin typeface="Nikosh" pitchFamily="2" charset="0"/>
                        <a:cs typeface="Nikosh" pitchFamily="2" charset="0"/>
                      </a:rPr>
                      <a:t>ক)                                          খ)</a:t>
                    </a:r>
                  </a:p>
                  <a:p>
                    <a:pPr algn="l">
                      <a:lnSpc>
                        <a:spcPct val="200000"/>
                      </a:lnSpc>
                    </a:pPr>
                    <a:r>
                      <a:rPr lang="en-US" sz="3600" dirty="0">
                        <a:latin typeface="Nikosh" pitchFamily="2" charset="0"/>
                        <a:cs typeface="Nikosh" pitchFamily="2" charset="0"/>
                      </a:rPr>
                      <a:t>গ)                                           ঘ)</a:t>
                    </a:r>
                    <a14:m>
                      <m:oMath xmlns:m="http://schemas.openxmlformats.org/officeDocument/2006/math">
                        <a:fld id="{825F15A7-03F4-43D7-82C5-3E23DA2F108C}" type="mathplaceholder">
                          <a:rPr lang="en-US" sz="3600" i="1" smtClean="0">
                            <a:latin typeface="Cambria Math" panose="02040503050406030204" pitchFamily="18" charset="0"/>
                          </a:rPr>
                          <a:t>Type equation here.</a:t>
                        </a:fld>
                      </m:oMath>
                    </a14:m>
                    <a:endParaRPr lang="en-US" sz="3600" dirty="0">
                      <a:latin typeface="Nikosh" pitchFamily="2" charset="0"/>
                      <a:cs typeface="Nikosh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4D105B-C595-4387-BA2D-5D72F2EFF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328" y="3835058"/>
                    <a:ext cx="10095272" cy="26419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11" t="-3456" b="-78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20"/>
                <p:cNvSpPr txBox="1"/>
                <p:nvPr/>
              </p:nvSpPr>
              <p:spPr bwMode="auto">
                <a:xfrm>
                  <a:off x="1447800" y="4572000"/>
                  <a:ext cx="2352368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7800" y="4572000"/>
                  <a:ext cx="2352368" cy="838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21"/>
                <p:cNvSpPr txBox="1"/>
                <p:nvPr/>
              </p:nvSpPr>
              <p:spPr bwMode="auto">
                <a:xfrm>
                  <a:off x="6464300" y="4572000"/>
                  <a:ext cx="2379663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Object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4300" y="4572000"/>
                  <a:ext cx="2379663" cy="838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2"/>
                <p:cNvSpPr txBox="1"/>
                <p:nvPr/>
              </p:nvSpPr>
              <p:spPr bwMode="auto">
                <a:xfrm>
                  <a:off x="1465263" y="5638800"/>
                  <a:ext cx="2190750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Object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5263" y="5638800"/>
                  <a:ext cx="2190750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3"/>
                <p:cNvSpPr txBox="1"/>
                <p:nvPr/>
              </p:nvSpPr>
              <p:spPr bwMode="auto">
                <a:xfrm>
                  <a:off x="6532563" y="5638800"/>
                  <a:ext cx="2243137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4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2563" y="5638800"/>
                  <a:ext cx="2243137" cy="838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350729"/>
            <a:ext cx="3657600" cy="1318399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 rot="20746796">
            <a:off x="4610100" y="781734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15868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14600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038600" y="334788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2596039"/>
            <a:ext cx="10058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971800" y="9395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238500" y="379602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905000" y="2606885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211888" y="444541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447800" y="3281619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ঃ ৬স্ট  “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মহাকর্ষ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অভিকর্ষ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501615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1A053-DD52-4AB2-8A4A-F753C1DF4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9"/>
            <a:ext cx="4876800" cy="3749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1B4C9-34CA-429C-A3CF-F39F91C0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68100"/>
            <a:ext cx="4178474" cy="3505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C9476-98A4-419C-98AD-6B0EF54C6515}"/>
              </a:ext>
            </a:extLst>
          </p:cNvPr>
          <p:cNvSpPr txBox="1"/>
          <p:nvPr/>
        </p:nvSpPr>
        <p:spPr>
          <a:xfrm>
            <a:off x="4114800" y="548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12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2057400" y="44861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শিরোনাম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সরল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দোলনগত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85907-306A-4898-A16F-D7E4D4E7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76387"/>
            <a:ext cx="52578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685800" y="1981200"/>
            <a:ext cx="10744200" cy="3603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১.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সরলদোলন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রাশিমাল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া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প্রতিপাদন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করত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ে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ে।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লেখচিত্র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সরলদোলন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সম্পন্নবস্তুর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সংরক্ষণশীলতা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নীতি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প্রমাণ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54248" y="855377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" pitchFamily="2" charset="0"/>
                <a:cs typeface="Nikosh" pitchFamily="2" charset="0"/>
              </a:rPr>
              <a:t>[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বস্তুক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x = 0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x=x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সরাত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বিপরীতমুখ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ী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F=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kx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কৃতকাজই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বিভবশক্ত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ি।]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 bwMode="auto">
              <a:xfrm>
                <a:off x="381000" y="832413"/>
                <a:ext cx="5682642" cy="635571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acc>
                            <m:accPr>
                              <m:chr m:val="́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𝐹𝑑𝑥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𝑘𝑥𝑑𝑥</m:t>
                        </m:r>
                      </m:e>
                    </m:nary>
                  </m:oMath>
                </a14:m>
                <a:endParaRPr lang="en-US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type m:val="noBar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32413"/>
                <a:ext cx="5682642" cy="63557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05602" y="5715000"/>
                <a:ext cx="495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Symbol"/>
                  </a:rPr>
                  <a:t>[Sin</a:t>
                </a:r>
                <a:r>
                  <a:rPr lang="en-US" sz="2800" baseline="30000" dirty="0">
                    <a:sym typeface="Symbol"/>
                  </a:rPr>
                  <a:t>2</a:t>
                </a:r>
                <a:r>
                  <a:rPr lang="en-US" sz="2800" dirty="0">
                    <a:sym typeface="Symbol"/>
                  </a:rPr>
                  <a:t>(t+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𝛿</m:t>
                    </m:r>
                  </m:oMath>
                </a14:m>
                <a:r>
                  <a:rPr lang="en-US" sz="2800" dirty="0">
                    <a:sym typeface="Symbol"/>
                  </a:rPr>
                  <a:t>) </a:t>
                </a:r>
                <a:r>
                  <a:rPr lang="en-US" sz="2800" dirty="0" err="1">
                    <a:latin typeface="Nikosh" pitchFamily="2" charset="0"/>
                    <a:cs typeface="Nikosh" pitchFamily="2" charset="0"/>
                    <a:sym typeface="Symbol"/>
                  </a:rPr>
                  <a:t>এর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  <a:sym typeface="Symbol"/>
                  </a:rPr>
                  <a:t> </a:t>
                </a:r>
                <a:r>
                  <a:rPr lang="en-US" sz="2800" dirty="0" err="1">
                    <a:latin typeface="Nikosh" pitchFamily="2" charset="0"/>
                    <a:cs typeface="Nikosh" pitchFamily="2" charset="0"/>
                    <a:sym typeface="Symbol"/>
                  </a:rPr>
                  <a:t>সর্বোচ্চ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  <a:sym typeface="Symbol"/>
                  </a:rPr>
                  <a:t> </a:t>
                </a:r>
                <a:r>
                  <a:rPr lang="en-US" sz="2800" dirty="0" err="1">
                    <a:latin typeface="Nikosh" pitchFamily="2" charset="0"/>
                    <a:cs typeface="Nikosh" pitchFamily="2" charset="0"/>
                    <a:sym typeface="Symbol"/>
                  </a:rPr>
                  <a:t>মান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  <a:sym typeface="Symbol"/>
                  </a:rPr>
                  <a:t> 1]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2" y="5715000"/>
                <a:ext cx="4952998" cy="523220"/>
              </a:xfrm>
              <a:prstGeom prst="rect">
                <a:avLst/>
              </a:prstGeom>
              <a:blipFill>
                <a:blip r:embed="rId3"/>
                <a:stretch>
                  <a:fillRect l="-2460" t="-16471" r="-1230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8438AE5-E037-4E2F-BEC7-3E9525BCE5E3}"/>
              </a:ext>
            </a:extLst>
          </p:cNvPr>
          <p:cNvSpPr txBox="1"/>
          <p:nvPr/>
        </p:nvSpPr>
        <p:spPr>
          <a:xfrm>
            <a:off x="381000" y="18608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9F625-ED40-4E54-80F7-E5140C6B3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54" y="2691197"/>
            <a:ext cx="4583993" cy="23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664" y="289844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গতিশক্ত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7"/>
              <p:cNvSpPr txBox="1"/>
              <p:nvPr/>
            </p:nvSpPr>
            <p:spPr bwMode="auto">
              <a:xfrm>
                <a:off x="1981200" y="914400"/>
                <a:ext cx="5410200" cy="566837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914400"/>
                <a:ext cx="5410200" cy="56683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 bwMode="auto">
              <a:xfrm>
                <a:off x="8229600" y="3886200"/>
                <a:ext cx="2209800" cy="1600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0" y="3886200"/>
                <a:ext cx="2209800" cy="160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9"/>
              <p:cNvSpPr txBox="1"/>
              <p:nvPr/>
            </p:nvSpPr>
            <p:spPr bwMode="auto">
              <a:xfrm>
                <a:off x="8229600" y="5029200"/>
                <a:ext cx="2590800" cy="155357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0" y="5029200"/>
                <a:ext cx="2590800" cy="1553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51512"/>
            <a:ext cx="474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মোট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যান্ত্রিক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ি E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 bwMode="auto">
              <a:xfrm>
                <a:off x="1752600" y="2209800"/>
                <a:ext cx="8839200" cy="39624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209800"/>
                <a:ext cx="8839200" cy="3962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2501</TotalTime>
  <Words>571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Nikosh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</cp:revision>
  <dcterms:created xsi:type="dcterms:W3CDTF">2006-08-16T00:00:00Z</dcterms:created>
  <dcterms:modified xsi:type="dcterms:W3CDTF">2021-08-15T19:02:31Z</dcterms:modified>
</cp:coreProperties>
</file>