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67" r:id="rId8"/>
    <p:sldId id="261" r:id="rId9"/>
    <p:sldId id="266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699C330-0188-4083-8F6F-FD097FAB5A1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94C76C-2863-42D0-94BF-AC1158BB4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81201"/>
            <a:ext cx="8458200" cy="1890712"/>
          </a:xfrm>
        </p:spPr>
        <p:txBody>
          <a:bodyPr>
            <a:noAutofit/>
          </a:bodyPr>
          <a:lstStyle/>
          <a:p>
            <a:pPr algn="ctr"/>
            <a:r>
              <a:rPr lang="bn-IN" sz="13800" dirty="0" smtClean="0"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13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828800"/>
          </a:xfrm>
          <a:prstGeom prst="rect">
            <a:avLst/>
          </a:prstGeom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F039A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বাড়ির</a:t>
            </a:r>
            <a:r>
              <a:rPr kumimoji="0" lang="bn-IN" sz="11500" b="0" i="0" u="none" strike="noStrike" kern="1200" cap="none" spc="0" normalizeH="0" noProof="0" dirty="0" smtClean="0">
                <a:ln>
                  <a:noFill/>
                </a:ln>
                <a:solidFill>
                  <a:srgbClr val="CF039A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কাজ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utonnyOMJ" pitchFamily="2" charset="0"/>
              <a:ea typeface="+mn-ea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(ক) ২০ টাকা ৮০ টাকার শতকরা কত?</a:t>
            </a:r>
          </a:p>
          <a:p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(খ) ৭৫ টাকা ১২০ টাকার শতকরা কত?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81201"/>
            <a:ext cx="8458200" cy="1890712"/>
          </a:xfrm>
        </p:spPr>
        <p:txBody>
          <a:bodyPr>
            <a:noAutofit/>
          </a:bodyPr>
          <a:lstStyle/>
          <a:p>
            <a:pPr algn="ctr"/>
            <a:r>
              <a:rPr lang="bn-IN" sz="13800" dirty="0" smtClean="0"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13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76200" y="2322254"/>
            <a:ext cx="3505200" cy="404653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855" y="2308105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শিক্ষক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1410" y="4684455"/>
            <a:ext cx="261296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শামীমা আক্তার আশা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সহকারী শিক্ষক</a:t>
            </a:r>
          </a:p>
          <a:p>
            <a:pPr algn="ct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প্রাণ-আরএফএল পাবলিক স্কুল</a:t>
            </a:r>
          </a:p>
          <a:p>
            <a:pPr algn="r"/>
            <a:r>
              <a:rPr lang="bn-BD" sz="20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শায়েস্তাগঞ্জ, হবিগঞ্জ </a:t>
            </a:r>
            <a:endParaRPr lang="en-US" sz="20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Vertical Scroll 7"/>
          <p:cNvSpPr/>
          <p:nvPr/>
        </p:nvSpPr>
        <p:spPr>
          <a:xfrm flipH="1">
            <a:off x="4648200" y="2322254"/>
            <a:ext cx="3505200" cy="404653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966854" y="2308105"/>
            <a:ext cx="2549236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পাঠ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5123410" y="3389054"/>
            <a:ext cx="26129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শ্রেণিঃ ষষ্ঠ</a:t>
            </a: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বিষয়ঃ </a:t>
            </a:r>
            <a:r>
              <a:rPr lang="bn-IN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গণিত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অধ্যায়ঃ </a:t>
            </a:r>
            <a:r>
              <a:rPr lang="bn-IN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দ্বিতীয়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অনুশীলনীঃ </a:t>
            </a:r>
            <a:r>
              <a:rPr lang="bn-IN" sz="24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২.২  </a:t>
            </a:r>
            <a:endParaRPr lang="bn-BD" sz="24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24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সময়ঃ ৪০ মিনিট</a:t>
            </a:r>
          </a:p>
        </p:txBody>
      </p:sp>
      <p:pic>
        <p:nvPicPr>
          <p:cNvPr id="11" name="Picture 10" descr="20191124_142108_2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7" y="2931854"/>
            <a:ext cx="1559602" cy="155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599" y="2209800"/>
            <a:ext cx="7691215" cy="403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</a:t>
            </a:r>
            <a:r>
              <a:rPr kumimoji="0" lang="en-US" sz="88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অনুপাত</a:t>
            </a:r>
            <a:endParaRPr kumimoji="0" lang="bn-IN" sz="88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utonnyOMJ" pitchFamily="2" charset="0"/>
              <a:ea typeface="+mn-ea"/>
              <a:cs typeface="SutonnyOMJ" pitchFamily="2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bn-IN" sz="88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ও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bn-IN" sz="88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শতকরা</a:t>
            </a:r>
            <a:endParaRPr kumimoji="0" lang="en-US" sz="48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utonnyOMJ" pitchFamily="2" charset="0"/>
              <a:ea typeface="+mn-ea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11500" dirty="0" smtClean="0">
                <a:solidFill>
                  <a:srgbClr val="CF039A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85457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এই পাঠ শেষে শিক্ষার্থীরা-</a:t>
            </a:r>
          </a:p>
          <a:p>
            <a:pPr algn="ctr">
              <a:defRPr/>
            </a:pPr>
            <a:endParaRPr lang="bn-IN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>
              <a:defRPr/>
            </a:pP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১। শতকরা কী জানতে পারবে।</a:t>
            </a:r>
          </a:p>
          <a:p>
            <a:pPr algn="ctr">
              <a:defRPr/>
            </a:pP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২। অনুপাত ও শতকরার মধ্যে সম্পর্ক ব্যাখ্যা করতে পারবে। </a:t>
            </a:r>
          </a:p>
          <a:p>
            <a:pPr algn="ctr">
              <a:defRPr/>
            </a:pP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৩। অনুপাতকে শতকরায় প্রকাশ করতে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5410200" cy="838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নিচের ছবিগুলো দেখ</a:t>
            </a:r>
            <a:endParaRPr lang="en-US" sz="48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762000" y="1752600"/>
            <a:ext cx="1828800" cy="1752600"/>
          </a:xfrm>
          <a:custGeom>
            <a:avLst/>
            <a:gdLst>
              <a:gd name="connsiteX0" fmla="*/ 0 w 1828800"/>
              <a:gd name="connsiteY0" fmla="*/ 0 h 1752600"/>
              <a:gd name="connsiteX1" fmla="*/ 1828800 w 1828800"/>
              <a:gd name="connsiteY1" fmla="*/ 0 h 1752600"/>
              <a:gd name="connsiteX2" fmla="*/ 1828800 w 1828800"/>
              <a:gd name="connsiteY2" fmla="*/ 1752600 h 1752600"/>
              <a:gd name="connsiteX3" fmla="*/ 0 w 1828800"/>
              <a:gd name="connsiteY3" fmla="*/ 1752600 h 1752600"/>
              <a:gd name="connsiteX4" fmla="*/ 0 w 1828800"/>
              <a:gd name="connsiteY4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1752600">
                <a:moveTo>
                  <a:pt x="0" y="0"/>
                </a:moveTo>
                <a:lnTo>
                  <a:pt x="1828800" y="0"/>
                </a:lnTo>
                <a:lnTo>
                  <a:pt x="18288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1"/>
            <a:endCxn id="9" idx="3"/>
          </p:cNvCxnSpPr>
          <p:nvPr/>
        </p:nvCxnSpPr>
        <p:spPr>
          <a:xfrm rot="10800000" flipH="1">
            <a:off x="762000" y="2628900"/>
            <a:ext cx="18288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00100" y="2628900"/>
            <a:ext cx="17526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2000" y="1752600"/>
            <a:ext cx="914400" cy="91440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43200" y="1752600"/>
            <a:ext cx="1371600" cy="17526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324894" y="2628106"/>
            <a:ext cx="1752600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782094" y="2628106"/>
            <a:ext cx="1752600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114800" y="1752600"/>
            <a:ext cx="9144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9" idx="0"/>
            <a:endCxn id="39" idx="2"/>
          </p:cNvCxnSpPr>
          <p:nvPr/>
        </p:nvCxnSpPr>
        <p:spPr>
          <a:xfrm rot="16200000" flipH="1">
            <a:off x="3695700" y="2628900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257800" y="1752600"/>
            <a:ext cx="914400" cy="17526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4687094" y="2628106"/>
            <a:ext cx="1752600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991100" y="2628900"/>
            <a:ext cx="1752600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172200" y="1752600"/>
            <a:ext cx="2133600" cy="17526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56014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9062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2110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65158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68206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7125494" y="2628106"/>
            <a:ext cx="1752600" cy="158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81000" y="4114800"/>
            <a:ext cx="2209800" cy="99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16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bn-IN" sz="16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১:৪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অর্থাৎ কালো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অংশ ৪ ভাগের ১ অংশ বা ২৫%</a:t>
            </a:r>
          </a:p>
          <a:p>
            <a:pPr algn="ctr"/>
            <a:endParaRPr lang="bn-IN" sz="32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43200" y="3962400"/>
            <a:ext cx="24384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৩:৫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অর্থাৎ কালো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অংশ ৫ ভাগের ৩ অংশ বা ৬০%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1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34000" y="3810000"/>
            <a:ext cx="2971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৩:১০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অর্থাৎ কালো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অংশ ১০ ভাগের ৩ অংশ বা ৩০%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endParaRPr lang="bn-IN" sz="1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27" grpId="0" animBg="1"/>
      <p:bldP spid="39" grpId="0" animBg="1"/>
      <p:bldP spid="42" grpId="0" animBg="1"/>
      <p:bldP spid="51" grpId="0" animBg="1"/>
      <p:bldP spid="69" grpId="0" animBg="1"/>
      <p:bldP spid="70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219200"/>
          </a:xfrm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IN" sz="6000" dirty="0" smtClean="0">
                <a:latin typeface="SutonnyOMJ" pitchFamily="2" charset="0"/>
                <a:cs typeface="SutonnyOMJ" pitchFamily="2" charset="0"/>
              </a:rPr>
            </a:br>
            <a:r>
              <a:rPr lang="bn-IN" sz="60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অনুপাত ও শতকরার সম্পর্ক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sz="6000" dirty="0" smtClean="0">
                <a:latin typeface="SutonnyOMJ" pitchFamily="2" charset="0"/>
                <a:cs typeface="SutonnyOMJ" pitchFamily="2" charset="0"/>
              </a:rPr>
            </a:b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অনুপাত ও শতকরা দুইটিই ভগ্নাংশ।তবে ভগ্নাংশের ক্ষেত্রে ভগ্নাংশের হর সবসময় ১০০ হবে। অনুপাতের ক্ষেত্রে লব ও হর যে কোন স্বাভাবিক সংখ্যা হতে পারে। </a:t>
            </a:r>
          </a:p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যেমন,</a:t>
            </a:r>
          </a:p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৭ ও ১০ টাকার অনপাত হল=৭:১০=৭/১০</a:t>
            </a:r>
          </a:p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এটাকে শতকরায় নিতে হলে হর ১০কে ১০০ করতে হবে।</a:t>
            </a:r>
          </a:p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৭</a:t>
            </a:r>
            <a:r>
              <a:rPr lang="en-US" sz="3200" dirty="0" smtClean="0">
                <a:latin typeface="SutonnyOMJ" pitchFamily="2" charset="0"/>
                <a:cs typeface="SutonnyOMJ" pitchFamily="2" charset="0"/>
                <a:sym typeface="Wingdings 2" pitchFamily="18" charset="2"/>
              </a:rPr>
              <a:t>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১০/১০</a:t>
            </a:r>
            <a:r>
              <a:rPr lang="en-US" sz="3200" dirty="0" smtClean="0">
                <a:latin typeface="SutonnyOMJ" pitchFamily="2" charset="0"/>
                <a:cs typeface="SutonnyOMJ" pitchFamily="2" charset="0"/>
                <a:sym typeface="Wingdings 2" pitchFamily="18" charset="2"/>
              </a:rPr>
              <a:t>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১০=৭০/১০০=৭০%</a:t>
            </a:r>
          </a:p>
          <a:p>
            <a:pPr>
              <a:buNone/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এখানে ৭ টাকা ১০ টাকার ১০ ভাগের ৭ অংশ বা ৭০% এর সমান।</a:t>
            </a:r>
          </a:p>
          <a:p>
            <a:pPr>
              <a:buNone/>
            </a:pPr>
            <a:endParaRPr lang="bn-IN" sz="3200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lf-measuring-cup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87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2192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SutonnyOMJ" pitchFamily="2" charset="0"/>
                <a:cs typeface="SutonnyOMJ" pitchFamily="2" charset="0"/>
              </a:rPr>
              <a:t>কাজ</a:t>
            </a:r>
            <a:endParaRPr lang="en-US" sz="9600" dirty="0"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057403"/>
          <a:ext cx="9144000" cy="482655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572000"/>
                <a:gridCol w="4572000"/>
              </a:tblGrid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অনুপাত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শতকরা</a:t>
                      </a:r>
                      <a:r>
                        <a:rPr lang="bn-IN" sz="4000" baseline="0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60396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৫:১০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002060"/>
                          </a:solidFill>
                          <a:latin typeface="SutonnyOMJ" pitchFamily="2" charset="0"/>
                          <a:cs typeface="SutonnyOMJ" pitchFamily="2" charset="0"/>
                        </a:rPr>
                        <a:t>?</a:t>
                      </a:r>
                      <a:endParaRPr lang="en-US" sz="3600" dirty="0">
                        <a:solidFill>
                          <a:srgbClr val="00206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২:২০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৫:২৫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206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২:৫০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206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২:৪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১:২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80906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৩:৫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2192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SutonnyOMJ" pitchFamily="2" charset="0"/>
                <a:cs typeface="SutonnyOMJ" pitchFamily="2" charset="0"/>
              </a:rPr>
              <a:t>উত্তর</a:t>
            </a:r>
            <a:endParaRPr lang="en-US" sz="9600" dirty="0"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49488"/>
          <a:ext cx="9144000" cy="46329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572000"/>
                <a:gridCol w="4572000"/>
              </a:tblGrid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অনুপাত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শতকরা</a:t>
                      </a:r>
                      <a:r>
                        <a:rPr lang="bn-IN" sz="3200" baseline="0" dirty="0" smtClean="0">
                          <a:solidFill>
                            <a:srgbClr val="FF0000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৫:১০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২:২০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১০%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৫:২৫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২:৫০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৪%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২:৪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১:২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৫০%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5701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৩:৫</a:t>
                      </a:r>
                      <a:r>
                        <a:rPr lang="bn-IN" sz="32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SutonnyOMJ" pitchFamily="2" charset="0"/>
                          <a:cs typeface="SutonnyOMJ" pitchFamily="2" charset="0"/>
                        </a:rPr>
                        <a:t>৬০%</a:t>
                      </a:r>
                      <a:endParaRPr lang="en-US" sz="32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4">
      <a:dk1>
        <a:srgbClr val="002060"/>
      </a:dk1>
      <a:lt1>
        <a:srgbClr val="FFFFFF"/>
      </a:lt1>
      <a:dk2>
        <a:srgbClr val="FF5C01"/>
      </a:dk2>
      <a:lt2>
        <a:srgbClr val="FF585B"/>
      </a:lt2>
      <a:accent1>
        <a:srgbClr val="00B050"/>
      </a:accent1>
      <a:accent2>
        <a:srgbClr val="FF0000"/>
      </a:accent2>
      <a:accent3>
        <a:srgbClr val="00B050"/>
      </a:accent3>
      <a:accent4>
        <a:srgbClr val="425519"/>
      </a:accent4>
      <a:accent5>
        <a:srgbClr val="FF0000"/>
      </a:accent5>
      <a:accent6>
        <a:srgbClr val="00B050"/>
      </a:accent6>
      <a:hlink>
        <a:srgbClr val="446E27"/>
      </a:hlink>
      <a:folHlink>
        <a:srgbClr val="FF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229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স্বাগতম</vt:lpstr>
      <vt:lpstr>পরিচিতি</vt:lpstr>
      <vt:lpstr>আজকের পাঠ </vt:lpstr>
      <vt:lpstr>শিখনফল</vt:lpstr>
      <vt:lpstr>নিচের ছবিগুলো দেখ</vt:lpstr>
      <vt:lpstr> অনুপাত ও শতকরার সম্পর্ক </vt:lpstr>
      <vt:lpstr>Slide 7</vt:lpstr>
      <vt:lpstr>কাজ</vt:lpstr>
      <vt:lpstr>উত্তর</vt:lpstr>
      <vt:lpstr>Slide 10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অনুপাত ও শতকরার সম্পর্ক</dc:title>
  <dc:creator>user</dc:creator>
  <cp:lastModifiedBy>292459</cp:lastModifiedBy>
  <cp:revision>25</cp:revision>
  <dcterms:created xsi:type="dcterms:W3CDTF">2016-09-09T09:02:39Z</dcterms:created>
  <dcterms:modified xsi:type="dcterms:W3CDTF">2021-08-16T06:19:29Z</dcterms:modified>
</cp:coreProperties>
</file>