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2" r:id="rId4"/>
    <p:sldId id="263" r:id="rId5"/>
    <p:sldId id="265" r:id="rId6"/>
    <p:sldId id="264" r:id="rId7"/>
    <p:sldId id="266" r:id="rId8"/>
    <p:sldId id="257" r:id="rId9"/>
    <p:sldId id="261" r:id="rId10"/>
    <p:sldId id="260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31547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স্বাগতম</a:t>
            </a:r>
            <a:endParaRPr lang="en-US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990600" y="1295400"/>
            <a:ext cx="7706544" cy="4697289"/>
          </a:xfrm>
        </p:spPr>
        <p:txBody>
          <a:bodyPr/>
          <a:lstStyle/>
          <a:p>
            <a:pPr algn="ctr"/>
            <a:r>
              <a:rPr lang="bn-IN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OMJ" pitchFamily="2" charset="0"/>
                <a:cs typeface="SutonnyOMJ" pitchFamily="2" charset="0"/>
              </a:rPr>
              <a:t>১। ৭ </a:t>
            </a:r>
            <a:r>
              <a:rPr lang="bn-IN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OMJ" pitchFamily="2" charset="0"/>
                <a:cs typeface="SutonnyOMJ" pitchFamily="2" charset="0"/>
              </a:rPr>
              <a:t>কেজি চালের দাম ২৮০ টাকা হলে, ১৫ কেজি চালের দাম কত</a:t>
            </a:r>
            <a:r>
              <a:rPr lang="bn-IN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OMJ" pitchFamily="2" charset="0"/>
                <a:cs typeface="SutonnyOMJ" pitchFamily="2" charset="0"/>
              </a:rPr>
              <a:t>?</a:t>
            </a:r>
          </a:p>
          <a:p>
            <a:pPr algn="ctr"/>
            <a:endParaRPr lang="bn-IN" sz="4400" b="1" dirty="0" smtClean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OMJ" pitchFamily="2" charset="0"/>
                <a:cs typeface="SutonnyOMJ" pitchFamily="2" charset="0"/>
              </a:rPr>
              <a:t>২। একটি </a:t>
            </a:r>
            <a:r>
              <a:rPr lang="bn-IN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OMJ" pitchFamily="2" charset="0"/>
                <a:cs typeface="SutonnyOMJ" pitchFamily="2" charset="0"/>
              </a:rPr>
              <a:t>ছাত্রাবাসে ৫০ জনের ১৫ দিনের খাদ্য মজুত আছে। ঐ পরিমাণ খাদ্যে ২৫ জনের কত দিন চলবে?</a:t>
            </a:r>
            <a:endParaRPr lang="en-US" sz="44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9514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F039A"/>
                </a:solidFill>
                <a:latin typeface="SutonnyOMJ" pitchFamily="2" charset="0"/>
                <a:cs typeface="SutonnyOMJ" pitchFamily="2" charset="0"/>
              </a:rPr>
              <a:t>কাজ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85800" y="1295400"/>
            <a:ext cx="8458200" cy="4697289"/>
          </a:xfrm>
        </p:spPr>
        <p:txBody>
          <a:bodyPr/>
          <a:lstStyle/>
          <a:p>
            <a:pPr algn="ctr"/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১। ২৫ 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জন ছাত্র বাস করে এমন ছাত্রাবাসে যেখানে সপ্তাহে পানির প্রয়োজন হয় ৬২৫ গ্যালন। সপ্তাহে ৯০০ গ্যালন 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 পানিতে 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কতজন ছাত্র প্রয়োজন মিটাতে পারবে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?</a:t>
            </a:r>
          </a:p>
          <a:p>
            <a:pPr algn="ctr"/>
            <a:endParaRPr lang="bn-IN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২। একটি 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বাঁধ তৈরি করতে ৩৬০ জন শ্রমিকের ২৫ দিন 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 সময় 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লাগে। ১৮ দিনে বাঁধটির কাজ শেষ করতে হলে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, কতজন 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অতিরিক্ত শ্রমিক লাগবে?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9514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F039A"/>
                </a:solidFill>
                <a:latin typeface="SutonnyOMJ" pitchFamily="2" charset="0"/>
                <a:cs typeface="SutonnyOMJ" pitchFamily="2" charset="0"/>
              </a:rPr>
              <a:t>বাড়ির কাজ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914400" y="1676400"/>
            <a:ext cx="7858944" cy="4147865"/>
          </a:xfrm>
        </p:spPr>
        <p:txBody>
          <a:bodyPr/>
          <a:lstStyle/>
          <a:p>
            <a:r>
              <a:rPr lang="bn-IN" altLang="ko-KR" sz="23900" dirty="0" smtClean="0">
                <a:latin typeface="SutonnyOMJ" pitchFamily="2" charset="0"/>
                <a:cs typeface="SutonnyOMJ" pitchFamily="2" charset="0"/>
              </a:rPr>
              <a:t>ধন্যবাদ</a:t>
            </a:r>
            <a:endParaRPr lang="ko-KR" altLang="en-US" sz="239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F039A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381000" y="2125663"/>
            <a:ext cx="3505200" cy="4046537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0655" y="2111514"/>
            <a:ext cx="2549236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bn-BD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শিক্ষক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6210" y="4487864"/>
            <a:ext cx="261296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28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শামীমা আক্তার আশা</a:t>
            </a:r>
          </a:p>
          <a:p>
            <a:pPr algn="ctr"/>
            <a:r>
              <a:rPr lang="bn-BD" sz="2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সহকারী শিক্ষক</a:t>
            </a:r>
          </a:p>
          <a:p>
            <a:pPr algn="ctr"/>
            <a:r>
              <a:rPr lang="bn-BD" sz="2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প্রাণ-আরএফএল পাবলিক স্কুল</a:t>
            </a:r>
          </a:p>
          <a:p>
            <a:pPr algn="r"/>
            <a:r>
              <a:rPr lang="bn-BD" sz="2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শায়েস্তাগঞ্জ, হবিগঞ্জ </a:t>
            </a:r>
            <a:endParaRPr lang="en-US" sz="20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Vertical Scroll 8"/>
          <p:cNvSpPr/>
          <p:nvPr/>
        </p:nvSpPr>
        <p:spPr>
          <a:xfrm flipH="1">
            <a:off x="4953000" y="2125663"/>
            <a:ext cx="3505200" cy="4046537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5271654" y="2111514"/>
            <a:ext cx="2549236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bn-BD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পাঠ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flipH="1">
            <a:off x="5428210" y="3192463"/>
            <a:ext cx="261296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শ্রেণিঃ ষষ্ঠ</a:t>
            </a: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বিষয়ঃ </a:t>
            </a:r>
            <a:r>
              <a:rPr lang="bn-IN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গণিত</a:t>
            </a:r>
            <a:endParaRPr lang="bn-BD" sz="24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অধ্যায়ঃ </a:t>
            </a:r>
            <a:r>
              <a:rPr lang="bn-IN" sz="24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দ্বিতীয়</a:t>
            </a:r>
            <a:endParaRPr lang="bn-BD" sz="24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IN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অনুশীলনীঃ </a:t>
            </a:r>
            <a:r>
              <a:rPr lang="bn-IN" sz="24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২.৩  </a:t>
            </a:r>
            <a:endParaRPr lang="bn-BD" sz="24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সময়ঃ ৪০ মিনিট</a:t>
            </a:r>
          </a:p>
        </p:txBody>
      </p:sp>
      <p:pic>
        <p:nvPicPr>
          <p:cNvPr id="12" name="Picture 11" descr="20191124_142108_20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577" y="2735263"/>
            <a:ext cx="1559602" cy="155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F039A"/>
                </a:solidFill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2057400"/>
            <a:ext cx="8382000" cy="3505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</a:bodyPr>
          <a:lstStyle/>
          <a:p>
            <a:pPr marL="274320" lvl="0" indent="-274320" algn="ctr" latinLnBrk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kumimoji="0" lang="en-US" sz="72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 </a:t>
            </a:r>
            <a:r>
              <a:rPr lang="bn-IN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ঐকিক নিয়ম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F039A"/>
                </a:solidFill>
                <a:latin typeface="SutonnyOMJ" pitchFamily="2" charset="0"/>
                <a:cs typeface="SutonnyOMJ" pitchFamily="2" charset="0"/>
              </a:rPr>
              <a:t>শিখনফল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2057400"/>
            <a:ext cx="8305800" cy="426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>
              <a:defRPr/>
            </a:pP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এই পাঠ শেষে শিক্ষার্থীরা-</a:t>
            </a:r>
          </a:p>
          <a:p>
            <a:pPr algn="ctr">
              <a:defRPr/>
            </a:pPr>
            <a:endParaRPr lang="bn-IN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algn="ctr">
              <a:defRPr/>
            </a:pP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১। 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ঐকিক নিয়ম 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কী জানতে পারবে।</a:t>
            </a:r>
          </a:p>
          <a:p>
            <a:pPr algn="ctr">
              <a:defRPr/>
            </a:pP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২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। 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ঐকিক নিয়মে 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কীভাবে সমাধান করতে হয় জানতে পারবে। </a:t>
            </a:r>
          </a:p>
          <a:p>
            <a:pPr algn="ctr">
              <a:defRPr/>
            </a:pP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৩। 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ঐকিক নিয়মে বিভিন্ন গাণিতিক সমস্যা সমাধান 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 করতে 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পারবে। </a:t>
            </a:r>
          </a:p>
          <a:p>
            <a:pPr algn="ctr">
              <a:defRPr/>
            </a:pPr>
            <a:endParaRPr lang="bn-IN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F039A"/>
                </a:solidFill>
                <a:latin typeface="SutonnyOMJ" pitchFamily="2" charset="0"/>
                <a:cs typeface="SutonnyOMJ" pitchFamily="2" charset="0"/>
              </a:rPr>
              <a:t>ঐকিক নিয়ম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" y="2057400"/>
            <a:ext cx="8915400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ঐকিক </a:t>
            </a:r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শব্দটি এসেছে একক শব্দ থেকে আর একক বলতে বুঝায় এক।</a:t>
            </a:r>
          </a:p>
          <a:p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প্রথমে একটির দাম বা একজনে করতে পারে সেটি বের করে সম্পূর্ণ অঙ্ক সমাধান করার পদ্ধতিকে ঐকিক নিয়ম বলে।</a:t>
            </a:r>
          </a:p>
          <a:p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অন্যভাবে,</a:t>
            </a:r>
          </a:p>
          <a:p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কতগুলো জিনিসের দাম, ওজন পরিমান দেওয়া থাকলে, প্রথমে একটির দাম, ওজন অথবা পরিমান বের করে তা থেকে নির্দিষ্ট সংখ্যাক একই </a:t>
            </a:r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  জাতীয় </a:t>
            </a:r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জিনিসের মূল্য, ওজন, পরিমান নির্ণয় করার পদ্ধতিকে ঐকিক </a:t>
            </a:r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   নিয়ম </a:t>
            </a:r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বলে।</a:t>
            </a:r>
            <a:endParaRPr lang="bn-IN" sz="3200" b="1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F039A"/>
                </a:solidFill>
                <a:latin typeface="SutonnyOMJ" pitchFamily="2" charset="0"/>
                <a:cs typeface="SutonnyOMJ" pitchFamily="2" charset="0"/>
              </a:rPr>
              <a:t>অঙ্ক করার নিয়ম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" y="2057400"/>
            <a:ext cx="8915400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প্রশ্নে যেটি চাওয়া হয় অর্থাৎ কত জন, মূল্য, দিন ইত্যাদি সেটি আমরা শেষে লিখবো। যেমন নিচে ১ নম্বর অংকে আমাদের দিন বের করতে </a:t>
            </a:r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   হবে </a:t>
            </a:r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তাই আমরা দিন কথাটি শেষ অংশে লিখেছি।</a:t>
            </a:r>
          </a:p>
          <a:p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যখন আমরা ১ জনে বা ১ দিনে করতে পারে লিখবো তখন লক্ষ্য রাখতে হবে যে ১ জনে বা ১ দিনে করতে সময় বেশি লাগবে নাকি কম লাগবে, যদি সময় বেশি লাগে তাহলে আমরা গুণ করবো আর যদি সময় কম </a:t>
            </a:r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  লাগে </a:t>
            </a:r>
            <a:r>
              <a:rPr lang="bn-IN" sz="3200" b="1" dirty="0" smtClean="0">
                <a:latin typeface="SutonnyOMJ" pitchFamily="2" charset="0"/>
                <a:cs typeface="SutonnyOMJ" pitchFamily="2" charset="0"/>
              </a:rPr>
              <a:t>তাহলে আমরা ভাগ করবো।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0" y="457200"/>
            <a:ext cx="9144000" cy="5562600"/>
          </a:xfrm>
        </p:spPr>
        <p:txBody>
          <a:bodyPr/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মনে করি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১০টি বলপেনের দাম ৫০ টাকা।</a:t>
            </a:r>
            <a:endParaRPr lang="en-US" sz="4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তাহলে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১ টি বলপেনের দাম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  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টাকা বা ৫ টাকা। </a:t>
            </a:r>
            <a:endParaRPr lang="en-US" sz="4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এখন ১টি বলপেনের দাম থেকে যেকোনো সংখ্যক বলপেনের দাম নির্ণয় করা যায়। </a:t>
            </a:r>
            <a:endParaRPr lang="en-US" sz="4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যেমন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৮ টি বলপেনের দাম 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(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৫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X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৮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)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টাকা বা ৪০ টাকা। </a:t>
            </a:r>
            <a:endParaRPr lang="en-US" sz="4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অতএব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ঐকিক নিয়মের সাহায্যে আমরা ১টি জিনিসের দাম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ওজন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পরিমাণ নির্ণয় করে নির্দিষ্ট সংখ্যক জিনিসের দাম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ওজন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পরিমাণ নির্ণয় করতে পারি।</a:t>
            </a:r>
            <a:endParaRPr lang="ko-KR" alt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219200"/>
            <a:ext cx="524107" cy="59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304800" y="533400"/>
            <a:ext cx="8839200" cy="5638800"/>
          </a:xfrm>
        </p:spPr>
        <p:txBody>
          <a:bodyPr/>
          <a:lstStyle/>
          <a:p>
            <a:r>
              <a:rPr lang="bn-IN" sz="2800" b="1" dirty="0" smtClean="0">
                <a:latin typeface="SutonnyOMJ" pitchFamily="2" charset="0"/>
                <a:cs typeface="SutonnyOMJ" pitchFamily="2" charset="0"/>
              </a:rPr>
              <a:t>উদাহরণ ১৪</a:t>
            </a:r>
            <a:r>
              <a:rPr lang="hi-IN" sz="2800" b="1" dirty="0" smtClean="0">
                <a:latin typeface="SutonnyOMJ" pitchFamily="2" charset="0"/>
              </a:rPr>
              <a:t>।</a:t>
            </a:r>
            <a:r>
              <a:rPr lang="hi-IN" sz="2800" dirty="0" smtClean="0">
                <a:latin typeface="SutonnyOMJ" pitchFamily="2" charset="0"/>
              </a:rPr>
              <a:t>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১০ জন লোক একটি কাজ ৯ দিনে করতে পারে</a:t>
            </a:r>
            <a:r>
              <a:rPr lang="hi-IN" sz="2800" dirty="0" smtClean="0">
                <a:latin typeface="SutonnyOMJ" pitchFamily="2" charset="0"/>
              </a:rPr>
              <a:t>।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৫ জন লোক উক্ত কাজ কত দিনে করতে পারবে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?</a:t>
            </a:r>
          </a:p>
          <a:p>
            <a:r>
              <a:rPr lang="bn-IN" sz="2800" b="1" dirty="0" smtClean="0">
                <a:latin typeface="SutonnyOMJ" pitchFamily="2" charset="0"/>
                <a:cs typeface="SutonnyOMJ" pitchFamily="2" charset="0"/>
              </a:rPr>
              <a:t>সমাধান</a:t>
            </a:r>
            <a:r>
              <a:rPr lang="en-US" sz="2800" b="1" dirty="0" smtClean="0">
                <a:latin typeface="SutonnyOMJ" pitchFamily="2" charset="0"/>
                <a:cs typeface="SutonnyOMJ" pitchFamily="2" charset="0"/>
              </a:rPr>
              <a:t>:</a:t>
            </a:r>
          </a:p>
          <a:p>
            <a:r>
              <a:rPr lang="en-US" sz="2800" b="1" dirty="0" smtClean="0">
                <a:latin typeface="SutonnyOMJ" pitchFamily="2" charset="0"/>
                <a:cs typeface="SutonnyOMJ" pitchFamily="2" charset="0"/>
              </a:rPr>
              <a:t>		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১০ জন লোকে কাজটি করতে পারে ৯ দিনে</a:t>
            </a:r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		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১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 ”    ”    ”    ”   ”  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৯</a:t>
            </a:r>
            <a:r>
              <a:rPr lang="en-US" sz="2800" dirty="0" smtClean="0">
                <a:latin typeface="SutonnyOMJ" pitchFamily="2" charset="0"/>
                <a:cs typeface="SutonnyOMJ" pitchFamily="2" charset="0"/>
                <a:sym typeface="Wingdings 2"/>
              </a:rPr>
              <a:t>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১০ দিনে বা ৯০ দিনে</a:t>
            </a:r>
            <a:r>
              <a:rPr lang="hi-IN" sz="2800" dirty="0" smtClean="0">
                <a:latin typeface="SutonnyOMJ" pitchFamily="2" charset="0"/>
              </a:rPr>
              <a:t>। </a:t>
            </a:r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এক্ষেত্রে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কাজটি এক জন লোককে করতে হলে ১০ গুণ সময় লাগবে</a:t>
            </a:r>
            <a:r>
              <a:rPr lang="hi-IN" sz="2800" dirty="0" smtClean="0">
                <a:latin typeface="SutonnyOMJ" pitchFamily="2" charset="0"/>
              </a:rPr>
              <a:t>।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অর্থাৎ ১ জন লোক ঐ কাজটি ৯০ দিনে করতে পারে</a:t>
            </a:r>
            <a:r>
              <a:rPr lang="hi-IN" sz="2800" dirty="0" smtClean="0">
                <a:latin typeface="SutonnyOMJ" pitchFamily="2" charset="0"/>
              </a:rPr>
              <a:t>।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এখন ঐ কাজ ৫ জন লোকে করলে তাদের সময় ১ জন লোকের সময়ের চেয়ে কম হবে</a:t>
            </a:r>
            <a:r>
              <a:rPr lang="hi-IN" sz="2800" dirty="0" smtClean="0">
                <a:latin typeface="SutonnyOMJ" pitchFamily="2" charset="0"/>
              </a:rPr>
              <a:t>।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অর্থাৎ ৫ জন লোকের কাজটি করতে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সময় লাগে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দিন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   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বা ১৮ দিন</a:t>
            </a:r>
            <a:r>
              <a:rPr lang="hi-IN" sz="2800" dirty="0" smtClean="0">
                <a:latin typeface="SutonnyOMJ" pitchFamily="2" charset="0"/>
              </a:rPr>
              <a:t>।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এখানে একজন লোকের কাজটি করতে যে সময় লাগে সেই সময়কে ৫ দ্বারা ভাগ করে ৫ জন লোকের সময় নির্ণয় করা হয়েছে</a:t>
            </a:r>
            <a:r>
              <a:rPr lang="hi-IN" sz="2800" dirty="0" smtClean="0">
                <a:latin typeface="SutonnyOMJ" pitchFamily="2" charset="0"/>
              </a:rPr>
              <a:t>।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4267200"/>
            <a:ext cx="314325" cy="515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0" y="1219200"/>
            <a:ext cx="9144000" cy="4876800"/>
          </a:xfrm>
        </p:spPr>
        <p:txBody>
          <a:bodyPr/>
          <a:lstStyle/>
          <a:p>
            <a:r>
              <a:rPr lang="bn-IN" sz="2800" b="1" dirty="0" smtClean="0">
                <a:latin typeface="SutonnyOMJ" pitchFamily="2" charset="0"/>
                <a:cs typeface="SutonnyOMJ" pitchFamily="2" charset="0"/>
              </a:rPr>
              <a:t>উদাহরণ ১৫।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একটি ছাত্রাবাসে ৫০ জন ছাত্রের জন্য ৪ দিনের খাদ্য মজুদ আছে</a:t>
            </a:r>
            <a:r>
              <a:rPr lang="hi-IN" sz="2800" dirty="0" smtClean="0">
                <a:latin typeface="SutonnyOMJ" pitchFamily="2" charset="0"/>
              </a:rPr>
              <a:t>।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ঐ পরিমাণ খাদ্যে ২০ জন ছাত্রের কতদিন চলবে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?</a:t>
            </a:r>
          </a:p>
          <a:p>
            <a:r>
              <a:rPr lang="bn-IN" sz="2800" b="1" dirty="0" smtClean="0">
                <a:latin typeface="SutonnyOMJ" pitchFamily="2" charset="0"/>
                <a:cs typeface="SutonnyOMJ" pitchFamily="2" charset="0"/>
              </a:rPr>
              <a:t>সমাধান</a:t>
            </a:r>
            <a:r>
              <a:rPr lang="en-US" sz="2800" b="1" dirty="0" smtClean="0">
                <a:latin typeface="SutonnyOMJ" pitchFamily="2" charset="0"/>
                <a:cs typeface="SutonnyOMJ" pitchFamily="2" charset="0"/>
              </a:rPr>
              <a:t> :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	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৫০ জন ছাত্রের খাদ্য আছে ৪ দিনের</a:t>
            </a:r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		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১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 ”    ”   ”   ”  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৫০</a:t>
            </a:r>
            <a:r>
              <a:rPr lang="en-US" sz="2800" dirty="0" smtClean="0">
                <a:latin typeface="SutonnyOMJ" pitchFamily="2" charset="0"/>
                <a:cs typeface="SutonnyOMJ" pitchFamily="2" charset="0"/>
                <a:sym typeface="Wingdings 2"/>
              </a:rPr>
              <a:t>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৪ দিনের বা ২০০ দিনের</a:t>
            </a:r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		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২০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”    ”   ”   ”              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দিনের বা ১০ দিনের </a:t>
            </a:r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এখানে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যে পরিমাণ খাদ্যে ৫০ জনের ৪ দিন চলে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</a:t>
            </a:r>
          </a:p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সেই পরিমাণ খাদ্যে ১ জনের ২০০ দিন চলে</a:t>
            </a:r>
            <a:r>
              <a:rPr lang="hi-IN" sz="2800" dirty="0" smtClean="0">
                <a:latin typeface="SutonnyOMJ" pitchFamily="2" charset="0"/>
              </a:rPr>
              <a:t>।</a:t>
            </a:r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আবার ঐ পরিমাণ খাদ্যে ২০ জন ছাত্রের ১০ দিন চলে</a:t>
            </a:r>
            <a:r>
              <a:rPr lang="hi-IN" sz="2800" dirty="0" smtClean="0">
                <a:latin typeface="SutonnyOMJ" pitchFamily="2" charset="0"/>
              </a:rPr>
              <a:t>।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তা হলে দেখা যাচ্ছে যে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লোক সংখ্যা কমলে দিন বাড়ে আবার লোক সংখ্যা বাড়লে দিন কমে</a:t>
            </a:r>
            <a:r>
              <a:rPr lang="hi-IN" sz="2800" dirty="0" smtClean="0">
                <a:latin typeface="SutonnyOMJ" pitchFamily="2" charset="0"/>
              </a:rPr>
              <a:t>।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181350"/>
            <a:ext cx="76200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444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Slide 1</vt:lpstr>
      <vt:lpstr>পরিচিতি</vt:lpstr>
      <vt:lpstr>আজকের পাঠ </vt:lpstr>
      <vt:lpstr>শিখনফল</vt:lpstr>
      <vt:lpstr>ঐকিক নিয়ম</vt:lpstr>
      <vt:lpstr>অঙ্ক করার নিয়ম</vt:lpstr>
      <vt:lpstr>Slide 7</vt:lpstr>
      <vt:lpstr>Slide 8</vt:lpstr>
      <vt:lpstr>Slide 9</vt:lpstr>
      <vt:lpstr>কাজ</vt:lpstr>
      <vt:lpstr>বাড়ির কাজ</vt:lpstr>
      <vt:lpstr>Slide 12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292459</cp:lastModifiedBy>
  <cp:revision>43</cp:revision>
  <dcterms:created xsi:type="dcterms:W3CDTF">2014-04-01T16:35:38Z</dcterms:created>
  <dcterms:modified xsi:type="dcterms:W3CDTF">2021-08-16T07:25:57Z</dcterms:modified>
</cp:coreProperties>
</file>