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3" r:id="rId4"/>
    <p:sldId id="256" r:id="rId5"/>
    <p:sldId id="257" r:id="rId6"/>
    <p:sldId id="495" r:id="rId7"/>
    <p:sldId id="496" r:id="rId8"/>
    <p:sldId id="498" r:id="rId9"/>
    <p:sldId id="494" r:id="rId10"/>
    <p:sldId id="497" r:id="rId11"/>
    <p:sldId id="4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C67C-5F03-4668-9556-B7CBDAD2A9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3254C9-09E1-48FF-A9DF-FEB66E75D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FB1524-EAD2-4D41-99D6-D818C1888CB3}"/>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5" name="Footer Placeholder 4">
            <a:extLst>
              <a:ext uri="{FF2B5EF4-FFF2-40B4-BE49-F238E27FC236}">
                <a16:creationId xmlns:a16="http://schemas.microsoft.com/office/drawing/2014/main" id="{8F371E6C-F2A1-444A-9C54-ABAD0F607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47A70-CD8C-4CAB-84FA-77903F6FCD4C}"/>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373535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0A70-FA1F-4343-B641-298D474228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12961B-2009-4C96-84D3-F27F2D550D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2822A-5B8D-4BF8-A184-6CF01639B67F}"/>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5" name="Footer Placeholder 4">
            <a:extLst>
              <a:ext uri="{FF2B5EF4-FFF2-40B4-BE49-F238E27FC236}">
                <a16:creationId xmlns:a16="http://schemas.microsoft.com/office/drawing/2014/main" id="{2CB056B0-3AB1-4A86-BEDE-732C8FBC9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672F3C-0B1C-464C-9790-C1DBDE98940F}"/>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298169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15568-D4FF-48E1-AFC5-428142C960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1594F-6040-4391-BB72-0596D5D4B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A2945-F068-43F0-B85B-A2E3A0FEA34A}"/>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5" name="Footer Placeholder 4">
            <a:extLst>
              <a:ext uri="{FF2B5EF4-FFF2-40B4-BE49-F238E27FC236}">
                <a16:creationId xmlns:a16="http://schemas.microsoft.com/office/drawing/2014/main" id="{CE37DD3D-761D-433A-A3E4-7BFD04C41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BE040-4282-4B28-B7F2-FA52802A562C}"/>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182549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6D-9D6A-412C-997B-FDFAB614C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646CB0-6663-49B4-97FD-179770C4B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1ED80-B331-40E8-B5DE-E0BC8CAF6EF7}"/>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5" name="Footer Placeholder 4">
            <a:extLst>
              <a:ext uri="{FF2B5EF4-FFF2-40B4-BE49-F238E27FC236}">
                <a16:creationId xmlns:a16="http://schemas.microsoft.com/office/drawing/2014/main" id="{B935E3E9-DA36-4036-B144-6C4521EEB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221B5-6D5D-45BF-ADAC-6FD70BA044F2}"/>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165775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96E1-6277-4B13-8737-111C86AB1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8BC5E3-EC9A-4199-85DB-DF3568B947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D2C86E-0B47-48B9-B1B8-7F99B8CDF189}"/>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5" name="Footer Placeholder 4">
            <a:extLst>
              <a:ext uri="{FF2B5EF4-FFF2-40B4-BE49-F238E27FC236}">
                <a16:creationId xmlns:a16="http://schemas.microsoft.com/office/drawing/2014/main" id="{049A2E07-F6C8-42E3-B0CC-EABA9B599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47ABE-07D3-40AE-9857-CD0CF9644405}"/>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32261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C6CA-B1B9-4EF2-95B4-83133EE6E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49512-C564-4A8D-8FFA-4882631940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BBA128-D65C-4A62-8A59-B908E2FBAD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268E5B-A745-428A-850E-B469C871124D}"/>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6" name="Footer Placeholder 5">
            <a:extLst>
              <a:ext uri="{FF2B5EF4-FFF2-40B4-BE49-F238E27FC236}">
                <a16:creationId xmlns:a16="http://schemas.microsoft.com/office/drawing/2014/main" id="{ABC64BA1-D155-426D-A501-BFA1754F2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89F03-0CA8-475E-BC7D-80512941B88B}"/>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267268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639B-F221-45FE-A7C7-3371EECAF0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C89B2E-1D3C-4717-B360-D74D46D1F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F51A5A-07DF-4188-AE20-BF3D28CAF0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402530-3DA0-4CD6-A31F-DFC57F567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AE3599-6F06-4C58-BBE8-7E5EC00E76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328D9-3B18-4210-8409-B287A4F9341B}"/>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8" name="Footer Placeholder 7">
            <a:extLst>
              <a:ext uri="{FF2B5EF4-FFF2-40B4-BE49-F238E27FC236}">
                <a16:creationId xmlns:a16="http://schemas.microsoft.com/office/drawing/2014/main" id="{BDDC5667-A2A8-403B-B552-CADBA31D3D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10618-0C55-4877-AB41-6E8C86B17E45}"/>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255362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E4CA-CFBC-4279-A3F1-6D61598ABA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B6EABD-A452-4E5F-8A51-077BB87392E7}"/>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4" name="Footer Placeholder 3">
            <a:extLst>
              <a:ext uri="{FF2B5EF4-FFF2-40B4-BE49-F238E27FC236}">
                <a16:creationId xmlns:a16="http://schemas.microsoft.com/office/drawing/2014/main" id="{4C1E2367-BD73-4DFA-A225-B344993C7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23709-0CBA-458B-AEE6-029B96342AA1}"/>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224287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F5076-FAE2-46BF-B7EE-F8879114A8A7}"/>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3" name="Footer Placeholder 2">
            <a:extLst>
              <a:ext uri="{FF2B5EF4-FFF2-40B4-BE49-F238E27FC236}">
                <a16:creationId xmlns:a16="http://schemas.microsoft.com/office/drawing/2014/main" id="{EDA079F6-222C-4D32-8C53-45F853311A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6E56D-BABB-4CC6-9890-8DD0556AEAC5}"/>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197144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A450-3979-4AFE-9F69-B42CF9489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EB4C80-992A-4C21-BE03-7DFE8BE23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A0938-8C38-4A45-88D0-1F1413F6B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B387B-6B3E-4F9F-B345-EC1316F53B97}"/>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6" name="Footer Placeholder 5">
            <a:extLst>
              <a:ext uri="{FF2B5EF4-FFF2-40B4-BE49-F238E27FC236}">
                <a16:creationId xmlns:a16="http://schemas.microsoft.com/office/drawing/2014/main" id="{BF556B94-F072-4AB0-9AB8-7AF597832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9E2C6-9C00-4800-A66E-1969E386C51E}"/>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87106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D8FC-F074-4B65-8789-23636996BE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305972-DDE5-418A-A4CB-09CF0D256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BB5C30-954B-4467-BCD2-AFC791156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435D8-BC24-4045-8B08-F5EC21CFD238}"/>
              </a:ext>
            </a:extLst>
          </p:cNvPr>
          <p:cNvSpPr>
            <a:spLocks noGrp="1"/>
          </p:cNvSpPr>
          <p:nvPr>
            <p:ph type="dt" sz="half" idx="10"/>
          </p:nvPr>
        </p:nvSpPr>
        <p:spPr/>
        <p:txBody>
          <a:bodyPr/>
          <a:lstStyle/>
          <a:p>
            <a:fld id="{8CF14E72-46F4-4BAD-9559-050395A50752}" type="datetimeFigureOut">
              <a:rPr lang="en-US" smtClean="0"/>
              <a:t>8/15/2021</a:t>
            </a:fld>
            <a:endParaRPr lang="en-US"/>
          </a:p>
        </p:txBody>
      </p:sp>
      <p:sp>
        <p:nvSpPr>
          <p:cNvPr id="6" name="Footer Placeholder 5">
            <a:extLst>
              <a:ext uri="{FF2B5EF4-FFF2-40B4-BE49-F238E27FC236}">
                <a16:creationId xmlns:a16="http://schemas.microsoft.com/office/drawing/2014/main" id="{DD183F20-9975-4B73-9BAF-8E414F8F4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746F8-EF37-4700-BDA2-4B4AC75178DA}"/>
              </a:ext>
            </a:extLst>
          </p:cNvPr>
          <p:cNvSpPr>
            <a:spLocks noGrp="1"/>
          </p:cNvSpPr>
          <p:nvPr>
            <p:ph type="sldNum" sz="quarter" idx="12"/>
          </p:nvPr>
        </p:nvSpPr>
        <p:spPr/>
        <p:txBody>
          <a:bodyPr/>
          <a:lstStyle/>
          <a:p>
            <a:fld id="{A470869D-F9A2-45B2-960F-A5007CAA9F10}" type="slidenum">
              <a:rPr lang="en-US" smtClean="0"/>
              <a:t>‹#›</a:t>
            </a:fld>
            <a:endParaRPr lang="en-US"/>
          </a:p>
        </p:txBody>
      </p:sp>
    </p:spTree>
    <p:extLst>
      <p:ext uri="{BB962C8B-B14F-4D97-AF65-F5344CB8AC3E}">
        <p14:creationId xmlns:p14="http://schemas.microsoft.com/office/powerpoint/2010/main" val="35925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AF7369-CE2D-445B-A2EF-1AF228A12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5B7DA3-B08A-481E-9C8C-1DA87BBB7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66FD1-8E77-4612-91EB-2947C78905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14E72-46F4-4BAD-9559-050395A50752}" type="datetimeFigureOut">
              <a:rPr lang="en-US" smtClean="0"/>
              <a:t>8/15/2021</a:t>
            </a:fld>
            <a:endParaRPr lang="en-US"/>
          </a:p>
        </p:txBody>
      </p:sp>
      <p:sp>
        <p:nvSpPr>
          <p:cNvPr id="5" name="Footer Placeholder 4">
            <a:extLst>
              <a:ext uri="{FF2B5EF4-FFF2-40B4-BE49-F238E27FC236}">
                <a16:creationId xmlns:a16="http://schemas.microsoft.com/office/drawing/2014/main" id="{7323DE3B-4F9F-4DE4-BCC6-A5AD29610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3FB332-A68C-44C6-9F8D-9606A21C6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0869D-F9A2-45B2-960F-A5007CAA9F10}" type="slidenum">
              <a:rPr lang="en-US" smtClean="0"/>
              <a:t>‹#›</a:t>
            </a:fld>
            <a:endParaRPr lang="en-US"/>
          </a:p>
        </p:txBody>
      </p:sp>
    </p:spTree>
    <p:extLst>
      <p:ext uri="{BB962C8B-B14F-4D97-AF65-F5344CB8AC3E}">
        <p14:creationId xmlns:p14="http://schemas.microsoft.com/office/powerpoint/2010/main" val="2026506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s://pixabay.com/en/grass-flowers-flowers-of-the-field-328319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00F8-E670-4C09-9394-564371B74EFE}"/>
              </a:ext>
            </a:extLst>
          </p:cNvPr>
          <p:cNvSpPr>
            <a:spLocks noGrp="1"/>
          </p:cNvSpPr>
          <p:nvPr>
            <p:ph type="ctrTitle"/>
          </p:nvPr>
        </p:nvSpPr>
        <p:spPr/>
        <p:txBody>
          <a:bodyPr/>
          <a:lstStyle/>
          <a:p>
            <a:r>
              <a:rPr lang="bn-IN" dirty="0"/>
              <a:t>মাল্টিমিডিয়া ক্লাসে সবাইকে স্বাগতম </a:t>
            </a:r>
            <a:endParaRPr lang="en-US" dirty="0"/>
          </a:p>
        </p:txBody>
      </p:sp>
      <p:sp>
        <p:nvSpPr>
          <p:cNvPr id="3" name="Subtitle 2">
            <a:extLst>
              <a:ext uri="{FF2B5EF4-FFF2-40B4-BE49-F238E27FC236}">
                <a16:creationId xmlns:a16="http://schemas.microsoft.com/office/drawing/2014/main" id="{0CCC499E-9584-4C10-9A66-165E458035BA}"/>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id="{7891CF0F-8C21-4B8A-A98C-169A6575F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65" y="-121194"/>
            <a:ext cx="12078929" cy="6875956"/>
          </a:xfrm>
          <a:prstGeom prst="rect">
            <a:avLst/>
          </a:prstGeom>
        </p:spPr>
      </p:pic>
      <p:sp>
        <p:nvSpPr>
          <p:cNvPr id="8" name="Title 1">
            <a:extLst>
              <a:ext uri="{FF2B5EF4-FFF2-40B4-BE49-F238E27FC236}">
                <a16:creationId xmlns:a16="http://schemas.microsoft.com/office/drawing/2014/main" id="{BA8D0C1B-6D0B-4B44-9E78-0E1B3F62C7C5}"/>
              </a:ext>
            </a:extLst>
          </p:cNvPr>
          <p:cNvSpPr txBox="1">
            <a:spLocks/>
          </p:cNvSpPr>
          <p:nvPr/>
        </p:nvSpPr>
        <p:spPr>
          <a:xfrm>
            <a:off x="663677" y="1274763"/>
            <a:ext cx="10156723" cy="238760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n-IN" sz="9600" dirty="0">
                <a:solidFill>
                  <a:srgbClr val="FFC000"/>
                </a:solidFill>
                <a:latin typeface="NikoshBAN" panose="02000000000000000000" pitchFamily="2" charset="0"/>
                <a:cs typeface="NikoshBAN" panose="02000000000000000000" pitchFamily="2" charset="0"/>
              </a:rPr>
              <a:t>মাল্টিমিডিয়া ক্লাসে সবাইকে স্বাগতম </a:t>
            </a:r>
            <a:endParaRPr lang="en-US" sz="96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6206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0" fill="hold"/>
                                        <p:tgtEl>
                                          <p:spTgt spid="7"/>
                                        </p:tgtEl>
                                        <p:attrNameLst>
                                          <p:attrName>ppt_w</p:attrName>
                                        </p:attrNameLst>
                                      </p:cBhvr>
                                      <p:tavLst>
                                        <p:tav tm="0" fmla="#ppt_w*sin(2.5*pi*$)">
                                          <p:val>
                                            <p:fltVal val="0"/>
                                          </p:val>
                                        </p:tav>
                                        <p:tav tm="100000">
                                          <p:val>
                                            <p:fltVal val="1"/>
                                          </p:val>
                                        </p:tav>
                                      </p:tavLst>
                                    </p:anim>
                                    <p:anim calcmode="lin" valueType="num">
                                      <p:cBhvr>
                                        <p:cTn id="16"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E786-C57D-41BC-9190-9BA3B4551458}"/>
              </a:ext>
            </a:extLst>
          </p:cNvPr>
          <p:cNvSpPr>
            <a:spLocks noGrp="1"/>
          </p:cNvSpPr>
          <p:nvPr>
            <p:ph type="title"/>
          </p:nvPr>
        </p:nvSpPr>
        <p:spPr/>
        <p:txBody>
          <a:bodyPr>
            <a:normAutofit/>
          </a:bodyPr>
          <a:lstStyle/>
          <a:p>
            <a:pPr algn="ctr"/>
            <a:r>
              <a:rPr lang="bn-IN" sz="8000" dirty="0">
                <a:solidFill>
                  <a:srgbClr val="FF0000"/>
                </a:solidFill>
                <a:latin typeface="NikoshBAN" panose="02000000000000000000" pitchFamily="2" charset="0"/>
                <a:cs typeface="NikoshBAN" panose="02000000000000000000" pitchFamily="2" charset="0"/>
              </a:rPr>
              <a:t>বাড়ির কাজ </a:t>
            </a:r>
            <a:endParaRPr lang="en-US" sz="8000"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703E9113-C075-4C67-8D7A-C57F0F44688D}"/>
              </a:ext>
            </a:extLst>
          </p:cNvPr>
          <p:cNvSpPr>
            <a:spLocks noGrp="1"/>
          </p:cNvSpPr>
          <p:nvPr>
            <p:ph idx="1"/>
          </p:nvPr>
        </p:nvSpPr>
        <p:spPr>
          <a:xfrm>
            <a:off x="838200" y="1825625"/>
            <a:ext cx="7232374" cy="4351338"/>
          </a:xfrm>
        </p:spPr>
        <p:txBody>
          <a:bodyPr>
            <a:normAutofit/>
          </a:bodyPr>
          <a:lstStyle/>
          <a:p>
            <a:r>
              <a:rPr lang="bn-IN" sz="4000" dirty="0">
                <a:latin typeface="NikoshBAN" panose="02000000000000000000" pitchFamily="2" charset="0"/>
                <a:cs typeface="NikoshBAN" panose="02000000000000000000" pitchFamily="2" charset="0"/>
              </a:rPr>
              <a:t>১।বর্গি কারা তারা কি করছিল ? </a:t>
            </a:r>
          </a:p>
          <a:p>
            <a:r>
              <a:rPr lang="bn-IN" sz="4000" dirty="0">
                <a:latin typeface="NikoshBAN" panose="02000000000000000000" pitchFamily="2" charset="0"/>
                <a:cs typeface="NikoshBAN" panose="02000000000000000000" pitchFamily="2" charset="0"/>
              </a:rPr>
              <a:t>২।হানাদারদের কথা মানুষ কেন ভুলবেনা ? </a:t>
            </a:r>
          </a:p>
          <a:p>
            <a:r>
              <a:rPr lang="bn-IN" sz="4000" dirty="0">
                <a:latin typeface="NikoshBAN" panose="02000000000000000000" pitchFamily="2" charset="0"/>
                <a:cs typeface="NikoshBAN" panose="02000000000000000000" pitchFamily="2" charset="0"/>
              </a:rPr>
              <a:t>৩।মুক্তি যোদ্ধাদের কথা মানুষ কখনো ভুলবেনা কেন? </a:t>
            </a:r>
          </a:p>
          <a:p>
            <a:r>
              <a:rPr lang="bn-IN" sz="4000" dirty="0">
                <a:latin typeface="NikoshBAN" panose="02000000000000000000" pitchFamily="2" charset="0"/>
                <a:cs typeface="NikoshBAN" panose="02000000000000000000" pitchFamily="2" charset="0"/>
              </a:rPr>
              <a:t>৪। “ কাল যে আঁধার ছিল আজ সেখানে আলো’-কথা টি ব্যাখ্যা কর। </a:t>
            </a:r>
            <a:endParaRPr lang="en-US" sz="40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E87A011B-AA0F-4C53-898C-1FE76CFDE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861" y="1825624"/>
            <a:ext cx="3498574" cy="3528253"/>
          </a:xfrm>
          <a:prstGeom prst="rect">
            <a:avLst/>
          </a:prstGeom>
        </p:spPr>
      </p:pic>
    </p:spTree>
    <p:extLst>
      <p:ext uri="{BB962C8B-B14F-4D97-AF65-F5344CB8AC3E}">
        <p14:creationId xmlns:p14="http://schemas.microsoft.com/office/powerpoint/2010/main" val="164033953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2000"/>
                                        <p:tgtEl>
                                          <p:spTgt spid="3">
                                            <p:txEl>
                                              <p:pRg st="2" end="2"/>
                                            </p:txEl>
                                          </p:spTgt>
                                        </p:tgtEl>
                                      </p:cBhvr>
                                    </p:animEffect>
                                    <p:anim calcmode="lin" valueType="num">
                                      <p:cBhvr>
                                        <p:cTn id="3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2000"/>
                                        <p:tgtEl>
                                          <p:spTgt spid="3">
                                            <p:txEl>
                                              <p:pRg st="3" end="3"/>
                                            </p:txEl>
                                          </p:spTgt>
                                        </p:tgtEl>
                                      </p:cBhvr>
                                    </p:animEffect>
                                    <p:anim calcmode="lin" valueType="num">
                                      <p:cBhvr>
                                        <p:cTn id="4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4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3A47-9E62-4CE9-B701-F5E9D5061E3F}"/>
              </a:ext>
            </a:extLst>
          </p:cNvPr>
          <p:cNvSpPr>
            <a:spLocks noGrp="1"/>
          </p:cNvSpPr>
          <p:nvPr>
            <p:ph type="title"/>
          </p:nvPr>
        </p:nvSpPr>
        <p:spPr/>
        <p:txBody>
          <a:bodyPr>
            <a:normAutofit fontScale="90000"/>
          </a:bodyPr>
          <a:lstStyle/>
          <a:p>
            <a:pPr algn="ctr"/>
            <a:r>
              <a:rPr lang="bn-IN" sz="8800" dirty="0">
                <a:solidFill>
                  <a:srgbClr val="FFC000"/>
                </a:solidFill>
                <a:latin typeface="NikoshBAN" panose="02000000000000000000" pitchFamily="2" charset="0"/>
                <a:cs typeface="NikoshBAN" panose="02000000000000000000" pitchFamily="2" charset="0"/>
              </a:rPr>
              <a:t>সবাইকে ধন্যবাদ </a:t>
            </a:r>
            <a:endParaRPr lang="en-US" sz="8800" dirty="0">
              <a:solidFill>
                <a:srgbClr val="FFC000"/>
              </a:solidFill>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D9B4DE72-08AB-498B-841F-812C02EFA5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815" y="1485279"/>
            <a:ext cx="3893654" cy="5167311"/>
          </a:xfrm>
        </p:spPr>
      </p:pic>
      <p:pic>
        <p:nvPicPr>
          <p:cNvPr id="7" name="Picture 6">
            <a:extLst>
              <a:ext uri="{FF2B5EF4-FFF2-40B4-BE49-F238E27FC236}">
                <a16:creationId xmlns:a16="http://schemas.microsoft.com/office/drawing/2014/main" id="{AF66C329-744C-4921-A040-981034CFA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626" y="1690688"/>
            <a:ext cx="3710609" cy="5167312"/>
          </a:xfrm>
          <a:prstGeom prst="rect">
            <a:avLst/>
          </a:prstGeom>
        </p:spPr>
      </p:pic>
      <p:sp>
        <p:nvSpPr>
          <p:cNvPr id="8" name="Rectangle 7">
            <a:extLst>
              <a:ext uri="{FF2B5EF4-FFF2-40B4-BE49-F238E27FC236}">
                <a16:creationId xmlns:a16="http://schemas.microsoft.com/office/drawing/2014/main" id="{F5C5ED88-28C0-40BF-8E49-0B6A403B4301}"/>
              </a:ext>
            </a:extLst>
          </p:cNvPr>
          <p:cNvSpPr/>
          <p:nvPr/>
        </p:nvSpPr>
        <p:spPr>
          <a:xfrm>
            <a:off x="4611757" y="1690689"/>
            <a:ext cx="3776869" cy="49619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6600" dirty="0">
                <a:latin typeface="NikoshBAN" panose="02000000000000000000" pitchFamily="2" charset="0"/>
                <a:cs typeface="NikoshBAN" panose="02000000000000000000" pitchFamily="2" charset="0"/>
              </a:rPr>
              <a:t>আল্লাহ হাফিজ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231756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 calcmode="lin" valueType="num">
                                      <p:cBhvr>
                                        <p:cTn id="32" dur="500" fill="hold"/>
                                        <p:tgtEl>
                                          <p:spTgt spid="7"/>
                                        </p:tgtEl>
                                        <p:attrNameLst>
                                          <p:attrName>style.rotation</p:attrName>
                                        </p:attrNameLst>
                                      </p:cBhvr>
                                      <p:tavLst>
                                        <p:tav tm="0">
                                          <p:val>
                                            <p:fltVal val="360"/>
                                          </p:val>
                                        </p:tav>
                                        <p:tav tm="100000">
                                          <p:val>
                                            <p:fltVal val="0"/>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A12B-43C3-4436-835B-B5FA8435D935}"/>
              </a:ext>
            </a:extLst>
          </p:cNvPr>
          <p:cNvSpPr>
            <a:spLocks noGrp="1"/>
          </p:cNvSpPr>
          <p:nvPr>
            <p:ph type="title"/>
          </p:nvPr>
        </p:nvSpPr>
        <p:spPr/>
        <p:txBody>
          <a:bodyPr>
            <a:normAutofit/>
          </a:bodyPr>
          <a:lstStyle/>
          <a:p>
            <a:pPr algn="ctr"/>
            <a:r>
              <a:rPr lang="bn-IN" sz="8000" dirty="0">
                <a:solidFill>
                  <a:srgbClr val="00B050"/>
                </a:solidFill>
                <a:latin typeface="NikoshBAN" panose="02000000000000000000" pitchFamily="2" charset="0"/>
                <a:cs typeface="NikoshBAN" panose="02000000000000000000" pitchFamily="2" charset="0"/>
              </a:rPr>
              <a:t>শিক্ষকপরিচিতি </a:t>
            </a:r>
            <a:endParaRPr lang="en-US" sz="8000" dirty="0">
              <a:solidFill>
                <a:srgbClr val="00B05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8C8BFFFF-102F-4EFF-A639-F06A116FD9FA}"/>
              </a:ext>
            </a:extLst>
          </p:cNvPr>
          <p:cNvSpPr>
            <a:spLocks noGrp="1"/>
          </p:cNvSpPr>
          <p:nvPr>
            <p:ph idx="1"/>
          </p:nvPr>
        </p:nvSpPr>
        <p:spPr/>
        <p:txBody>
          <a:bodyPr>
            <a:normAutofit lnSpcReduction="10000"/>
          </a:bodyPr>
          <a:lstStyle/>
          <a:p>
            <a:r>
              <a:rPr lang="bn-IN" sz="4800" dirty="0">
                <a:solidFill>
                  <a:srgbClr val="00B050"/>
                </a:solidFill>
                <a:latin typeface="NikoshBAN" panose="02000000000000000000" pitchFamily="2" charset="0"/>
                <a:cs typeface="NikoshBAN" panose="02000000000000000000" pitchFamily="2" charset="0"/>
              </a:rPr>
              <a:t>মোঃ মুরশিদুর রহমান </a:t>
            </a:r>
          </a:p>
          <a:p>
            <a:r>
              <a:rPr lang="bn-IN" sz="4800" dirty="0">
                <a:solidFill>
                  <a:srgbClr val="00B050"/>
                </a:solidFill>
                <a:latin typeface="NikoshBAN" panose="02000000000000000000" pitchFamily="2" charset="0"/>
                <a:cs typeface="NikoshBAN" panose="02000000000000000000" pitchFamily="2" charset="0"/>
              </a:rPr>
              <a:t>ইবতেদায়ি ক্বারি </a:t>
            </a:r>
          </a:p>
          <a:p>
            <a:r>
              <a:rPr lang="bn-IN" sz="4800" dirty="0">
                <a:solidFill>
                  <a:srgbClr val="00B050"/>
                </a:solidFill>
                <a:latin typeface="NikoshBAN" panose="02000000000000000000" pitchFamily="2" charset="0"/>
                <a:cs typeface="NikoshBAN" panose="02000000000000000000" pitchFamily="2" charset="0"/>
              </a:rPr>
              <a:t>খিলবাইছা রাহঃ ফাজিল মাদরাসা </a:t>
            </a:r>
          </a:p>
          <a:p>
            <a:r>
              <a:rPr lang="bn-IN" sz="4800" dirty="0">
                <a:solidFill>
                  <a:srgbClr val="00B050"/>
                </a:solidFill>
                <a:latin typeface="NikoshBAN" panose="02000000000000000000" pitchFamily="2" charset="0"/>
                <a:cs typeface="NikoshBAN" panose="02000000000000000000" pitchFamily="2" charset="0"/>
              </a:rPr>
              <a:t>সদর লক্ষ্মীপুর </a:t>
            </a:r>
          </a:p>
          <a:p>
            <a:r>
              <a:rPr lang="en-US" sz="4800" dirty="0">
                <a:solidFill>
                  <a:srgbClr val="00B050"/>
                </a:solidFill>
                <a:latin typeface="NikoshBAN" panose="02000000000000000000" pitchFamily="2" charset="0"/>
                <a:cs typeface="NikoshBAN" panose="02000000000000000000" pitchFamily="2" charset="0"/>
              </a:rPr>
              <a:t>Email-</a:t>
            </a:r>
            <a:r>
              <a:rPr lang="en-US" sz="4800" dirty="0" err="1">
                <a:solidFill>
                  <a:srgbClr val="00B050"/>
                </a:solidFill>
                <a:latin typeface="NikoshBAN" panose="02000000000000000000" pitchFamily="2" charset="0"/>
                <a:cs typeface="NikoshBAN" panose="02000000000000000000" pitchFamily="2" charset="0"/>
              </a:rPr>
              <a:t>murrshidurrahman</a:t>
            </a:r>
            <a:endParaRPr lang="en-US" sz="4800" dirty="0">
              <a:solidFill>
                <a:srgbClr val="00B050"/>
              </a:solidFill>
              <a:latin typeface="NikoshBAN" panose="02000000000000000000" pitchFamily="2" charset="0"/>
              <a:cs typeface="NikoshBAN" panose="02000000000000000000" pitchFamily="2" charset="0"/>
            </a:endParaRPr>
          </a:p>
          <a:p>
            <a:r>
              <a:rPr lang="en-US" sz="4800" dirty="0">
                <a:solidFill>
                  <a:srgbClr val="00B050"/>
                </a:solidFill>
                <a:latin typeface="NikoshBAN" panose="02000000000000000000" pitchFamily="2" charset="0"/>
                <a:cs typeface="NikoshBAN" panose="02000000000000000000" pitchFamily="2" charset="0"/>
              </a:rPr>
              <a:t>@gmail.com </a:t>
            </a:r>
          </a:p>
        </p:txBody>
      </p:sp>
      <p:pic>
        <p:nvPicPr>
          <p:cNvPr id="5" name="Picture 4">
            <a:extLst>
              <a:ext uri="{FF2B5EF4-FFF2-40B4-BE49-F238E27FC236}">
                <a16:creationId xmlns:a16="http://schemas.microsoft.com/office/drawing/2014/main" id="{CBBB0D8F-0BE2-4DEA-8921-11DD17DE2FF3}"/>
              </a:ext>
            </a:extLst>
          </p:cNvPr>
          <p:cNvPicPr>
            <a:picLocks noChangeAspect="1"/>
          </p:cNvPicPr>
          <p:nvPr/>
        </p:nvPicPr>
        <p:blipFill rotWithShape="1">
          <a:blip r:embed="rId2">
            <a:extLst>
              <a:ext uri="{28A0092B-C50C-407E-A947-70E740481C1C}">
                <a14:useLocalDpi xmlns:a14="http://schemas.microsoft.com/office/drawing/2010/main" val="0"/>
              </a:ext>
            </a:extLst>
          </a:blip>
          <a:srcRect t="26621"/>
          <a:stretch/>
        </p:blipFill>
        <p:spPr>
          <a:xfrm>
            <a:off x="8680175" y="681037"/>
            <a:ext cx="3604590" cy="4287787"/>
          </a:xfrm>
          <a:prstGeom prst="rect">
            <a:avLst/>
          </a:prstGeom>
        </p:spPr>
      </p:pic>
    </p:spTree>
    <p:extLst>
      <p:ext uri="{BB962C8B-B14F-4D97-AF65-F5344CB8AC3E}">
        <p14:creationId xmlns:p14="http://schemas.microsoft.com/office/powerpoint/2010/main" val="74347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2000"/>
                                        <p:tgtEl>
                                          <p:spTgt spid="3">
                                            <p:txEl>
                                              <p:pRg st="1" end="1"/>
                                            </p:txEl>
                                          </p:spTgt>
                                        </p:tgtEl>
                                      </p:cBhvr>
                                    </p:animEffect>
                                    <p:anim calcmode="lin" valueType="num">
                                      <p:cBhvr>
                                        <p:cTn id="2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2000"/>
                                        <p:tgtEl>
                                          <p:spTgt spid="3">
                                            <p:txEl>
                                              <p:pRg st="2" end="2"/>
                                            </p:txEl>
                                          </p:spTgt>
                                        </p:tgtEl>
                                      </p:cBhvr>
                                    </p:animEffect>
                                    <p:anim calcmode="lin" valueType="num">
                                      <p:cBhvr>
                                        <p:cTn id="3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2000"/>
                                        <p:tgtEl>
                                          <p:spTgt spid="3">
                                            <p:txEl>
                                              <p:pRg st="3" end="3"/>
                                            </p:txEl>
                                          </p:spTgt>
                                        </p:tgtEl>
                                      </p:cBhvr>
                                    </p:animEffect>
                                    <p:anim calcmode="lin" valueType="num">
                                      <p:cBhvr>
                                        <p:cTn id="44"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4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2000"/>
                                        <p:tgtEl>
                                          <p:spTgt spid="3">
                                            <p:txEl>
                                              <p:pRg st="4" end="4"/>
                                            </p:txEl>
                                          </p:spTgt>
                                        </p:tgtEl>
                                      </p:cBhvr>
                                    </p:animEffect>
                                    <p:anim calcmode="lin" valueType="num">
                                      <p:cBhvr>
                                        <p:cTn id="52"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5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4"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2000"/>
                                        <p:tgtEl>
                                          <p:spTgt spid="3">
                                            <p:txEl>
                                              <p:pRg st="5" end="5"/>
                                            </p:txEl>
                                          </p:spTgt>
                                        </p:tgtEl>
                                      </p:cBhvr>
                                    </p:animEffect>
                                    <p:anim calcmode="lin" valueType="num">
                                      <p:cBhvr>
                                        <p:cTn id="60"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61"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2"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800" decel="100000"/>
                                        <p:tgtEl>
                                          <p:spTgt spid="5"/>
                                        </p:tgtEl>
                                      </p:cBhvr>
                                    </p:animEffect>
                                    <p:anim calcmode="lin" valueType="num">
                                      <p:cBhvr>
                                        <p:cTn id="68" dur="800" decel="100000" fill="hold"/>
                                        <p:tgtEl>
                                          <p:spTgt spid="5"/>
                                        </p:tgtEl>
                                        <p:attrNameLst>
                                          <p:attrName>style.rotation</p:attrName>
                                        </p:attrNameLst>
                                      </p:cBhvr>
                                      <p:tavLst>
                                        <p:tav tm="0">
                                          <p:val>
                                            <p:fltVal val="-90"/>
                                          </p:val>
                                        </p:tav>
                                        <p:tav tm="100000">
                                          <p:val>
                                            <p:fltVal val="0"/>
                                          </p:val>
                                        </p:tav>
                                      </p:tavLst>
                                    </p:anim>
                                    <p:anim calcmode="lin" valueType="num">
                                      <p:cBhvr>
                                        <p:cTn id="69" dur="800" decel="100000" fill="hold"/>
                                        <p:tgtEl>
                                          <p:spTgt spid="5"/>
                                        </p:tgtEl>
                                        <p:attrNameLst>
                                          <p:attrName>ppt_x</p:attrName>
                                        </p:attrNameLst>
                                      </p:cBhvr>
                                      <p:tavLst>
                                        <p:tav tm="0">
                                          <p:val>
                                            <p:strVal val="#ppt_x+0.4"/>
                                          </p:val>
                                        </p:tav>
                                        <p:tav tm="100000">
                                          <p:val>
                                            <p:strVal val="#ppt_x-0.05"/>
                                          </p:val>
                                        </p:tav>
                                      </p:tavLst>
                                    </p:anim>
                                    <p:anim calcmode="lin" valueType="num">
                                      <p:cBhvr>
                                        <p:cTn id="70" dur="800" decel="100000" fill="hold"/>
                                        <p:tgtEl>
                                          <p:spTgt spid="5"/>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21A2-86F9-4A32-8437-1F5CDE3EEC97}"/>
              </a:ext>
            </a:extLst>
          </p:cNvPr>
          <p:cNvSpPr>
            <a:spLocks noGrp="1"/>
          </p:cNvSpPr>
          <p:nvPr>
            <p:ph type="title"/>
          </p:nvPr>
        </p:nvSpPr>
        <p:spPr>
          <a:xfrm>
            <a:off x="838200" y="681037"/>
            <a:ext cx="10515600" cy="1009651"/>
          </a:xfrm>
        </p:spPr>
        <p:txBody>
          <a:bodyPr/>
          <a:lstStyle/>
          <a:p>
            <a:pPr algn="ctr"/>
            <a:r>
              <a:rPr lang="bn-IN" dirty="0">
                <a:latin typeface="NikoshBAN" panose="02000000000000000000" pitchFamily="2" charset="0"/>
                <a:cs typeface="NikoshBAN" panose="02000000000000000000" pitchFamily="2" charset="0"/>
              </a:rPr>
              <a:t>পাঠ পরিচিতি </a:t>
            </a:r>
            <a:endParaRPr lang="en-US"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64737E40-B9AC-4FCB-9A92-5C5EDECF8E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77988"/>
            <a:ext cx="12192000" cy="1194361"/>
          </a:xfrm>
          <a:prstGeom prst="rect">
            <a:avLst/>
          </a:prstGeom>
        </p:spPr>
      </p:pic>
      <p:pic>
        <p:nvPicPr>
          <p:cNvPr id="5" name="Content Placeholder 4">
            <a:extLst>
              <a:ext uri="{FF2B5EF4-FFF2-40B4-BE49-F238E27FC236}">
                <a16:creationId xmlns:a16="http://schemas.microsoft.com/office/drawing/2014/main" id="{8ECE33EE-BF8E-4814-B82F-1B218A15CA2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827312"/>
            <a:ext cx="11993217" cy="1952625"/>
          </a:xfrm>
          <a:prstGeom prst="rect">
            <a:avLst/>
          </a:prstGeom>
        </p:spPr>
      </p:pic>
      <p:sp>
        <p:nvSpPr>
          <p:cNvPr id="6" name="Rectangle: Rounded Corners 5">
            <a:extLst>
              <a:ext uri="{FF2B5EF4-FFF2-40B4-BE49-F238E27FC236}">
                <a16:creationId xmlns:a16="http://schemas.microsoft.com/office/drawing/2014/main" id="{D9088097-EC6C-4940-B861-213C5B978EDE}"/>
              </a:ext>
            </a:extLst>
          </p:cNvPr>
          <p:cNvSpPr/>
          <p:nvPr/>
        </p:nvSpPr>
        <p:spPr>
          <a:xfrm>
            <a:off x="1589616" y="1690688"/>
            <a:ext cx="4571725" cy="3795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FFC000"/>
                </a:solidFill>
                <a:latin typeface="NikoshBAN" panose="02000000000000000000" pitchFamily="2" charset="0"/>
                <a:cs typeface="NikoshBAN" panose="02000000000000000000" pitchFamily="2" charset="0"/>
              </a:rPr>
              <a:t>শ্রেনিঃ5ম  </a:t>
            </a:r>
          </a:p>
          <a:p>
            <a:pPr algn="ctr"/>
            <a:r>
              <a:rPr lang="bn-IN" sz="2800" b="1" dirty="0">
                <a:solidFill>
                  <a:srgbClr val="FFC000"/>
                </a:solidFill>
                <a:latin typeface="NikoshBAN" panose="02000000000000000000" pitchFamily="2" charset="0"/>
                <a:cs typeface="NikoshBAN" panose="02000000000000000000" pitchFamily="2" charset="0"/>
              </a:rPr>
              <a:t>বিষয়ঃ বাংলা  </a:t>
            </a:r>
          </a:p>
          <a:p>
            <a:pPr algn="ctr"/>
            <a:r>
              <a:rPr lang="bn-IN" sz="2800" b="1" dirty="0">
                <a:solidFill>
                  <a:srgbClr val="FFC000"/>
                </a:solidFill>
                <a:latin typeface="NikoshBAN" panose="02000000000000000000" pitchFamily="2" charset="0"/>
                <a:cs typeface="NikoshBAN" panose="02000000000000000000" pitchFamily="2" charset="0"/>
              </a:rPr>
              <a:t>পৃষ্ঠা নং ১০৬   </a:t>
            </a:r>
          </a:p>
          <a:p>
            <a:pPr algn="ctr"/>
            <a:r>
              <a:rPr lang="bn-IN" sz="2800" b="1" dirty="0">
                <a:solidFill>
                  <a:srgbClr val="FFC000"/>
                </a:solidFill>
                <a:latin typeface="NikoshBAN" panose="02000000000000000000" pitchFamily="2" charset="0"/>
                <a:cs typeface="NikoshBAN" panose="02000000000000000000" pitchFamily="2" charset="0"/>
              </a:rPr>
              <a:t>আলোচ্য বিষয় ঃ রৌদ্র লেখে জয়  </a:t>
            </a:r>
            <a:endParaRPr lang="en-US" sz="2800" b="1" dirty="0">
              <a:solidFill>
                <a:srgbClr val="FFC000"/>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1F04F2EA-E9C0-4C85-880F-79DD7CB43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270071"/>
            <a:ext cx="1968592" cy="2971703"/>
          </a:xfrm>
          <a:prstGeom prst="star32">
            <a:avLst/>
          </a:prstGeom>
        </p:spPr>
      </p:pic>
      <p:pic>
        <p:nvPicPr>
          <p:cNvPr id="9" name="Picture 8">
            <a:extLst>
              <a:ext uri="{FF2B5EF4-FFF2-40B4-BE49-F238E27FC236}">
                <a16:creationId xmlns:a16="http://schemas.microsoft.com/office/drawing/2014/main" id="{7BB5B114-A68B-475B-8845-171008945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9217" y="2958645"/>
            <a:ext cx="1663792" cy="2971703"/>
          </a:xfrm>
          <a:prstGeom prst="star32">
            <a:avLst/>
          </a:prstGeom>
        </p:spPr>
      </p:pic>
      <p:pic>
        <p:nvPicPr>
          <p:cNvPr id="11" name="Picture 10">
            <a:extLst>
              <a:ext uri="{FF2B5EF4-FFF2-40B4-BE49-F238E27FC236}">
                <a16:creationId xmlns:a16="http://schemas.microsoft.com/office/drawing/2014/main" id="{3407BBD7-C0FE-4B57-91BD-C5401E23B9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3931" y="1716339"/>
            <a:ext cx="2699824" cy="3425322"/>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52244196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C8B0-CCD5-4255-AACA-5FED17E3A5C3}"/>
              </a:ext>
            </a:extLst>
          </p:cNvPr>
          <p:cNvSpPr>
            <a:spLocks noGrp="1"/>
          </p:cNvSpPr>
          <p:nvPr>
            <p:ph type="ctrTitle"/>
          </p:nvPr>
        </p:nvSpPr>
        <p:spPr>
          <a:xfrm>
            <a:off x="1895060" y="1122363"/>
            <a:ext cx="8772939" cy="891967"/>
          </a:xfrm>
        </p:spPr>
        <p:txBody>
          <a:bodyPr>
            <a:normAutofit fontScale="90000"/>
          </a:bodyPr>
          <a:lstStyle/>
          <a:p>
            <a:r>
              <a:rPr lang="bn-IN" dirty="0">
                <a:solidFill>
                  <a:srgbClr val="FF0000"/>
                </a:solidFill>
                <a:latin typeface="NikoshBAN" panose="02000000000000000000" pitchFamily="2" charset="0"/>
                <a:cs typeface="NikoshBAN" panose="02000000000000000000" pitchFamily="2" charset="0"/>
              </a:rPr>
              <a:t>শিখন ফল  </a:t>
            </a:r>
            <a:endParaRPr lang="en-US" dirty="0">
              <a:solidFill>
                <a:srgbClr val="FF0000"/>
              </a:solidFill>
              <a:latin typeface="NikoshBAN" panose="02000000000000000000" pitchFamily="2" charset="0"/>
              <a:cs typeface="NikoshBAN" panose="02000000000000000000" pitchFamily="2" charset="0"/>
            </a:endParaRPr>
          </a:p>
        </p:txBody>
      </p:sp>
      <p:sp>
        <p:nvSpPr>
          <p:cNvPr id="3" name="Subtitle 2">
            <a:extLst>
              <a:ext uri="{FF2B5EF4-FFF2-40B4-BE49-F238E27FC236}">
                <a16:creationId xmlns:a16="http://schemas.microsoft.com/office/drawing/2014/main" id="{2EE3B63D-8F09-4D5C-9B2F-51737B751C3C}"/>
              </a:ext>
            </a:extLst>
          </p:cNvPr>
          <p:cNvSpPr>
            <a:spLocks noGrp="1"/>
          </p:cNvSpPr>
          <p:nvPr>
            <p:ph type="subTitle" idx="1"/>
          </p:nvPr>
        </p:nvSpPr>
        <p:spPr>
          <a:xfrm>
            <a:off x="993913" y="2014329"/>
            <a:ext cx="9674087" cy="3721307"/>
          </a:xfrm>
        </p:spPr>
        <p:txBody>
          <a:bodyPr>
            <a:normAutofit/>
          </a:bodyPr>
          <a:lstStyle/>
          <a:p>
            <a:pPr algn="l"/>
            <a:r>
              <a:rPr lang="bn-IN" sz="4800" dirty="0">
                <a:latin typeface="NikoshBAN" panose="02000000000000000000" pitchFamily="2" charset="0"/>
                <a:cs typeface="NikoshBAN" panose="02000000000000000000" pitchFamily="2" charset="0"/>
              </a:rPr>
              <a:t>১।কবিতা টি শুদ্ধ করে আবৃতি করতে পারবে। </a:t>
            </a:r>
          </a:p>
          <a:p>
            <a:pPr algn="l"/>
            <a:r>
              <a:rPr lang="bn-IN" sz="4800" dirty="0">
                <a:latin typeface="NikoshBAN" panose="02000000000000000000" pitchFamily="2" charset="0"/>
                <a:cs typeface="NikoshBAN" panose="02000000000000000000" pitchFamily="2" charset="0"/>
              </a:rPr>
              <a:t>২।কবিতার মুল্ভাব বর্ননা করতে পারবে। </a:t>
            </a:r>
          </a:p>
          <a:p>
            <a:pPr algn="l"/>
            <a:r>
              <a:rPr lang="bn-IN" sz="4800" dirty="0">
                <a:latin typeface="NikoshBAN" panose="02000000000000000000" pitchFamily="2" charset="0"/>
                <a:cs typeface="NikoshBAN" panose="02000000000000000000" pitchFamily="2" charset="0"/>
              </a:rPr>
              <a:t>৩।কঠীণ বাক্য গুলোর ব্যাখ্যা করতে পারবে। </a:t>
            </a:r>
          </a:p>
          <a:p>
            <a:pPr algn="l"/>
            <a:r>
              <a:rPr lang="bn-IN" sz="4800" dirty="0">
                <a:latin typeface="NikoshBAN" panose="02000000000000000000" pitchFamily="2" charset="0"/>
                <a:cs typeface="NikoshBAN" panose="02000000000000000000" pitchFamily="2" charset="0"/>
              </a:rPr>
              <a:t>৪।কবি পরিচিতি লিখতে পারবে। </a:t>
            </a:r>
            <a:endParaRPr lang="en-US" sz="48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1B4F723B-D097-41A9-B6D6-900D2DF06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520467"/>
            <a:ext cx="1669774" cy="3721307"/>
          </a:xfrm>
          <a:prstGeom prst="star32">
            <a:avLst/>
          </a:prstGeom>
        </p:spPr>
      </p:pic>
      <p:pic>
        <p:nvPicPr>
          <p:cNvPr id="7" name="Picture 6">
            <a:extLst>
              <a:ext uri="{FF2B5EF4-FFF2-40B4-BE49-F238E27FC236}">
                <a16:creationId xmlns:a16="http://schemas.microsoft.com/office/drawing/2014/main" id="{2B4F1CE7-2A5C-46F1-963C-80B58055DE28}"/>
              </a:ext>
            </a:extLst>
          </p:cNvPr>
          <p:cNvPicPr>
            <a:picLocks noChangeAspect="1"/>
          </p:cNvPicPr>
          <p:nvPr/>
        </p:nvPicPr>
        <p:blipFill>
          <a:blip r:embed="rId3"/>
          <a:stretch>
            <a:fillRect/>
          </a:stretch>
        </p:blipFill>
        <p:spPr>
          <a:xfrm>
            <a:off x="10399028" y="2286004"/>
            <a:ext cx="1969179" cy="2975106"/>
          </a:xfrm>
          <a:prstGeom prst="rect">
            <a:avLst/>
          </a:prstGeom>
        </p:spPr>
      </p:pic>
    </p:spTree>
    <p:extLst>
      <p:ext uri="{BB962C8B-B14F-4D97-AF65-F5344CB8AC3E}">
        <p14:creationId xmlns:p14="http://schemas.microsoft.com/office/powerpoint/2010/main" val="170567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6C5C-672B-4F4C-9AC5-654949BD7105}"/>
              </a:ext>
            </a:extLst>
          </p:cNvPr>
          <p:cNvSpPr>
            <a:spLocks noGrp="1"/>
          </p:cNvSpPr>
          <p:nvPr>
            <p:ph type="title"/>
          </p:nvPr>
        </p:nvSpPr>
        <p:spPr/>
        <p:txBody>
          <a:bodyPr>
            <a:normAutofit fontScale="90000"/>
          </a:bodyPr>
          <a:lstStyle/>
          <a:p>
            <a:pPr algn="ctr"/>
            <a:r>
              <a:rPr lang="bn-IN" sz="6000" dirty="0">
                <a:solidFill>
                  <a:srgbClr val="FF0000"/>
                </a:solidFill>
                <a:latin typeface="NikoshBAN" panose="02000000000000000000" pitchFamily="2" charset="0"/>
                <a:cs typeface="NikoshBAN" panose="02000000000000000000" pitchFamily="2" charset="0"/>
              </a:rPr>
              <a:t>রৌদ্র লেখে জয় </a:t>
            </a:r>
            <a:br>
              <a:rPr lang="bn-IN" dirty="0"/>
            </a:br>
            <a:r>
              <a:rPr lang="bn-IN" sz="4000" dirty="0">
                <a:solidFill>
                  <a:srgbClr val="002060"/>
                </a:solidFill>
                <a:latin typeface="NikoshBAN" panose="02000000000000000000" pitchFamily="2" charset="0"/>
                <a:cs typeface="NikoshBAN" panose="02000000000000000000" pitchFamily="2" charset="0"/>
              </a:rPr>
              <a:t>শামসুর রহমান </a:t>
            </a:r>
            <a:endParaRPr lang="en-US" dirty="0">
              <a:solidFill>
                <a:srgbClr val="002060"/>
              </a:solidFill>
              <a:latin typeface="NikoshBAN" panose="02000000000000000000" pitchFamily="2" charset="0"/>
              <a:cs typeface="NikoshBAN" panose="02000000000000000000" pitchFamily="2" charset="0"/>
            </a:endParaRPr>
          </a:p>
        </p:txBody>
      </p:sp>
      <p:graphicFrame>
        <p:nvGraphicFramePr>
          <p:cNvPr id="4" name="Table 4">
            <a:extLst>
              <a:ext uri="{FF2B5EF4-FFF2-40B4-BE49-F238E27FC236}">
                <a16:creationId xmlns:a16="http://schemas.microsoft.com/office/drawing/2014/main" id="{F668A545-B5B5-496F-8B2B-A678E97B3859}"/>
              </a:ext>
            </a:extLst>
          </p:cNvPr>
          <p:cNvGraphicFramePr>
            <a:graphicFrameLocks noGrp="1"/>
          </p:cNvGraphicFramePr>
          <p:nvPr>
            <p:ph idx="1"/>
            <p:extLst>
              <p:ext uri="{D42A27DB-BD31-4B8C-83A1-F6EECF244321}">
                <p14:modId xmlns:p14="http://schemas.microsoft.com/office/powerpoint/2010/main" val="644809748"/>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34284995"/>
                    </a:ext>
                  </a:extLst>
                </a:gridCol>
                <a:gridCol w="5257800">
                  <a:extLst>
                    <a:ext uri="{9D8B030D-6E8A-4147-A177-3AD203B41FA5}">
                      <a16:colId xmlns:a16="http://schemas.microsoft.com/office/drawing/2014/main" val="2148173767"/>
                    </a:ext>
                  </a:extLst>
                </a:gridCol>
              </a:tblGrid>
              <a:tr h="370840">
                <a:tc>
                  <a:txBody>
                    <a:bodyPr/>
                    <a:lstStyle/>
                    <a:p>
                      <a:pPr algn="ctr"/>
                      <a:r>
                        <a:rPr lang="bn-IN" sz="2400" dirty="0">
                          <a:solidFill>
                            <a:schemeClr val="tx1"/>
                          </a:solidFill>
                          <a:latin typeface="NikoshBAN" panose="02000000000000000000" pitchFamily="2" charset="0"/>
                          <a:cs typeface="NikoshBAN" panose="02000000000000000000" pitchFamily="2" charset="0"/>
                        </a:rPr>
                        <a:t>বর্গি এলো খাজনা নিতে, </a:t>
                      </a:r>
                    </a:p>
                  </a:txBody>
                  <a:tcPr/>
                </a:tc>
                <a:tc>
                  <a:txBody>
                    <a:bodyPr/>
                    <a:lstStyle/>
                    <a:p>
                      <a:pPr algn="ctr"/>
                      <a:r>
                        <a:rPr lang="bn-IN" sz="2400" dirty="0">
                          <a:solidFill>
                            <a:schemeClr val="tx1"/>
                          </a:solidFill>
                          <a:latin typeface="NikoshBAN" panose="02000000000000000000" pitchFamily="2" charset="0"/>
                          <a:cs typeface="NikoshBAN" panose="02000000000000000000" pitchFamily="2" charset="0"/>
                        </a:rPr>
                        <a:t>মা হয়ে যায় দেশের মাটি ,</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13454853"/>
                  </a:ext>
                </a:extLst>
              </a:tr>
              <a:tr h="370840">
                <a:tc>
                  <a:txBody>
                    <a:bodyPr/>
                    <a:lstStyle/>
                    <a:p>
                      <a:pPr algn="ctr"/>
                      <a:r>
                        <a:rPr lang="bn-IN" sz="2400" dirty="0">
                          <a:solidFill>
                            <a:schemeClr val="tx1"/>
                          </a:solidFill>
                          <a:latin typeface="NikoshBAN" panose="02000000000000000000" pitchFamily="2" charset="0"/>
                          <a:cs typeface="NikoshBAN" panose="02000000000000000000" pitchFamily="2" charset="0"/>
                        </a:rPr>
                        <a:t>মারল মানুষ কত। </a:t>
                      </a:r>
                    </a:p>
                  </a:txBody>
                  <a:tcPr/>
                </a:tc>
                <a:tc>
                  <a:txBody>
                    <a:bodyPr/>
                    <a:lstStyle/>
                    <a:p>
                      <a:pPr algn="ctr"/>
                      <a:r>
                        <a:rPr lang="bn-IN" sz="2400" dirty="0">
                          <a:solidFill>
                            <a:schemeClr val="tx1"/>
                          </a:solidFill>
                          <a:latin typeface="NikoshBAN" panose="02000000000000000000" pitchFamily="2" charset="0"/>
                          <a:cs typeface="NikoshBAN" panose="02000000000000000000" pitchFamily="2" charset="0"/>
                        </a:rPr>
                        <a:t>তাঁর বুকেতে থাকা ।</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799016630"/>
                  </a:ext>
                </a:extLst>
              </a:tr>
              <a:tr h="370840">
                <a:tc>
                  <a:txBody>
                    <a:bodyPr/>
                    <a:lstStyle/>
                    <a:p>
                      <a:pPr algn="ctr"/>
                      <a:r>
                        <a:rPr lang="bn-IN" sz="2400" dirty="0">
                          <a:solidFill>
                            <a:schemeClr val="tx1"/>
                          </a:solidFill>
                          <a:latin typeface="NikoshBAN" panose="02000000000000000000" pitchFamily="2" charset="0"/>
                          <a:cs typeface="NikoshBAN" panose="02000000000000000000" pitchFamily="2" charset="0"/>
                        </a:rPr>
                        <a:t>পুড়ল শহর, পুড়ল শ্যামল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a:solidFill>
                            <a:schemeClr val="tx1"/>
                          </a:solidFill>
                          <a:latin typeface="NikoshBAN" panose="02000000000000000000" pitchFamily="2" charset="0"/>
                          <a:cs typeface="NikoshBAN" panose="02000000000000000000" pitchFamily="2" charset="0"/>
                        </a:rPr>
                        <a:t>কাল যেখানে আঁধার ছিল </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61425676"/>
                  </a:ext>
                </a:extLst>
              </a:tr>
              <a:tr h="370840">
                <a:tc>
                  <a:txBody>
                    <a:bodyPr/>
                    <a:lstStyle/>
                    <a:p>
                      <a:pPr algn="ctr"/>
                      <a:r>
                        <a:rPr lang="bn-IN" sz="2400" dirty="0">
                          <a:solidFill>
                            <a:schemeClr val="tx1"/>
                          </a:solidFill>
                          <a:latin typeface="NikoshBAN" panose="02000000000000000000" pitchFamily="2" charset="0"/>
                          <a:cs typeface="NikoshBAN" panose="02000000000000000000" pitchFamily="2" charset="0"/>
                        </a:rPr>
                        <a:t>গ্রাম যে শত শত ।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a:solidFill>
                            <a:schemeClr val="tx1"/>
                          </a:solidFill>
                          <a:latin typeface="NikoshBAN" panose="02000000000000000000" pitchFamily="2" charset="0"/>
                          <a:cs typeface="NikoshBAN" panose="02000000000000000000" pitchFamily="2" charset="0"/>
                        </a:rPr>
                        <a:t>আজ সেখানে আলো । </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901522496"/>
                  </a:ext>
                </a:extLst>
              </a:tr>
              <a:tr h="370840">
                <a:tc>
                  <a:txBody>
                    <a:bodyPr/>
                    <a:lstStyle/>
                    <a:p>
                      <a:pPr algn="ctr"/>
                      <a:r>
                        <a:rPr lang="bn-IN" sz="2400" dirty="0">
                          <a:solidFill>
                            <a:schemeClr val="tx1"/>
                          </a:solidFill>
                          <a:latin typeface="NikoshBAN" panose="02000000000000000000" pitchFamily="2" charset="0"/>
                          <a:cs typeface="NikoshBAN" panose="02000000000000000000" pitchFamily="2" charset="0"/>
                        </a:rPr>
                        <a:t>হানাদারদের সঙ্গে জোরে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a:solidFill>
                            <a:schemeClr val="tx1"/>
                          </a:solidFill>
                          <a:latin typeface="NikoshBAN" panose="02000000000000000000" pitchFamily="2" charset="0"/>
                          <a:cs typeface="NikoshBAN" panose="02000000000000000000" pitchFamily="2" charset="0"/>
                        </a:rPr>
                        <a:t>কাল যেখানে মন্দ ছিল ,</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883946020"/>
                  </a:ext>
                </a:extLst>
              </a:tr>
              <a:tr h="370840">
                <a:tc>
                  <a:txBody>
                    <a:bodyPr/>
                    <a:lstStyle/>
                    <a:p>
                      <a:pPr algn="ctr"/>
                      <a:r>
                        <a:rPr lang="bn-IN" sz="2400" dirty="0">
                          <a:solidFill>
                            <a:schemeClr val="tx1"/>
                          </a:solidFill>
                          <a:latin typeface="NikoshBAN" panose="02000000000000000000" pitchFamily="2" charset="0"/>
                          <a:cs typeface="NikoshBAN" panose="02000000000000000000" pitchFamily="2" charset="0"/>
                        </a:rPr>
                        <a:t>লড়ে মুক্তি সেনা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a:solidFill>
                            <a:schemeClr val="tx1"/>
                          </a:solidFill>
                          <a:latin typeface="NikoshBAN" panose="02000000000000000000" pitchFamily="2" charset="0"/>
                          <a:cs typeface="NikoshBAN" panose="02000000000000000000" pitchFamily="2" charset="0"/>
                        </a:rPr>
                        <a:t>আজ সেখানে ভালো। </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676547397"/>
                  </a:ext>
                </a:extLst>
              </a:tr>
              <a:tr h="370840">
                <a:tc>
                  <a:txBody>
                    <a:bodyPr/>
                    <a:lstStyle/>
                    <a:p>
                      <a:pPr algn="ctr"/>
                      <a:r>
                        <a:rPr lang="bn-IN" sz="2400" dirty="0">
                          <a:solidFill>
                            <a:schemeClr val="tx1"/>
                          </a:solidFill>
                          <a:latin typeface="NikoshBAN" panose="02000000000000000000" pitchFamily="2" charset="0"/>
                          <a:cs typeface="NikoshBAN" panose="02000000000000000000" pitchFamily="2" charset="0"/>
                        </a:rPr>
                        <a:t>তাঁদের কথা দেশের মানুষ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a:solidFill>
                            <a:schemeClr val="tx1"/>
                          </a:solidFill>
                          <a:latin typeface="NikoshBAN" panose="02000000000000000000" pitchFamily="2" charset="0"/>
                          <a:cs typeface="NikoshBAN" panose="02000000000000000000" pitchFamily="2" charset="0"/>
                        </a:rPr>
                        <a:t>কাল যেখানে পরাজয়ের </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161711425"/>
                  </a:ext>
                </a:extLst>
              </a:tr>
              <a:tr h="370840">
                <a:tc>
                  <a:txBody>
                    <a:bodyPr/>
                    <a:lstStyle/>
                    <a:p>
                      <a:pPr algn="ctr"/>
                      <a:r>
                        <a:rPr lang="bn-IN" sz="2400" dirty="0">
                          <a:solidFill>
                            <a:schemeClr val="tx1"/>
                          </a:solidFill>
                          <a:latin typeface="NikoshBAN" panose="02000000000000000000" pitchFamily="2" charset="0"/>
                          <a:cs typeface="NikoshBAN" panose="02000000000000000000" pitchFamily="2" charset="0"/>
                        </a:rPr>
                        <a:t>কখনো ভুলবেনা ।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a:solidFill>
                            <a:schemeClr val="tx1"/>
                          </a:solidFill>
                          <a:latin typeface="NikoshBAN" panose="02000000000000000000" pitchFamily="2" charset="0"/>
                          <a:cs typeface="NikoshBAN" panose="02000000000000000000" pitchFamily="2" charset="0"/>
                        </a:rPr>
                        <a:t>কালো সন্ধ্যা হয়, </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959582296"/>
                  </a:ext>
                </a:extLst>
              </a:tr>
              <a:tr h="370840">
                <a:tc>
                  <a:txBody>
                    <a:bodyPr/>
                    <a:lstStyle/>
                    <a:p>
                      <a:pPr algn="ctr"/>
                      <a:r>
                        <a:rPr lang="bn-IN" sz="2400" dirty="0">
                          <a:solidFill>
                            <a:schemeClr val="tx1"/>
                          </a:solidFill>
                          <a:latin typeface="NikoshBAN" panose="02000000000000000000" pitchFamily="2" charset="0"/>
                          <a:cs typeface="NikoshBAN" panose="02000000000000000000" pitchFamily="2" charset="0"/>
                        </a:rPr>
                        <a:t>আবার দেখি নীল আকাশে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a:solidFill>
                            <a:schemeClr val="tx1"/>
                          </a:solidFill>
                          <a:latin typeface="NikoshBAN" panose="02000000000000000000" pitchFamily="2" charset="0"/>
                          <a:cs typeface="NikoshBAN" panose="02000000000000000000" pitchFamily="2" charset="0"/>
                        </a:rPr>
                        <a:t>আজ সেখানে নতুন করে </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782492013"/>
                  </a:ext>
                </a:extLst>
              </a:tr>
              <a:tr h="370840">
                <a:tc>
                  <a:txBody>
                    <a:bodyPr/>
                    <a:lstStyle/>
                    <a:p>
                      <a:pPr algn="ctr"/>
                      <a:r>
                        <a:rPr lang="bn-IN" sz="2400" dirty="0">
                          <a:solidFill>
                            <a:schemeClr val="tx1"/>
                          </a:solidFill>
                          <a:latin typeface="NikoshBAN" panose="02000000000000000000" pitchFamily="2" charset="0"/>
                          <a:cs typeface="NikoshBAN" panose="02000000000000000000" pitchFamily="2" charset="0"/>
                        </a:rPr>
                        <a:t>পায়রা মেলে পাখা;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a:solidFill>
                            <a:schemeClr val="tx1"/>
                          </a:solidFill>
                          <a:latin typeface="NikoshBAN" panose="02000000000000000000" pitchFamily="2" charset="0"/>
                          <a:cs typeface="NikoshBAN" panose="02000000000000000000" pitchFamily="2" charset="0"/>
                        </a:rPr>
                        <a:t>রৌদ্র লেখে জয়। </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949165372"/>
                  </a:ext>
                </a:extLst>
              </a:tr>
            </a:tbl>
          </a:graphicData>
        </a:graphic>
      </p:graphicFrame>
      <p:sp>
        <p:nvSpPr>
          <p:cNvPr id="3" name="Oval 2">
            <a:extLst>
              <a:ext uri="{FF2B5EF4-FFF2-40B4-BE49-F238E27FC236}">
                <a16:creationId xmlns:a16="http://schemas.microsoft.com/office/drawing/2014/main" id="{C0306227-87D6-47EF-A519-7AA4782B2A55}"/>
              </a:ext>
            </a:extLst>
          </p:cNvPr>
          <p:cNvSpPr/>
          <p:nvPr/>
        </p:nvSpPr>
        <p:spPr>
          <a:xfrm>
            <a:off x="742122" y="365125"/>
            <a:ext cx="3061252" cy="1132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accent4">
                    <a:lumMod val="75000"/>
                  </a:schemeClr>
                </a:solidFill>
                <a:latin typeface="NikoshBAN" panose="02000000000000000000" pitchFamily="2" charset="0"/>
                <a:cs typeface="NikoshBAN" panose="02000000000000000000" pitchFamily="2" charset="0"/>
              </a:rPr>
              <a:t>আদর্শ পাঠ </a:t>
            </a:r>
            <a:endParaRPr lang="en-US" sz="4000" dirty="0">
              <a:solidFill>
                <a:schemeClr val="accent4">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018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1"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set>
                                      <p:cBhvr>
                                        <p:cTn id="15" dur="455" fill="hold">
                                          <p:stCondLst>
                                            <p:cond delay="0"/>
                                          </p:stCondLst>
                                        </p:cTn>
                                        <p:tgtEl>
                                          <p:spTgt spid="2"/>
                                        </p:tgtEl>
                                        <p:attrNameLst>
                                          <p:attrName>style.rotation</p:attrName>
                                        </p:attrNameLst>
                                      </p:cBhvr>
                                      <p:to>
                                        <p:strVal val="-45.0"/>
                                      </p:to>
                                    </p:set>
                                    <p:anim calcmode="lin" valueType="num">
                                      <p:cBhvr>
                                        <p:cTn id="16"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style.rotation</p:attrName>
                                        </p:attrNameLst>
                                      </p:cBhvr>
                                      <p:tavLst>
                                        <p:tav tm="0">
                                          <p:val>
                                            <p:fltVal val="720"/>
                                          </p:val>
                                        </p:tav>
                                        <p:tav tm="100000">
                                          <p:val>
                                            <p:fltVal val="0"/>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33D1-3DAC-49C0-94E8-1658F8E2AEA4}"/>
              </a:ext>
            </a:extLst>
          </p:cNvPr>
          <p:cNvSpPr>
            <a:spLocks noGrp="1"/>
          </p:cNvSpPr>
          <p:nvPr>
            <p:ph type="title"/>
          </p:nvPr>
        </p:nvSpPr>
        <p:spPr/>
        <p:txBody>
          <a:bodyPr>
            <a:normAutofit/>
          </a:bodyPr>
          <a:lstStyle/>
          <a:p>
            <a:pPr algn="ctr"/>
            <a:r>
              <a:rPr lang="bn-IN" sz="5400" dirty="0">
                <a:solidFill>
                  <a:srgbClr val="FF0000"/>
                </a:solidFill>
                <a:latin typeface="NikoshBAN" panose="02000000000000000000" pitchFamily="2" charset="0"/>
                <a:cs typeface="NikoshBAN" panose="02000000000000000000" pitchFamily="2" charset="0"/>
              </a:rPr>
              <a:t>কবিতার মূল ভাব </a:t>
            </a:r>
            <a:endParaRPr lang="en-US" sz="5400"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2CF3D04B-BD01-4FD9-A6A7-43549EA98359}"/>
              </a:ext>
            </a:extLst>
          </p:cNvPr>
          <p:cNvSpPr>
            <a:spLocks noGrp="1"/>
          </p:cNvSpPr>
          <p:nvPr>
            <p:ph idx="1"/>
          </p:nvPr>
        </p:nvSpPr>
        <p:spPr>
          <a:xfrm>
            <a:off x="1444487" y="1825625"/>
            <a:ext cx="9144000" cy="4351338"/>
          </a:xfrm>
        </p:spPr>
        <p:txBody>
          <a:bodyPr>
            <a:normAutofit fontScale="92500" lnSpcReduction="10000"/>
          </a:bodyPr>
          <a:lstStyle/>
          <a:p>
            <a:r>
              <a:rPr lang="bn-IN" sz="4400" dirty="0">
                <a:latin typeface="NikoshBAN" panose="02000000000000000000" pitchFamily="2" charset="0"/>
                <a:cs typeface="NikoshBAN" panose="02000000000000000000" pitchFamily="2" charset="0"/>
              </a:rPr>
              <a:t>১৯৭১ সালে মুক্তি যুদ্ধে বাঙালি জাতি জয় লাভ করে “গণপ্রজাতন্ত্রী বাংলাদেশ”নামে একটি রাষ্ট্র প্রতিষ্ঠা করে। আগে এ দেশের নাম ছিল পূর্ব পাকিস্থান। হানাদার পাকিস্থানি সৈন্যদের  সঙ্গে যুদ্ধ করে এদেশের বীর মুক্তি যোদ্ধারা জয়ী হয়েছিলেন।  এই কবিতায় পাকিস্তানিদের অত্যাচারের কথা বলা হয়েছে। তাঁদের বিরুদ্ধে কেন এদেশের সন্তানেরা সংগ্রাম করেছিল সে কথা ও বলা হয়েছে। </a:t>
            </a:r>
            <a:r>
              <a:rPr lang="bn-IN" sz="4400" dirty="0"/>
              <a:t> </a:t>
            </a:r>
            <a:endParaRPr lang="en-US" sz="4400" dirty="0"/>
          </a:p>
        </p:txBody>
      </p:sp>
      <p:pic>
        <p:nvPicPr>
          <p:cNvPr id="4" name="Picture 3">
            <a:extLst>
              <a:ext uri="{FF2B5EF4-FFF2-40B4-BE49-F238E27FC236}">
                <a16:creationId xmlns:a16="http://schemas.microsoft.com/office/drawing/2014/main" id="{722C3683-577B-4C7F-A032-8F4A2B273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165" y="3340197"/>
            <a:ext cx="1663792" cy="2971703"/>
          </a:xfrm>
          <a:prstGeom prst="star32">
            <a:avLst/>
          </a:prstGeom>
        </p:spPr>
      </p:pic>
      <p:pic>
        <p:nvPicPr>
          <p:cNvPr id="5" name="Picture 4">
            <a:extLst>
              <a:ext uri="{FF2B5EF4-FFF2-40B4-BE49-F238E27FC236}">
                <a16:creationId xmlns:a16="http://schemas.microsoft.com/office/drawing/2014/main" id="{E9E5FFB0-8E9D-4115-A9C3-FE63FB637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52" y="3205260"/>
            <a:ext cx="1663792" cy="2971703"/>
          </a:xfrm>
          <a:prstGeom prst="star32">
            <a:avLst/>
          </a:prstGeom>
        </p:spPr>
      </p:pic>
      <p:pic>
        <p:nvPicPr>
          <p:cNvPr id="6" name="Content Placeholder 4">
            <a:extLst>
              <a:ext uri="{FF2B5EF4-FFF2-40B4-BE49-F238E27FC236}">
                <a16:creationId xmlns:a16="http://schemas.microsoft.com/office/drawing/2014/main" id="{A408E18F-4A17-47B6-8263-D456208861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991" y="4718645"/>
            <a:ext cx="11993217" cy="1952625"/>
          </a:xfrm>
          <a:prstGeom prst="rect">
            <a:avLst/>
          </a:prstGeom>
        </p:spPr>
      </p:pic>
    </p:spTree>
    <p:extLst>
      <p:ext uri="{BB962C8B-B14F-4D97-AF65-F5344CB8AC3E}">
        <p14:creationId xmlns:p14="http://schemas.microsoft.com/office/powerpoint/2010/main" val="11614106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DF41-2B23-463E-9413-9BCA5CF13066}"/>
              </a:ext>
            </a:extLst>
          </p:cNvPr>
          <p:cNvSpPr>
            <a:spLocks noGrp="1"/>
          </p:cNvSpPr>
          <p:nvPr>
            <p:ph type="title"/>
          </p:nvPr>
        </p:nvSpPr>
        <p:spPr/>
        <p:txBody>
          <a:bodyPr/>
          <a:lstStyle/>
          <a:p>
            <a:pPr algn="ctr"/>
            <a:r>
              <a:rPr lang="bn-IN" dirty="0">
                <a:latin typeface="NikoshBAN" panose="02000000000000000000" pitchFamily="2" charset="0"/>
                <a:cs typeface="NikoshBAN" panose="02000000000000000000" pitchFamily="2" charset="0"/>
              </a:rPr>
              <a:t>নিচের কথা গুলো বুঝে নিই </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FA81EC5D-114A-4DB8-9F4E-E7CFEB2B289A}"/>
              </a:ext>
            </a:extLst>
          </p:cNvPr>
          <p:cNvSpPr>
            <a:spLocks noGrp="1"/>
          </p:cNvSpPr>
          <p:nvPr>
            <p:ph idx="1"/>
          </p:nvPr>
        </p:nvSpPr>
        <p:spPr>
          <a:xfrm>
            <a:off x="1577009" y="1825625"/>
            <a:ext cx="8733182" cy="4351338"/>
          </a:xfrm>
        </p:spPr>
        <p:txBody>
          <a:bodyPr>
            <a:normAutofit lnSpcReduction="10000"/>
          </a:bodyPr>
          <a:lstStyle/>
          <a:p>
            <a:r>
              <a:rPr lang="bn-IN" sz="3200" b="1" dirty="0">
                <a:solidFill>
                  <a:srgbClr val="FFC000"/>
                </a:solidFill>
                <a:latin typeface="NikoshBAN" panose="02000000000000000000" pitchFamily="2" charset="0"/>
                <a:cs typeface="NikoshBAN" panose="02000000000000000000" pitchFamily="2" charset="0"/>
              </a:rPr>
              <a:t>ক) বর্গি এলো খাজনা নিতে,মারল মানুষ কত ঃ- “ </a:t>
            </a:r>
            <a:r>
              <a:rPr lang="bn-IN" sz="3200" b="1" dirty="0">
                <a:latin typeface="NikoshBAN" panose="02000000000000000000" pitchFamily="2" charset="0"/>
                <a:cs typeface="NikoshBAN" panose="02000000000000000000" pitchFamily="2" charset="0"/>
              </a:rPr>
              <a:t>খাজনা নিতে,অর্থ লুটতরাজ করত। বর্গিরা বাংলাদেশে এসে মানুষ মেরে,ঘরবাড়ি জ্বালিয়ে –পুড়িয়ে বাঙ্গালির ধন সম্পদ নিয়ে পালিয়ে যেত। </a:t>
            </a:r>
          </a:p>
          <a:p>
            <a:r>
              <a:rPr lang="bn-IN" sz="3200" b="1" dirty="0">
                <a:solidFill>
                  <a:srgbClr val="FFC000"/>
                </a:solidFill>
                <a:latin typeface="NikoshBAN" panose="02000000000000000000" pitchFamily="2" charset="0"/>
                <a:cs typeface="NikoshBAN" panose="02000000000000000000" pitchFamily="2" charset="0"/>
              </a:rPr>
              <a:t>খ)তাদের কথা দেশের মানুষ কখনো ভুলবেনা </a:t>
            </a:r>
            <a:r>
              <a:rPr lang="bn-IN" sz="3200" b="1" dirty="0">
                <a:latin typeface="NikoshBAN" panose="02000000000000000000" pitchFamily="2" charset="0"/>
                <a:cs typeface="NikoshBAN" panose="02000000000000000000" pitchFamily="2" charset="0"/>
              </a:rPr>
              <a:t>ঃ-মুক্তি যোদ্ধাদের কথা মানষ কখনো ভুলবনা। কারন তারাই হানাদার বাহিনির সহিত যুদ্ধ করে এদেশ থেকে পাকিস্থানিদের তাড়িয়েছেন। </a:t>
            </a:r>
          </a:p>
          <a:p>
            <a:r>
              <a:rPr lang="bn-IN" sz="3200" b="1" dirty="0">
                <a:solidFill>
                  <a:srgbClr val="FFC000"/>
                </a:solidFill>
                <a:latin typeface="NikoshBAN" panose="02000000000000000000" pitchFamily="2" charset="0"/>
                <a:cs typeface="NikoshBAN" panose="02000000000000000000" pitchFamily="2" charset="0"/>
              </a:rPr>
              <a:t>গ) মা হয়ে যায় দেশের মাটি,বুকেতে থাকা ঃ- </a:t>
            </a:r>
            <a:r>
              <a:rPr lang="bn-IN" sz="3200" b="1" dirty="0">
                <a:latin typeface="NikoshBAN" panose="02000000000000000000" pitchFamily="2" charset="0"/>
                <a:cs typeface="NikoshBAN" panose="02000000000000000000" pitchFamily="2" charset="0"/>
              </a:rPr>
              <a:t>মা ও মাতৃভুমি সমান গর্বের, সমান আনন্দের । জননিহীন সন্তান যেমন দূর্ভাগা,যার মাতৃভুমি নেই সে ও তেমনি ভাগ্যহীন। </a:t>
            </a:r>
            <a:endParaRPr lang="en-US" sz="32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0DFB5A24-8183-4DEC-A3C3-94FA354DB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520467"/>
            <a:ext cx="1669774" cy="3721307"/>
          </a:xfrm>
          <a:prstGeom prst="star32">
            <a:avLst/>
          </a:prstGeom>
        </p:spPr>
      </p:pic>
      <p:pic>
        <p:nvPicPr>
          <p:cNvPr id="5" name="Picture 4">
            <a:extLst>
              <a:ext uri="{FF2B5EF4-FFF2-40B4-BE49-F238E27FC236}">
                <a16:creationId xmlns:a16="http://schemas.microsoft.com/office/drawing/2014/main" id="{112B20EE-10AD-4EAC-A7EA-61AFA1135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7148" y="3136693"/>
            <a:ext cx="1669774" cy="3721307"/>
          </a:xfrm>
          <a:prstGeom prst="star32">
            <a:avLst/>
          </a:prstGeom>
        </p:spPr>
      </p:pic>
    </p:spTree>
    <p:extLst>
      <p:ext uri="{BB962C8B-B14F-4D97-AF65-F5344CB8AC3E}">
        <p14:creationId xmlns:p14="http://schemas.microsoft.com/office/powerpoint/2010/main" val="48411259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set>
                                      <p:cBhvr>
                                        <p:cTn id="15" dur="455" fill="hold">
                                          <p:stCondLst>
                                            <p:cond delay="0"/>
                                          </p:stCondLst>
                                        </p:cTn>
                                        <p:tgtEl>
                                          <p:spTgt spid="3">
                                            <p:txEl>
                                              <p:pRg st="0" end="0"/>
                                            </p:txEl>
                                          </p:spTgt>
                                        </p:tgtEl>
                                        <p:attrNameLst>
                                          <p:attrName>style.rotation</p:attrName>
                                        </p:attrNameLst>
                                      </p:cBhvr>
                                      <p:to>
                                        <p:strVal val="-45.0"/>
                                      </p:to>
                                    </p:set>
                                    <p:anim calcmode="lin" valueType="num">
                                      <p:cBhvr>
                                        <p:cTn id="16"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3">
                                            <p:txEl>
                                              <p:pRg st="1" end="1"/>
                                            </p:txEl>
                                          </p:spTgt>
                                        </p:tgtEl>
                                        <p:attrNameLst>
                                          <p:attrName>style.visibility</p:attrName>
                                        </p:attrNameLst>
                                      </p:cBhvr>
                                      <p:to>
                                        <p:strVal val="visible"/>
                                      </p:to>
                                    </p:set>
                                    <p:set>
                                      <p:cBhvr>
                                        <p:cTn id="24" dur="455" fill="hold">
                                          <p:stCondLst>
                                            <p:cond delay="0"/>
                                          </p:stCondLst>
                                        </p:cTn>
                                        <p:tgtEl>
                                          <p:spTgt spid="3">
                                            <p:txEl>
                                              <p:pRg st="1" end="1"/>
                                            </p:txEl>
                                          </p:spTgt>
                                        </p:tgtEl>
                                        <p:attrNameLst>
                                          <p:attrName>style.rotation</p:attrName>
                                        </p:attrNameLst>
                                      </p:cBhvr>
                                      <p:to>
                                        <p:strVal val="-45.0"/>
                                      </p:to>
                                    </p:set>
                                    <p:anim calcmode="lin" valueType="num">
                                      <p:cBhvr>
                                        <p:cTn id="25"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3">
                                            <p:txEl>
                                              <p:pRg st="2" end="2"/>
                                            </p:txEl>
                                          </p:spTgt>
                                        </p:tgtEl>
                                        <p:attrNameLst>
                                          <p:attrName>style.visibility</p:attrName>
                                        </p:attrNameLst>
                                      </p:cBhvr>
                                      <p:to>
                                        <p:strVal val="visible"/>
                                      </p:to>
                                    </p:set>
                                    <p:set>
                                      <p:cBhvr>
                                        <p:cTn id="33" dur="455" fill="hold">
                                          <p:stCondLst>
                                            <p:cond delay="0"/>
                                          </p:stCondLst>
                                        </p:cTn>
                                        <p:tgtEl>
                                          <p:spTgt spid="3">
                                            <p:txEl>
                                              <p:pRg st="2" end="2"/>
                                            </p:txEl>
                                          </p:spTgt>
                                        </p:tgtEl>
                                        <p:attrNameLst>
                                          <p:attrName>style.rotation</p:attrName>
                                        </p:attrNameLst>
                                      </p:cBhvr>
                                      <p:to>
                                        <p:strVal val="-45.0"/>
                                      </p:to>
                                    </p:set>
                                    <p:anim calcmode="lin" valueType="num">
                                      <p:cBhvr>
                                        <p:cTn id="34"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61FA-F752-4240-B35C-EF9151A4EE9E}"/>
              </a:ext>
            </a:extLst>
          </p:cNvPr>
          <p:cNvSpPr>
            <a:spLocks noGrp="1"/>
          </p:cNvSpPr>
          <p:nvPr>
            <p:ph type="title"/>
          </p:nvPr>
        </p:nvSpPr>
        <p:spPr/>
        <p:txBody>
          <a:bodyPr>
            <a:normAutofit/>
          </a:bodyPr>
          <a:lstStyle/>
          <a:p>
            <a:pPr algn="ctr"/>
            <a:r>
              <a:rPr lang="bn-IN" sz="6600" dirty="0">
                <a:solidFill>
                  <a:srgbClr val="FF0000"/>
                </a:solidFill>
                <a:latin typeface="NikoshBAN" panose="02000000000000000000" pitchFamily="2" charset="0"/>
                <a:cs typeface="NikoshBAN" panose="02000000000000000000" pitchFamily="2" charset="0"/>
              </a:rPr>
              <a:t>কবি পরিচিতি </a:t>
            </a:r>
            <a:endParaRPr lang="en-US" sz="6600"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B0E212AC-6358-4A34-A3EA-15679BF6867E}"/>
              </a:ext>
            </a:extLst>
          </p:cNvPr>
          <p:cNvSpPr>
            <a:spLocks noGrp="1"/>
          </p:cNvSpPr>
          <p:nvPr>
            <p:ph idx="1"/>
          </p:nvPr>
        </p:nvSpPr>
        <p:spPr>
          <a:xfrm>
            <a:off x="2570921" y="1825625"/>
            <a:ext cx="8971721" cy="4351338"/>
          </a:xfrm>
        </p:spPr>
        <p:txBody>
          <a:bodyPr>
            <a:normAutofit/>
          </a:bodyPr>
          <a:lstStyle/>
          <a:p>
            <a:r>
              <a:rPr lang="bn-IN" sz="3600" b="1" dirty="0">
                <a:latin typeface="NikoshBAN" panose="02000000000000000000" pitchFamily="2" charset="0"/>
                <a:cs typeface="NikoshBAN" panose="02000000000000000000" pitchFamily="2" charset="0"/>
              </a:rPr>
              <a:t>কবি শামসুর রহমান ১৯২৯ খ্রিষ্টাব্দের ২৩ শে অক্টোবরে পুরানো ঢাকার মাহুতটুলিতে জন্ম গ্রহণ করেন।তাঁর পৈতৃক নিবাস নরসিংদী জেলার পাড়া তলি গ্রামে। তিনি দীর্ঘদিন যাবত সাংবাদিকতার পেশায় নিয়োজিত ছিলেন। তিনি বাংলাদেশের প্রধান কবি। ছোটদের জন্য অনেক ছড়া ,কবিতা, ও স্মৃতি কথা লিখেছেন। এলাটিং বেলাটিং ,ধান বানলে কুড়ো দিব” স্মৃতির শহর ঢাকা , ইত্যাদি ছোটদের জন্য লেখা তাঁর বিখ্যাত বই। তিনি ২০০৬ সালের ১৭ই আগস্ট ঢাকায় মৃত্যু বরন করেন । </a:t>
            </a:r>
            <a:endParaRPr lang="en-US" sz="3600" b="1"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9DEED38-2278-4CB8-8183-A418F1CE3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66" y="1027906"/>
            <a:ext cx="2976431" cy="4595191"/>
          </a:xfrm>
          <a:prstGeom prst="rect">
            <a:avLst/>
          </a:prstGeom>
        </p:spPr>
      </p:pic>
    </p:spTree>
    <p:extLst>
      <p:ext uri="{BB962C8B-B14F-4D97-AF65-F5344CB8AC3E}">
        <p14:creationId xmlns:p14="http://schemas.microsoft.com/office/powerpoint/2010/main" val="416039082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70588" l="0"/>
                                      </p:by>
                                    </p:animClr>
                                    <p:animClr clrSpc="hsl" dir="cw">
                                      <p:cBhvr>
                                        <p:cTn id="7" dur="500" fill="hold"/>
                                        <p:tgtEl>
                                          <p:spTgt spid="2"/>
                                        </p:tgtEl>
                                        <p:attrNameLst>
                                          <p:attrName>fillcolor</p:attrName>
                                        </p:attrNameLst>
                                      </p:cBhvr>
                                      <p:by>
                                        <p:hsl h="0" s="-70588" l="0"/>
                                      </p:by>
                                    </p:animClr>
                                    <p:animClr clrSpc="hsl" dir="cw">
                                      <p:cBhvr>
                                        <p:cTn id="8" dur="500" fill="hold"/>
                                        <p:tgtEl>
                                          <p:spTgt spid="2"/>
                                        </p:tgtEl>
                                        <p:attrNameLst>
                                          <p:attrName>stroke.color</p:attrName>
                                        </p:attrNameLst>
                                      </p:cBhvr>
                                      <p:by>
                                        <p:hsl h="0" s="-70588"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49C8E6-8CE7-4540-BB28-B3DDD7422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012" y="1860424"/>
            <a:ext cx="5105915" cy="3761228"/>
          </a:xfrm>
          <a:prstGeom prst="rect">
            <a:avLst/>
          </a:prstGeom>
        </p:spPr>
      </p:pic>
      <p:sp>
        <p:nvSpPr>
          <p:cNvPr id="3" name="TextBox 2">
            <a:extLst>
              <a:ext uri="{FF2B5EF4-FFF2-40B4-BE49-F238E27FC236}">
                <a16:creationId xmlns:a16="http://schemas.microsoft.com/office/drawing/2014/main" id="{1836D759-76BC-49DC-92D5-E8F2BF6C32BF}"/>
              </a:ext>
            </a:extLst>
          </p:cNvPr>
          <p:cNvSpPr txBox="1"/>
          <p:nvPr/>
        </p:nvSpPr>
        <p:spPr>
          <a:xfrm>
            <a:off x="1255272" y="961292"/>
            <a:ext cx="4922790" cy="1200329"/>
          </a:xfrm>
          <a:prstGeom prst="rect">
            <a:avLst/>
          </a:prstGeom>
          <a:noFill/>
        </p:spPr>
        <p:txBody>
          <a:bodyPr wrap="square" rtlCol="0">
            <a:spAutoFit/>
          </a:bodyPr>
          <a:lstStyle/>
          <a:p>
            <a:r>
              <a:rPr lang="bn-IN" sz="7200" b="1" dirty="0">
                <a:latin typeface="NikoshBAN" panose="02000000000000000000" pitchFamily="2" charset="0"/>
                <a:cs typeface="NikoshBAN" panose="02000000000000000000" pitchFamily="2" charset="0"/>
              </a:rPr>
              <a:t>একক কাজ </a:t>
            </a:r>
            <a:endParaRPr lang="en-US" sz="72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C0D77043-1939-4771-B9D2-4BEAFDCBC870}"/>
              </a:ext>
            </a:extLst>
          </p:cNvPr>
          <p:cNvSpPr txBox="1"/>
          <p:nvPr/>
        </p:nvSpPr>
        <p:spPr>
          <a:xfrm>
            <a:off x="530087" y="2862470"/>
            <a:ext cx="6281925" cy="2862322"/>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১।মুক্তি সেনারা কাদের সঙ্গে যুদ্ধ করেছিল ? </a:t>
            </a:r>
          </a:p>
          <a:p>
            <a:r>
              <a:rPr lang="bn-IN" sz="3600" dirty="0">
                <a:latin typeface="NikoshBAN" panose="02000000000000000000" pitchFamily="2" charset="0"/>
                <a:cs typeface="NikoshBAN" panose="02000000000000000000" pitchFamily="2" charset="0"/>
              </a:rPr>
              <a:t>২।কবি শামসুর রহমান কত সালে জন্ম গ্রহণ করেন ? </a:t>
            </a:r>
          </a:p>
          <a:p>
            <a:r>
              <a:rPr lang="bn-IN" sz="3600" dirty="0">
                <a:latin typeface="NikoshBAN" panose="02000000000000000000" pitchFamily="2" charset="0"/>
                <a:cs typeface="NikoshBAN" panose="02000000000000000000" pitchFamily="2" charset="0"/>
              </a:rPr>
              <a:t>৩।কত সালে মুক্তি যুদ্ধ হয়েছিল ? </a:t>
            </a:r>
          </a:p>
          <a:p>
            <a:r>
              <a:rPr lang="bn-IN" sz="3600" dirty="0">
                <a:latin typeface="NikoshBAN" panose="02000000000000000000" pitchFamily="2" charset="0"/>
                <a:cs typeface="NikoshBAN" panose="02000000000000000000" pitchFamily="2" charset="0"/>
              </a:rPr>
              <a:t>৪।বাংগালিরা কাদের সহিত যুদ্ধ করেছিল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47842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4"/>
                                        </p:tgtEl>
                                        <p:attrNameLst>
                                          <p:attrName>style.visibility</p:attrName>
                                        </p:attrNameLst>
                                      </p:cBhvr>
                                      <p:to>
                                        <p:strVal val="visible"/>
                                      </p:to>
                                    </p:set>
                                    <p:set>
                                      <p:cBhvr>
                                        <p:cTn id="25" dur="455" fill="hold">
                                          <p:stCondLst>
                                            <p:cond delay="0"/>
                                          </p:stCondLst>
                                        </p:cTn>
                                        <p:tgtEl>
                                          <p:spTgt spid="4"/>
                                        </p:tgtEl>
                                        <p:attrNameLst>
                                          <p:attrName>style.rotation</p:attrName>
                                        </p:attrNameLst>
                                      </p:cBhvr>
                                      <p:to>
                                        <p:strVal val="-45.0"/>
                                      </p:to>
                                    </p:set>
                                    <p:anim calcmode="lin" valueType="num">
                                      <p:cBhvr>
                                        <p:cTn id="26"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498</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NikoshBAN</vt:lpstr>
      <vt:lpstr>Office Theme</vt:lpstr>
      <vt:lpstr>মাল্টিমিডিয়া ক্লাসে সবাইকে স্বাগতম </vt:lpstr>
      <vt:lpstr>শিক্ষকপরিচিতি </vt:lpstr>
      <vt:lpstr>পাঠ পরিচিতি </vt:lpstr>
      <vt:lpstr>শিখন ফল  </vt:lpstr>
      <vt:lpstr>রৌদ্র লেখে জয়  শামসুর রহমান </vt:lpstr>
      <vt:lpstr>কবিতার মূল ভাব </vt:lpstr>
      <vt:lpstr>নিচের কথা গুলো বুঝে নিই </vt:lpstr>
      <vt:lpstr>কবি পরিচিতি </vt:lpstr>
      <vt:lpstr>PowerPoint Presentation</vt:lpstr>
      <vt:lpstr>বাড়ির কাজ </vt:lpstr>
      <vt:lpstr>সবাইকে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মাল্টিমিডিয়া ক্লাসে সবাইকে স্বাগতম </dc:title>
  <dc:creator>DOEL</dc:creator>
  <cp:lastModifiedBy>DOEL</cp:lastModifiedBy>
  <cp:revision>36</cp:revision>
  <dcterms:created xsi:type="dcterms:W3CDTF">2021-08-11T09:25:43Z</dcterms:created>
  <dcterms:modified xsi:type="dcterms:W3CDTF">2021-08-15T06:41:35Z</dcterms:modified>
</cp:coreProperties>
</file>