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6" r:id="rId2"/>
    <p:sldId id="275" r:id="rId3"/>
    <p:sldId id="257" r:id="rId4"/>
    <p:sldId id="261" r:id="rId5"/>
    <p:sldId id="262" r:id="rId6"/>
    <p:sldId id="263" r:id="rId7"/>
    <p:sldId id="259" r:id="rId8"/>
    <p:sldId id="272" r:id="rId9"/>
    <p:sldId id="273" r:id="rId10"/>
    <p:sldId id="260" r:id="rId11"/>
    <p:sldId id="264" r:id="rId12"/>
    <p:sldId id="265" r:id="rId13"/>
    <p:sldId id="266" r:id="rId14"/>
    <p:sldId id="267" r:id="rId15"/>
    <p:sldId id="268" r:id="rId16"/>
    <p:sldId id="271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96DA1-4A75-4975-A6F0-398D08E7BD44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499DF-2E77-42FC-870F-E3324ABD42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52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499DF-2E77-42FC-870F-E3324ABD428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61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499DF-2E77-42FC-870F-E3324ABD428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10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8922-70F0-46EC-9582-5D2762708B87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5BBF-DFC3-4903-BF3C-F7875C145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8922-70F0-46EC-9582-5D2762708B87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5BBF-DFC3-4903-BF3C-F7875C145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8922-70F0-46EC-9582-5D2762708B87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5BBF-DFC3-4903-BF3C-F7875C145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8922-70F0-46EC-9582-5D2762708B87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5BBF-DFC3-4903-BF3C-F7875C145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8922-70F0-46EC-9582-5D2762708B87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5BBF-DFC3-4903-BF3C-F7875C145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8922-70F0-46EC-9582-5D2762708B87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5BBF-DFC3-4903-BF3C-F7875C145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8922-70F0-46EC-9582-5D2762708B87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5BBF-DFC3-4903-BF3C-F7875C145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8922-70F0-46EC-9582-5D2762708B87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5BBF-DFC3-4903-BF3C-F7875C145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8922-70F0-46EC-9582-5D2762708B87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5BBF-DFC3-4903-BF3C-F7875C145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8922-70F0-46EC-9582-5D2762708B87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5BBF-DFC3-4903-BF3C-F7875C145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8922-70F0-46EC-9582-5D2762708B87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405BBF-DFC3-4903-BF3C-F7875C1458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F48922-70F0-46EC-9582-5D2762708B87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405BBF-DFC3-4903-BF3C-F7875C1458C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266700" y="304800"/>
            <a:ext cx="4267200" cy="1295400"/>
          </a:xfrm>
          <a:prstGeom prst="beve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Bevel 4"/>
          <p:cNvSpPr/>
          <p:nvPr/>
        </p:nvSpPr>
        <p:spPr>
          <a:xfrm>
            <a:off x="1752600" y="1905000"/>
            <a:ext cx="4038600" cy="1295400"/>
          </a:xfrm>
          <a:prstGeom prst="beve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Bevel 5"/>
          <p:cNvSpPr/>
          <p:nvPr/>
        </p:nvSpPr>
        <p:spPr>
          <a:xfrm>
            <a:off x="2590800" y="3568700"/>
            <a:ext cx="4724400" cy="1295400"/>
          </a:xfrm>
          <a:prstGeom prst="bevel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অনেক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Bevel 6"/>
          <p:cNvSpPr/>
          <p:nvPr/>
        </p:nvSpPr>
        <p:spPr>
          <a:xfrm>
            <a:off x="4038600" y="5257800"/>
            <a:ext cx="4495800" cy="12954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শুভেচ্ছা 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25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60" y="1079409"/>
            <a:ext cx="2581275" cy="1771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197635"/>
            <a:ext cx="2543530" cy="21815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90800" y="68621"/>
            <a:ext cx="35052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চিত্রসমূহ লক্ষ কর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1759" y="1079409"/>
            <a:ext cx="367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6840" y="1219266"/>
            <a:ext cx="391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2992904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১-নং চিত্রে,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হাতলের ক্ষেত্রফল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বেশী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29364" y="3406874"/>
            <a:ext cx="36812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২-নং চিত্রে,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হাতলের ক্ষেত্রফল কম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90800" y="4730313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ফলে হাতের উপর বল প্রয়োগ কম হচ্ছে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95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5" grpId="0"/>
      <p:bldP spid="16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457200"/>
            <a:ext cx="44196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685800" indent="-685800">
              <a:buFont typeface="Arial" pitchFamily="34" charset="0"/>
              <a:buChar char="•"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এর কারণ কী 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09800" y="2209800"/>
                <a:ext cx="4876800" cy="22560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BD" sz="40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আমরা জানি,</a:t>
                </a:r>
              </a:p>
              <a:p>
                <a:r>
                  <a:rPr lang="bn-BD" sz="6600" dirty="0" smtClean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চাপ=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6600" i="1" smtClean="0">
                            <a:solidFill>
                              <a:srgbClr val="0070C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BD" sz="6600" b="0" i="1" smtClean="0">
                            <a:solidFill>
                              <a:srgbClr val="0070C0"/>
                            </a:solidFill>
                            <a:latin typeface="Cambria Math"/>
                            <a:cs typeface="NikoshBAN" pitchFamily="2" charset="0"/>
                          </a:rPr>
                          <m:t>বল</m:t>
                        </m:r>
                      </m:num>
                      <m:den>
                        <m:r>
                          <a:rPr lang="bn-BD" sz="6600" b="0" i="1" smtClean="0">
                            <a:solidFill>
                              <a:srgbClr val="0070C0"/>
                            </a:solidFill>
                            <a:latin typeface="Cambria Math"/>
                            <a:cs typeface="NikoshBAN" pitchFamily="2" charset="0"/>
                          </a:rPr>
                          <m:t>ক্ষেত্রফল</m:t>
                        </m:r>
                      </m:den>
                    </m:f>
                  </m:oMath>
                </a14:m>
                <a:endParaRPr lang="en-US" sz="66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2209800"/>
                <a:ext cx="4876800" cy="2256067"/>
              </a:xfrm>
              <a:prstGeom prst="rect">
                <a:avLst/>
              </a:prstGeom>
              <a:blipFill rotWithShape="1">
                <a:blip r:embed="rId2"/>
                <a:stretch>
                  <a:fillRect l="-8625" t="-4595" b="-1108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063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327" y="376125"/>
            <a:ext cx="2171700" cy="21050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446" y="217411"/>
            <a:ext cx="2582308" cy="18923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961909" y="436194"/>
            <a:ext cx="457200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27815" y="595703"/>
            <a:ext cx="46624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200321" y="1009948"/>
            <a:ext cx="1536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200N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73342" y="1981200"/>
                <a:ext cx="4470657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পায়ের তলার </a:t>
                </a:r>
              </a:p>
              <a:p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ক্ষেত্রফল 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/>
                        <a:cs typeface="Times New Roman" pitchFamily="18" charset="0"/>
                      </a:rPr>
                      <m:t>00</m:t>
                    </m:r>
                    <m:r>
                      <a:rPr lang="bn-BD" sz="4000" b="0" i="0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sSup>
                      <m:sSupPr>
                        <m:ctrlPr>
                          <a:rPr lang="en-US" sz="400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  <a:cs typeface="Times New Roman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40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342" y="1981200"/>
                <a:ext cx="4470657" cy="1323439"/>
              </a:xfrm>
              <a:prstGeom prst="rect">
                <a:avLst/>
              </a:prstGeom>
              <a:blipFill rotWithShape="1">
                <a:blip r:embed="rId4"/>
                <a:stretch>
                  <a:fillRect l="-4911" t="-7834" b="-198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68510" y="2404416"/>
                <a:ext cx="3451089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পায়ের তলার ক্ষেত্রফল 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5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/>
                        <a:cs typeface="Times New Roman" pitchFamily="18" charset="0"/>
                      </a:rPr>
                      <m:t>0</m:t>
                    </m:r>
                    <m:sSup>
                      <m:sSupPr>
                        <m:ctrlPr>
                          <a:rPr lang="en-US" sz="40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  <m:r>
                          <a:rPr lang="en-US" sz="4000" i="1">
                            <a:latin typeface="Cambria Math"/>
                            <a:cs typeface="Times New Roman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40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510" y="2404416"/>
                <a:ext cx="3451089" cy="1323439"/>
              </a:xfrm>
              <a:prstGeom prst="rect">
                <a:avLst/>
              </a:prstGeom>
              <a:blipFill rotWithShape="1">
                <a:blip r:embed="rId5"/>
                <a:stretch>
                  <a:fillRect l="-6360" t="-7798" b="-192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 rot="5400000">
            <a:off x="4248488" y="999342"/>
            <a:ext cx="1557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200N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322454" y="1242034"/>
            <a:ext cx="0" cy="89004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360446" y="797010"/>
            <a:ext cx="0" cy="89004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9549" y="3962400"/>
            <a:ext cx="6428509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 ২ নং এর ক্ষেত্রে চাপের </a:t>
            </a:r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পরিমাণ-গাণিতিকভাবে</a:t>
            </a:r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মূল্যায়ন কর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7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 animBg="1"/>
      <p:bldP spid="10" grpId="0" animBg="1"/>
      <p:bldP spid="11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262092"/>
                <a:ext cx="8395855" cy="2032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>
                    <a:solidFill>
                      <a:srgbClr val="00B050"/>
                    </a:solidFill>
                    <a:latin typeface="Times New Roman" pitchFamily="18" charset="0"/>
                    <a:cs typeface="NikoshBAN" pitchFamily="2" charset="0"/>
                  </a:rPr>
                  <a:t>১ নং চিত্রে</a:t>
                </a:r>
                <a:r>
                  <a:rPr lang="bn-BD" sz="3600" dirty="0" smtClean="0">
                    <a:solidFill>
                      <a:srgbClr val="FF0000"/>
                    </a:solidFill>
                    <a:latin typeface="Times New Roman" pitchFamily="18" charset="0"/>
                    <a:cs typeface="NikoshBAN" pitchFamily="2" charset="0"/>
                  </a:rPr>
                  <a:t>,</a:t>
                </a:r>
              </a:p>
              <a:p>
                <a:r>
                  <a:rPr lang="bn-BD" sz="3600" dirty="0" smtClean="0">
                    <a:latin typeface="Times New Roman" pitchFamily="18" charset="0"/>
                    <a:cs typeface="NikoshBAN" pitchFamily="2" charset="0"/>
                  </a:rPr>
                  <a:t> চাপের পরিমাণ,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bn-BD" sz="3600" b="0" i="0" dirty="0" smtClean="0">
                        <a:latin typeface="Cambria Math"/>
                        <a:cs typeface="NikoshBAN" pitchFamily="2" charset="0"/>
                      </a:rPr>
                      <m:t>p</m:t>
                    </m:r>
                    <m:r>
                      <a:rPr lang="bn-BD" sz="3600" i="1" dirty="0" smtClean="0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BD" sz="3600" dirty="0" smtClean="0">
                    <a:latin typeface="Times New Roman" pitchFamily="18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6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BD" sz="3600" b="0" i="1" smtClean="0">
                            <a:latin typeface="Cambria Math"/>
                            <a:cs typeface="NikoshBAN" pitchFamily="2" charset="0"/>
                          </a:rPr>
                          <m:t>200</m:t>
                        </m:r>
                        <m:r>
                          <a:rPr lang="bn-BD" sz="3600" b="0" i="1" smtClean="0">
                            <a:latin typeface="Cambria Math"/>
                            <a:cs typeface="NikoshBAN" pitchFamily="2" charset="0"/>
                          </a:rPr>
                          <m:t>𝑁</m:t>
                        </m:r>
                      </m:num>
                      <m:den>
                        <m:r>
                          <a:rPr lang="bn-BD" sz="3600" b="0" i="1" smtClean="0">
                            <a:latin typeface="Cambria Math"/>
                            <a:cs typeface="NikoshBAN" pitchFamily="2" charset="0"/>
                          </a:rPr>
                          <m:t>.</m:t>
                        </m:r>
                        <m:r>
                          <a:rPr lang="bn-BD" sz="3600" b="0" i="1" smtClean="0">
                            <a:latin typeface="Cambria Math"/>
                            <a:cs typeface="NikoshBAN" pitchFamily="2" charset="0"/>
                          </a:rPr>
                          <m:t>005</m:t>
                        </m:r>
                        <m:sSup>
                          <m:sSupPr>
                            <m:ctrlPr>
                              <a:rPr lang="bn-BD" sz="3600" b="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bn-BD" sz="3600" b="0" i="1" smtClean="0">
                                <a:latin typeface="Cambria Math"/>
                                <a:cs typeface="NikoshBAN" pitchFamily="2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bn-BD" sz="3600" b="0" i="1" smtClean="0"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bn-BD" sz="3600" dirty="0" smtClean="0">
                  <a:latin typeface="Times New Roman" pitchFamily="18" charset="0"/>
                  <a:cs typeface="NikoshBAN" pitchFamily="2" charset="0"/>
                </a:endParaRPr>
              </a:p>
              <a:p>
                <a:r>
                  <a:rPr lang="bn-BD" sz="3600" dirty="0" smtClean="0">
                    <a:latin typeface="Times New Roman" pitchFamily="18" charset="0"/>
                    <a:cs typeface="Times New Roman" pitchFamily="18" charset="0"/>
                  </a:rPr>
                  <a:t>                    =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bn-BD" sz="3600" dirty="0" smtClean="0">
                    <a:latin typeface="Times New Roman" pitchFamily="18" charset="0"/>
                    <a:cs typeface="Times New Roman" pitchFamily="18" charset="0"/>
                  </a:rPr>
                  <a:t>0000 pa</a:t>
                </a:r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62092"/>
                <a:ext cx="8395855" cy="2032801"/>
              </a:xfrm>
              <a:prstGeom prst="rect">
                <a:avLst/>
              </a:prstGeom>
              <a:blipFill rotWithShape="1">
                <a:blip r:embed="rId2"/>
                <a:stretch>
                  <a:fillRect l="-2179" t="-4505" b="-8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4963886" y="650631"/>
            <a:ext cx="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105400" y="609600"/>
                <a:ext cx="4191000" cy="15822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ক্ষেত্রফল=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40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  <a:cs typeface="NikoshBAN" pitchFamily="2" charset="0"/>
                          </a:rPr>
                          <m:t>5</m:t>
                        </m:r>
                        <m:r>
                          <a:rPr lang="bn-BD" sz="4000" b="0" i="1" smtClean="0">
                            <a:latin typeface="Cambria Math"/>
                            <a:cs typeface="NikoshBAN" pitchFamily="2" charset="0"/>
                          </a:rPr>
                          <m:t>0</m:t>
                        </m:r>
                      </m:num>
                      <m:den>
                        <m:r>
                          <a:rPr lang="bn-BD" sz="4000" b="0" i="1" smtClean="0">
                            <a:latin typeface="Cambria Math"/>
                            <a:cs typeface="NikoshBAN" pitchFamily="2" charset="0"/>
                          </a:rPr>
                          <m:t>100</m:t>
                        </m:r>
                        <m:r>
                          <a:rPr lang="bn-BD" sz="40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BD" sz="40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100</m:t>
                        </m:r>
                      </m:den>
                    </m:f>
                    <m:sSup>
                      <m:sSupPr>
                        <m:ctrlPr>
                          <a:rPr lang="bn-BD" sz="4000" i="1" dirty="0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BD" sz="4000" b="0" i="1" dirty="0" smtClean="0">
                            <a:latin typeface="Cambria Math"/>
                            <a:cs typeface="NikoshBAN" pitchFamily="2" charset="0"/>
                          </a:rPr>
                          <m:t>𝑚</m:t>
                        </m:r>
                      </m:e>
                      <m:sup>
                        <m:r>
                          <a:rPr lang="bn-BD" sz="4000" b="0" i="1" dirty="0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bn-BD" sz="40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           =.</a:t>
                </a:r>
                <a14:m>
                  <m:oMath xmlns:m="http://schemas.openxmlformats.org/officeDocument/2006/math">
                    <m:r>
                      <a:rPr lang="bn-BD" sz="4000" i="1" smtClean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BD" sz="4000" b="0" i="0" smtClean="0">
                        <a:latin typeface="Cambria Math"/>
                        <a:cs typeface="NikoshBAN" pitchFamily="2" charset="0"/>
                      </a:rPr>
                      <m:t>00</m:t>
                    </m:r>
                    <m:r>
                      <a:rPr lang="en-US" sz="4000" b="0" i="0" smtClean="0">
                        <a:latin typeface="Cambria Math"/>
                        <a:cs typeface="NikoshBAN" pitchFamily="2" charset="0"/>
                      </a:rPr>
                      <m:t>5</m:t>
                    </m:r>
                    <m:sSup>
                      <m:sSupPr>
                        <m:ctrlPr>
                          <a:rPr lang="bn-BD" sz="4000" i="1" dirty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BD" sz="4000" i="1" dirty="0">
                            <a:latin typeface="Cambria Math"/>
                            <a:cs typeface="NikoshBAN" pitchFamily="2" charset="0"/>
                          </a:rPr>
                          <m:t>𝑚</m:t>
                        </m:r>
                      </m:e>
                      <m:sup>
                        <m:r>
                          <a:rPr lang="bn-BD" sz="4000" i="1" dirty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609600"/>
                <a:ext cx="4191000" cy="1582228"/>
              </a:xfrm>
              <a:prstGeom prst="rect">
                <a:avLst/>
              </a:prstGeom>
              <a:blipFill rotWithShape="1">
                <a:blip r:embed="rId3"/>
                <a:stretch>
                  <a:fillRect l="-5240" r="-36245" b="-1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4800" y="3667432"/>
                <a:ext cx="8686800" cy="2032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>
                    <a:solidFill>
                      <a:srgbClr val="7030A0"/>
                    </a:solidFill>
                    <a:latin typeface="Times New Roman" pitchFamily="18" charset="0"/>
                    <a:cs typeface="NikoshBAN" pitchFamily="2" charset="0"/>
                  </a:rPr>
                  <a:t>২ নং চিত্রে,</a:t>
                </a:r>
              </a:p>
              <a:p>
                <a:r>
                  <a:rPr lang="bn-BD" sz="3600" dirty="0" smtClean="0">
                    <a:latin typeface="Times New Roman" pitchFamily="18" charset="0"/>
                    <a:cs typeface="NikoshBAN" pitchFamily="2" charset="0"/>
                  </a:rPr>
                  <a:t> চাপের পরিমাণ,P=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6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BD" sz="3600" b="0" i="1" smtClean="0">
                            <a:latin typeface="Cambria Math"/>
                            <a:cs typeface="NikoshBAN" pitchFamily="2" charset="0"/>
                          </a:rPr>
                          <m:t>200</m:t>
                        </m:r>
                        <m:r>
                          <a:rPr lang="bn-BD" sz="3600" b="0" i="1" smtClean="0">
                            <a:latin typeface="Cambria Math"/>
                            <a:cs typeface="NikoshBAN" pitchFamily="2" charset="0"/>
                          </a:rPr>
                          <m:t>𝑁</m:t>
                        </m:r>
                      </m:num>
                      <m:den>
                        <m:r>
                          <a:rPr lang="bn-BD" sz="3600" b="0" i="1" smtClean="0">
                            <a:latin typeface="Cambria Math"/>
                            <a:cs typeface="NikoshBAN" pitchFamily="2" charset="0"/>
                          </a:rPr>
                          <m:t>.</m:t>
                        </m:r>
                        <m:r>
                          <a:rPr lang="bn-BD" sz="3600" b="0" i="1" smtClean="0">
                            <a:latin typeface="Cambria Math"/>
                            <a:cs typeface="NikoshBAN" pitchFamily="2" charset="0"/>
                          </a:rPr>
                          <m:t>01</m:t>
                        </m:r>
                        <m:sSup>
                          <m:sSupPr>
                            <m:ctrlPr>
                              <a:rPr lang="bn-BD" sz="3600" b="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bn-BD" sz="3600" b="0" i="1" smtClean="0">
                                <a:latin typeface="Cambria Math"/>
                                <a:cs typeface="NikoshBAN" pitchFamily="2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bn-BD" sz="3600" b="0" i="1" smtClean="0"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bn-BD" sz="3600" dirty="0" smtClean="0">
                  <a:latin typeface="Times New Roman" pitchFamily="18" charset="0"/>
                  <a:cs typeface="NikoshBAN" pitchFamily="2" charset="0"/>
                </a:endParaRPr>
              </a:p>
              <a:p>
                <a:r>
                  <a:rPr lang="bn-BD" sz="3600" dirty="0" smtClean="0">
                    <a:latin typeface="Times New Roman" pitchFamily="18" charset="0"/>
                    <a:cs typeface="Times New Roman" pitchFamily="18" charset="0"/>
                  </a:rPr>
                  <a:t>                    =20000pa</a:t>
                </a:r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667432"/>
                <a:ext cx="8686800" cy="2032801"/>
              </a:xfrm>
              <a:prstGeom prst="rect">
                <a:avLst/>
              </a:prstGeom>
              <a:blipFill rotWithShape="1">
                <a:blip r:embed="rId4"/>
                <a:stretch>
                  <a:fillRect l="-2105" t="-4505" b="-8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003800" y="4058431"/>
                <a:ext cx="4191000" cy="15822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ক্ষেত্রফল=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40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BD" sz="4000" b="0" i="1" smtClean="0">
                            <a:latin typeface="Cambria Math"/>
                            <a:cs typeface="NikoshBAN" pitchFamily="2" charset="0"/>
                          </a:rPr>
                          <m:t>100</m:t>
                        </m:r>
                      </m:num>
                      <m:den>
                        <m:r>
                          <a:rPr lang="bn-BD" sz="4000" b="0" i="1" smtClean="0">
                            <a:latin typeface="Cambria Math"/>
                            <a:cs typeface="NikoshBAN" pitchFamily="2" charset="0"/>
                          </a:rPr>
                          <m:t>100</m:t>
                        </m:r>
                        <m:r>
                          <a:rPr lang="bn-BD" sz="40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BD" sz="40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100</m:t>
                        </m:r>
                      </m:den>
                    </m:f>
                    <m:sSup>
                      <m:sSupPr>
                        <m:ctrlPr>
                          <a:rPr lang="bn-BD" sz="4000" i="1" dirty="0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BD" sz="4000" b="0" i="1" dirty="0" smtClean="0">
                            <a:latin typeface="Cambria Math"/>
                            <a:cs typeface="NikoshBAN" pitchFamily="2" charset="0"/>
                          </a:rPr>
                          <m:t>𝑚</m:t>
                        </m:r>
                      </m:e>
                      <m:sup>
                        <m:r>
                          <a:rPr lang="bn-BD" sz="4000" b="0" i="1" dirty="0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bn-BD" sz="40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           =.</a:t>
                </a:r>
                <a14:m>
                  <m:oMath xmlns:m="http://schemas.openxmlformats.org/officeDocument/2006/math">
                    <m:r>
                      <a:rPr lang="bn-BD" sz="4000" i="1" smtClean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BD" sz="4000" b="0" i="0" smtClean="0">
                        <a:latin typeface="Cambria Math"/>
                        <a:cs typeface="NikoshBAN" pitchFamily="2" charset="0"/>
                      </a:rPr>
                      <m:t>01</m:t>
                    </m:r>
                    <m:sSup>
                      <m:sSupPr>
                        <m:ctrlPr>
                          <a:rPr lang="bn-BD" sz="4000" i="1" dirty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BD" sz="4000" i="1" dirty="0">
                            <a:latin typeface="Cambria Math"/>
                            <a:cs typeface="NikoshBAN" pitchFamily="2" charset="0"/>
                          </a:rPr>
                          <m:t>𝑚</m:t>
                        </m:r>
                      </m:e>
                      <m:sup>
                        <m:r>
                          <a:rPr lang="bn-BD" sz="4000" i="1" dirty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800" y="4058431"/>
                <a:ext cx="4191000" cy="1582228"/>
              </a:xfrm>
              <a:prstGeom prst="rect">
                <a:avLst/>
              </a:prstGeom>
              <a:blipFill rotWithShape="1">
                <a:blip r:embed="rId5"/>
                <a:stretch>
                  <a:fillRect l="-5240" r="-33333" b="-16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4963886" y="3830677"/>
            <a:ext cx="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145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2400" y="2057400"/>
                <a:ext cx="85344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6000" dirty="0" smtClean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এখানে,</a:t>
                </a:r>
              </a:p>
              <a:p>
                <a:r>
                  <a:rPr lang="bn-BD" sz="6000" dirty="0" smtClean="0">
                    <a:solidFill>
                      <a:srgbClr val="002060"/>
                    </a:solidFill>
                    <a:latin typeface="NikoshBAN" pitchFamily="2" charset="0"/>
                    <a:ea typeface="Cambria Math"/>
                    <a:cs typeface="NikoshBAN" pitchFamily="2" charset="0"/>
                  </a:rPr>
                  <a:t>সুত</a:t>
                </a:r>
                <a14:m>
                  <m:oMath xmlns:m="http://schemas.openxmlformats.org/officeDocument/2006/math">
                    <m:r>
                      <a:rPr lang="bn-BD" sz="600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র</m:t>
                    </m:r>
                    <m:r>
                      <a:rPr lang="bn-BD" sz="6000" b="0" i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া</m:t>
                    </m:r>
                    <m:r>
                      <a:rPr lang="bn-BD" sz="60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ং</m:t>
                    </m:r>
                    <m:r>
                      <a:rPr lang="bn-BD" sz="60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,</m:t>
                    </m:r>
                    <m:r>
                      <a:rPr lang="bn-BD" sz="60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১</m:t>
                    </m:r>
                    <m:r>
                      <a:rPr lang="bn-BD" sz="60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নং</m:t>
                    </m:r>
                    <m:r>
                      <a:rPr lang="bn-BD" sz="60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 </m:t>
                    </m:r>
                    <m:r>
                      <a:rPr lang="bn-BD" sz="60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ক্ষেত্রে</m:t>
                    </m:r>
                  </m:oMath>
                </a14:m>
                <a:r>
                  <a:rPr lang="bn-BD" sz="6000" dirty="0" smtClean="0">
                    <a:solidFill>
                      <a:srgbClr val="002060"/>
                    </a:solidFill>
                    <a:latin typeface="NikoshBAN" pitchFamily="2" charset="0"/>
                    <a:ea typeface="Cambria Math"/>
                    <a:cs typeface="NikoshBAN" pitchFamily="2" charset="0"/>
                  </a:rPr>
                  <a:t> চাপের পরিমাণ</a:t>
                </a:r>
              </a:p>
              <a:p>
                <a:r>
                  <a:rPr lang="bn-BD" sz="6000" dirty="0" smtClean="0">
                    <a:solidFill>
                      <a:srgbClr val="002060"/>
                    </a:solidFill>
                    <a:latin typeface="NikoshBAN" pitchFamily="2" charset="0"/>
                    <a:ea typeface="Cambria Math"/>
                    <a:cs typeface="NikoshBAN" pitchFamily="2" charset="0"/>
                  </a:rPr>
                  <a:t>বেশী।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057400"/>
                <a:ext cx="8534400" cy="2862322"/>
              </a:xfrm>
              <a:prstGeom prst="rect">
                <a:avLst/>
              </a:prstGeom>
              <a:blipFill rotWithShape="1">
                <a:blip r:embed="rId3"/>
                <a:stretch>
                  <a:fillRect l="-4286" t="-6610" r="-3643" b="-13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241063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Picture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109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0682" y="381000"/>
            <a:ext cx="3962400" cy="2362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895600"/>
            <a:ext cx="899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bn-BD" sz="4000" dirty="0" smtClean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১৫০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বর্গ মিটার ক্ষেত্রফল বিশিষ্ট কোন বস্তুর উপর ৩০০০ প্যাসকেল চাপ প্রয়োগ করা হলে এর উপর প্রযুক্ত বল নির্ণয় কর  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43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457200"/>
            <a:ext cx="49530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057400"/>
            <a:ext cx="8001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চাপ কাকে বলে?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চাপের একক কি?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ক্ষেত্রফলের উপর চাপের প্রভাব কীরুপ?</a:t>
            </a:r>
          </a:p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৪    </a:t>
            </a:r>
            <a:r>
              <a:rPr lang="en-US" sz="4000" b="1" dirty="0" smtClean="0">
                <a:solidFill>
                  <a:srgbClr val="0070C0"/>
                </a:solidFill>
                <a:latin typeface="Century Schoolbook" pitchFamily="18" charset="0"/>
                <a:cs typeface="NikoshBAN" pitchFamily="2" charset="0"/>
              </a:rPr>
              <a:t>5N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বল বলতে কী বোঝায়?</a:t>
            </a:r>
          </a:p>
        </p:txBody>
      </p:sp>
    </p:spTree>
    <p:extLst>
      <p:ext uri="{BB962C8B-B14F-4D97-AF65-F5344CB8AC3E}">
        <p14:creationId xmlns:p14="http://schemas.microsoft.com/office/powerpoint/2010/main" val="111046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457200"/>
            <a:ext cx="3962400" cy="1752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4384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হীলযুক্ত জুতা পায়ে মহিলার ভর ৭০ কেজি।জুতার তলার ক্ষেত্রফল ৩০০ বর্গসেন্টিমিটার হলে,চাপের পরিমাণ নির্ণয় কর। 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Sort 3"/>
          <p:cNvSpPr/>
          <p:nvPr/>
        </p:nvSpPr>
        <p:spPr>
          <a:xfrm>
            <a:off x="219997" y="2438400"/>
            <a:ext cx="228600" cy="609600"/>
          </a:xfrm>
          <a:prstGeom prst="flowChartSo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7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1524000"/>
            <a:ext cx="5410200" cy="36576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30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133600" y="152400"/>
            <a:ext cx="3657600" cy="990600"/>
          </a:xfrm>
          <a:prstGeom prst="beve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পরিচিতিঃ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Bevel 2"/>
          <p:cNvSpPr/>
          <p:nvPr/>
        </p:nvSpPr>
        <p:spPr>
          <a:xfrm>
            <a:off x="3505200" y="1447800"/>
            <a:ext cx="5257800" cy="3048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সুদেব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পাল</a:t>
            </a:r>
            <a:endParaRPr lang="bn-BD" sz="5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টরকী</a:t>
            </a:r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বন্দর</a:t>
            </a:r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ভিক্টোরী</a:t>
            </a:r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bn-BD" sz="3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গৌরনদী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বরিশাল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457200" y="4876800"/>
            <a:ext cx="8534400" cy="1524000"/>
          </a:xfrm>
          <a:prstGeom prst="beve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E-mail:sudev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9082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@gmail.com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G0083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95400"/>
            <a:ext cx="22860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73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4945" y="1141696"/>
            <a:ext cx="633845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115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পদার্থ বিজ্ঞান</a:t>
            </a:r>
            <a:endParaRPr lang="bn-BD" sz="115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নবম-দশম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শ্রেণি</a:t>
            </a:r>
          </a:p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সময়ঃ ৫০ মিনিট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74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775853"/>
            <a:ext cx="2628900" cy="1743075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3048000" y="2765860"/>
            <a:ext cx="26289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841486" y="775854"/>
            <a:ext cx="0" cy="17430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05150" y="2813658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২০ মিটার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1230243" y="1170056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১৫ মিটার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828800" y="3558078"/>
                <a:ext cx="3992719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ক্ষেত্রফল=</a:t>
                </a:r>
              </a:p>
              <a:p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      ২০</a:t>
                </a:r>
                <a14:m>
                  <m:oMath xmlns:m="http://schemas.openxmlformats.org/officeDocument/2006/math">
                    <m:r>
                      <a:rPr lang="bn-BD" sz="4000" i="1" smtClean="0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১৫</a:t>
                </a:r>
                <a:r>
                  <a:rPr lang="bn-BD" sz="4000" dirty="0">
                    <a:latin typeface="NikoshBAN" pitchFamily="2" charset="0"/>
                    <a:cs typeface="NikoshBAN" pitchFamily="2" charset="0"/>
                  </a:rPr>
                  <a:t>বর্গ</a:t>
                </a:r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মিটার</a:t>
                </a:r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    বা,৩০০বর্গ মিটার</a:t>
                </a:r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3558078"/>
                <a:ext cx="3992719" cy="1938992"/>
              </a:xfrm>
              <a:prstGeom prst="rect">
                <a:avLst/>
              </a:prstGeom>
              <a:blipFill rotWithShape="1">
                <a:blip r:embed="rId4"/>
                <a:stretch>
                  <a:fillRect l="-5344" t="-5346" b="-128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256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983" y="1752600"/>
            <a:ext cx="2171700" cy="21050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177" y="1858923"/>
            <a:ext cx="2582308" cy="189237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58054" y="3959268"/>
            <a:ext cx="2705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হীলবিহীন জুতা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8700" y="3962400"/>
            <a:ext cx="2705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হীলযুক্ত জুতা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34200" y="517269"/>
            <a:ext cx="666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3833" y="595703"/>
            <a:ext cx="666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4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066799" y="762000"/>
            <a:ext cx="64007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পদার্থের অবস্থা ও চাপ</a:t>
            </a:r>
          </a:p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পঞ্চম অধ্যায়</a:t>
            </a:r>
          </a:p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পৃষ্ঠা-৮৮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6110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92581" y="381000"/>
            <a:ext cx="34290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শিখ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 ফ</a:t>
            </a:r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1295401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 পাঠ শেষে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482615"/>
            <a:ext cx="8001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বস্তুর উপর চাপের প্রভাব সম্পর্কে বলতে পারবে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ক্ষেত্রফলের সাথে বলের সম্পর্ক কীরূপ তা </a:t>
            </a:r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বলতে পারবে </a:t>
            </a:r>
            <a:endParaRPr lang="bn-BD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বল ও চাপের প্রভাব হতে বাস্তব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সমস্যা সমাধান 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 পারবে</a:t>
            </a:r>
            <a:endParaRPr lang="bn-BD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33900" y="1648691"/>
            <a:ext cx="3657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শিক্ষার্থীরা-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6356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279" y="1600200"/>
            <a:ext cx="8686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চাপঃ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 বস্তুর প্রতি একক ক্ষেত্রফলের উপর লম্ব ভাবে প্রযুক্ত বলের মানকে চাপ বলে।</a:t>
            </a:r>
          </a:p>
          <a:p>
            <a:r>
              <a:rPr lang="bn-BD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চাপের এককঃ </a:t>
            </a: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প্যাসকেল। </a:t>
            </a:r>
          </a:p>
          <a:p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8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534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চাপ  ও ক্ষেত্রফলের মধ্যে সর্ম্পকঃ</a:t>
            </a:r>
          </a:p>
          <a:p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ক্ষেত্রফল বাড়লে চাপ কমে,ক্ষেত্রফল কমলে চাপ বাড়ে।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57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378</TotalTime>
  <Words>343</Words>
  <Application>Microsoft Office PowerPoint</Application>
  <PresentationFormat>On-screen Show (4:3)</PresentationFormat>
  <Paragraphs>79</Paragraphs>
  <Slides>18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Flow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</dc:creator>
  <cp:lastModifiedBy>user</cp:lastModifiedBy>
  <cp:revision>163</cp:revision>
  <dcterms:created xsi:type="dcterms:W3CDTF">2014-05-18T09:17:30Z</dcterms:created>
  <dcterms:modified xsi:type="dcterms:W3CDTF">2021-08-16T18:49:44Z</dcterms:modified>
</cp:coreProperties>
</file>