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1" r:id="rId4"/>
    <p:sldId id="280" r:id="rId5"/>
    <p:sldId id="279" r:id="rId6"/>
    <p:sldId id="278" r:id="rId7"/>
    <p:sldId id="277" r:id="rId8"/>
    <p:sldId id="276" r:id="rId9"/>
    <p:sldId id="275" r:id="rId10"/>
    <p:sldId id="274" r:id="rId11"/>
    <p:sldId id="273" r:id="rId12"/>
    <p:sldId id="272" r:id="rId13"/>
    <p:sldId id="271" r:id="rId14"/>
    <p:sldId id="270" r:id="rId15"/>
    <p:sldId id="269" r:id="rId16"/>
    <p:sldId id="268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C32F6D-66F2-44A8-8680-EE54EDE0A420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E1B9C0-E417-468F-BDA4-49116776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3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C32F6D-66F2-44A8-8680-EE54EDE0A420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E1B9C0-E417-468F-BDA4-49116776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C32F6D-66F2-44A8-8680-EE54EDE0A420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E1B9C0-E417-468F-BDA4-49116776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7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C32F6D-66F2-44A8-8680-EE54EDE0A420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E1B9C0-E417-468F-BDA4-49116776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3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C32F6D-66F2-44A8-8680-EE54EDE0A420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E1B9C0-E417-468F-BDA4-49116776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8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C32F6D-66F2-44A8-8680-EE54EDE0A420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E1B9C0-E417-468F-BDA4-49116776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6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C32F6D-66F2-44A8-8680-EE54EDE0A420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E1B9C0-E417-468F-BDA4-49116776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C32F6D-66F2-44A8-8680-EE54EDE0A420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E1B9C0-E417-468F-BDA4-49116776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9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C32F6D-66F2-44A8-8680-EE54EDE0A420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E1B9C0-E417-468F-BDA4-49116776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9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C32F6D-66F2-44A8-8680-EE54EDE0A420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E1B9C0-E417-468F-BDA4-49116776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6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C32F6D-66F2-44A8-8680-EE54EDE0A420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E1B9C0-E417-468F-BDA4-49116776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8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gradFill flip="none" rotWithShape="1">
            <a:gsLst>
              <a:gs pos="0">
                <a:srgbClr val="C00000"/>
              </a:gs>
              <a:gs pos="22000">
                <a:srgbClr val="00B050"/>
              </a:gs>
              <a:gs pos="43000">
                <a:srgbClr val="FF0000"/>
              </a:gs>
              <a:gs pos="88500">
                <a:srgbClr val="FFE000"/>
              </a:gs>
              <a:gs pos="76999">
                <a:srgbClr val="FFC000"/>
              </a:gs>
              <a:gs pos="69043">
                <a:srgbClr val="FF0000"/>
              </a:gs>
              <a:gs pos="57535">
                <a:srgbClr val="92D050"/>
              </a:gs>
              <a:gs pos="100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2900" y="6080159"/>
            <a:ext cx="1150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 smtClean="0">
                <a:solidFill>
                  <a:schemeClr val="accent6">
                    <a:lumMod val="75000"/>
                  </a:schemeClr>
                </a:solidFill>
              </a:rPr>
              <a:t>মোঃ</a:t>
            </a:r>
            <a:r>
              <a:rPr lang="bn-IN" sz="1600" baseline="0" dirty="0" smtClean="0">
                <a:solidFill>
                  <a:schemeClr val="accent6">
                    <a:lumMod val="75000"/>
                  </a:schemeClr>
                </a:solidFill>
              </a:rPr>
              <a:t> মারুফুল হক, সহকারী শিক্ষক,গণিত,বঙ্গবাসী মাধ্যমিক বিদ্যালয়,খালিশপুর,খুলনা।ইমেলঃ </a:t>
            </a:r>
            <a:r>
              <a:rPr lang="en-US" sz="1600" baseline="0" dirty="0" smtClean="0">
                <a:solidFill>
                  <a:schemeClr val="accent6">
                    <a:lumMod val="75000"/>
                  </a:schemeClr>
                </a:solidFill>
              </a:rPr>
              <a:t>marufulhoque311@gmail.com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27623" y="6324346"/>
            <a:ext cx="11736754" cy="330200"/>
            <a:chOff x="254000" y="6172201"/>
            <a:chExt cx="11736754" cy="33020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000" b="43333"/>
            <a:stretch/>
          </p:blipFill>
          <p:spPr>
            <a:xfrm>
              <a:off x="254000" y="6172201"/>
              <a:ext cx="8523654" cy="330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000" b="43333"/>
            <a:stretch/>
          </p:blipFill>
          <p:spPr>
            <a:xfrm>
              <a:off x="3467100" y="6172202"/>
              <a:ext cx="8523654" cy="330199"/>
            </a:xfrm>
            <a:prstGeom prst="rect">
              <a:avLst/>
            </a:prstGeom>
          </p:spPr>
        </p:pic>
      </p:grpSp>
      <p:sp>
        <p:nvSpPr>
          <p:cNvPr id="11" name="Half Frame 10"/>
          <p:cNvSpPr/>
          <p:nvPr userDrawn="1"/>
        </p:nvSpPr>
        <p:spPr>
          <a:xfrm>
            <a:off x="165100" y="190500"/>
            <a:ext cx="812800" cy="762000"/>
          </a:xfrm>
          <a:prstGeom prst="halfFrame">
            <a:avLst>
              <a:gd name="adj1" fmla="val 15833"/>
              <a:gd name="adj2" fmla="val 19444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 userDrawn="1"/>
        </p:nvSpPr>
        <p:spPr>
          <a:xfrm>
            <a:off x="298450" y="330200"/>
            <a:ext cx="412750" cy="381000"/>
          </a:xfrm>
          <a:prstGeom prst="halfFrame">
            <a:avLst>
              <a:gd name="adj1" fmla="val 18393"/>
              <a:gd name="adj2" fmla="val 1576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914" y="190500"/>
            <a:ext cx="840840" cy="8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9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hyperlink" Target="mailto:marufulhoque311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092" y="982639"/>
            <a:ext cx="3285696" cy="38213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15" y="1201003"/>
            <a:ext cx="4813678" cy="338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11125" y="3411941"/>
            <a:ext cx="5751394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11500" dirty="0" smtClean="0">
                <a:solidFill>
                  <a:srgbClr val="033F0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solidFill>
                <a:srgbClr val="033F0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1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4757" y="307322"/>
            <a:ext cx="4800600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241" y="1066799"/>
            <a:ext cx="5091033" cy="50910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6257" y="1501464"/>
            <a:ext cx="139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খাঁজ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3475" y="1022522"/>
            <a:ext cx="1693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প্রাণিকোষ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3474" y="3489359"/>
            <a:ext cx="2028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48755">
            <a:off x="7200453" y="2855801"/>
            <a:ext cx="3358244" cy="29648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08040" y="1572657"/>
            <a:ext cx="4472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এন্ডোপ্লাজমিক জালিকার ক্ষুদ্র ক্ষুদ্র অংশ জমা হয়, পরে মিলিত হয়ে কোষপ্লেট 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 করে।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1531" y="3528847"/>
            <a:ext cx="1261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কোষপ্লেট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609231" y="342780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8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0454" y="228600"/>
            <a:ext cx="5943600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847" y="1184609"/>
            <a:ext cx="5006247" cy="39403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0" y="1143637"/>
            <a:ext cx="2123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ক্লীভেজ বা খাঁজ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524" y="1194787"/>
            <a:ext cx="3276600" cy="441788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028597" y="1997984"/>
            <a:ext cx="1805077" cy="2836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27546" y="5351065"/>
            <a:ext cx="11191164" cy="52322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খাঁজ ক্রমশ সবদিক থেকে ভিতরের দিকে গিয়ে মা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তৃকোষের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অনুরুপ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অপত্য কোষ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 করে।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9377" y="3201184"/>
            <a:ext cx="5760244" cy="52322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সাইটোপ্লাজমের এই বিভাজন কে কী বলে ?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9" name="Rectangular Callout 8"/>
          <p:cNvSpPr/>
          <p:nvPr/>
        </p:nvSpPr>
        <p:spPr>
          <a:xfrm>
            <a:off x="3141805" y="4158273"/>
            <a:ext cx="2758761" cy="533400"/>
          </a:xfrm>
          <a:prstGeom prst="wedgeRectCallout">
            <a:avLst>
              <a:gd name="adj1" fmla="val -18761"/>
              <a:gd name="adj2" fmla="val 49830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সাইটোকাইনেসিস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112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46744" y="5746434"/>
            <a:ext cx="538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46744" y="4616867"/>
            <a:ext cx="538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03955" y="3528864"/>
            <a:ext cx="538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15374" y="2043113"/>
            <a:ext cx="495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49188" y="690773"/>
            <a:ext cx="538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717066" y="245801"/>
            <a:ext cx="3177310" cy="54527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prstTxWarp prst="textInflateBottom">
              <a:avLst/>
            </a:prstTxWarp>
          </a:bodyPr>
          <a:lstStyle/>
          <a:p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31944" y="1854749"/>
            <a:ext cx="5662431" cy="95410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মাইক্রোস্কোপে দেখা ছবির সাথে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ধাপ গুলোর নাম লিখ।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572789"/>
              </p:ext>
            </p:extLst>
          </p:nvPr>
        </p:nvGraphicFramePr>
        <p:xfrm>
          <a:off x="5822792" y="3583077"/>
          <a:ext cx="5768929" cy="25908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20108"/>
                <a:gridCol w="424882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প্রোফেজ</a:t>
                      </a:r>
                      <a:endParaRPr lang="en-US" sz="28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অ্যানাফেজ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প্রো-মেটাফেজ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টেলোফেজ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E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মেটাফেজ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5231945" y="888946"/>
            <a:ext cx="5662431" cy="86793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এবার মাইটোসিস বিভাজনের পুরো প্রক্রিয়াটি ভিডিওর মাধ্যমে লক্ষ্য কর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33367" y="3709459"/>
            <a:ext cx="1295400" cy="16189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0273" y="3762788"/>
            <a:ext cx="1295400" cy="1447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5531" y="4998513"/>
            <a:ext cx="1524000" cy="11909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2113" y="2708378"/>
            <a:ext cx="1524000" cy="1447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0273" y="221361"/>
            <a:ext cx="1219200" cy="10928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314" y="1356672"/>
            <a:ext cx="1117849" cy="14283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5294" y="4905102"/>
            <a:ext cx="1524000" cy="11875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1028" y="2892312"/>
            <a:ext cx="1346420" cy="12240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9919" y="245801"/>
            <a:ext cx="1346420" cy="10568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9356" y="1407634"/>
            <a:ext cx="1439936" cy="130523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30905" y="5428158"/>
            <a:ext cx="538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0905" y="4298591"/>
            <a:ext cx="538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8116" y="3210588"/>
            <a:ext cx="538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99535" y="1724837"/>
            <a:ext cx="495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3349" y="372497"/>
            <a:ext cx="538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369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5791729" y="534958"/>
            <a:ext cx="4847436" cy="720680"/>
            <a:chOff x="-75250" y="2834183"/>
            <a:chExt cx="6111851" cy="1150818"/>
          </a:xfrm>
          <a:scene3d>
            <a:camera prst="orthographicFront"/>
            <a:lightRig rig="flat" dir="t"/>
          </a:scene3d>
        </p:grpSpPr>
        <p:sp>
          <p:nvSpPr>
            <p:cNvPr id="3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-75250" y="2834183"/>
              <a:ext cx="5428004" cy="803616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/>
              <a:r>
                <a:rPr lang="bn-IN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-</a:t>
              </a:r>
              <a:r>
                <a:rPr lang="bn-IN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</a:t>
              </a:r>
              <a:endParaRPr lang="en-US" sz="3200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021589"/>
              </p:ext>
            </p:extLst>
          </p:nvPr>
        </p:nvGraphicFramePr>
        <p:xfrm>
          <a:off x="1094623" y="4294650"/>
          <a:ext cx="10003809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7217"/>
                <a:gridCol w="756592"/>
              </a:tblGrid>
              <a:tr h="470268">
                <a:tc>
                  <a:txBody>
                    <a:bodyPr/>
                    <a:lstStyle/>
                    <a:p>
                      <a:pPr algn="l"/>
                      <a:r>
                        <a:rPr lang="bn-IN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ধাপ</a:t>
                      </a:r>
                      <a:r>
                        <a:rPr lang="en-US" sz="2800" b="0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গুলো</a:t>
                      </a:r>
                      <a:r>
                        <a:rPr lang="en-US" sz="2800" b="0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800" b="0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সনাক্ত করে</a:t>
                      </a:r>
                      <a:r>
                        <a:rPr lang="en-US" sz="2800" b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800" b="0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বৈশিষ্ট্য লিখ</a:t>
                      </a:r>
                      <a:endParaRPr lang="en-US" sz="28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/>
                    </a:p>
                  </a:txBody>
                  <a:tcPr/>
                </a:tc>
              </a:tr>
              <a:tr h="470268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0268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0268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884" y="1500817"/>
            <a:ext cx="3465394" cy="22941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5828" y="1500817"/>
            <a:ext cx="3338055" cy="2319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525" y="1508079"/>
            <a:ext cx="3241302" cy="22941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52088" y="385183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486929" y="375427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417054" y="3736539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94" y="236091"/>
            <a:ext cx="1742603" cy="11900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2867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73867" y="327547"/>
            <a:ext cx="2743200" cy="94150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9077" y="4155018"/>
            <a:ext cx="9650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অপত্য কোষ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সৃষ্টির সময় সাইটোপ্লাজমের বিভাজন কে কী বলে?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ফারোয়িং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খ)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কোষপ্লেট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গ)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টেলোফেজ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ঘ)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সাইটোকাইনেসিস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372" y="1488037"/>
            <a:ext cx="644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কোষপ্লেট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কীভাবে গঠিত হয়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9077" y="2282394"/>
            <a:ext cx="6542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মাতৃকোষ ও অপত্য কোষ বলতে কী বুঝ ?</a:t>
            </a:r>
          </a:p>
        </p:txBody>
      </p:sp>
      <p:sp>
        <p:nvSpPr>
          <p:cNvPr id="8" name="Rectangle 7"/>
          <p:cNvSpPr/>
          <p:nvPr/>
        </p:nvSpPr>
        <p:spPr>
          <a:xfrm>
            <a:off x="969134" y="2928725"/>
            <a:ext cx="8204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মাইটোসিস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বিভাজন প্রক্রিয়ায় মাতৃকোষ ও অপত্য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কোষের ক্রোমোজোম সংখ্যা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থাকে কেন? </a:t>
            </a:r>
            <a:endPara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73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10636" y="351430"/>
            <a:ext cx="5486400" cy="7620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0636" y="900752"/>
            <a:ext cx="465388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মাইটোসিস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কোষপ্লেট</a:t>
            </a:r>
            <a:endParaRPr lang="bn-IN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সাইটোকাইনেসিস 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এন্ডোপ্লাজমিক জালিকা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অপত্য </a:t>
            </a: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 </a:t>
            </a:r>
          </a:p>
          <a:p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মাতৃকোষ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ফারোয়িং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টেলোফেজ</a:t>
            </a:r>
            <a:endParaRPr lang="bn-IN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2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4397991" y="250918"/>
            <a:ext cx="3369601" cy="641163"/>
            <a:chOff x="59399" y="2886999"/>
            <a:chExt cx="6265201" cy="1216800"/>
          </a:xfrm>
          <a:scene3d>
            <a:camera prst="orthographicFront"/>
            <a:lightRig rig="flat" dir="t"/>
          </a:scene3d>
        </p:grpSpPr>
        <p:sp>
          <p:nvSpPr>
            <p:cNvPr id="3" name="Rounded Rectangle 2"/>
            <p:cNvSpPr/>
            <p:nvPr/>
          </p:nvSpPr>
          <p:spPr>
            <a:xfrm>
              <a:off x="228600" y="2886999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>
              <a:prstTxWarp prst="textPlain">
                <a:avLst/>
              </a:prstTxWarp>
            </a:bodyPr>
            <a:lstStyle/>
            <a:p>
              <a:pPr algn="ctr"/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0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288" y="1197662"/>
            <a:ext cx="7888405" cy="47625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111991" y="4191000"/>
            <a:ext cx="8763000" cy="609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টেলোফেজ ধাপের শেষে কীভাবে উদ্ভিদকোষের কোষপ্রাচীর সৃষ্টি হয় ব্যাখ্যা কর 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3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435574">
            <a:off x="5821469" y="3378833"/>
            <a:ext cx="4572000" cy="266700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9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988" y="265069"/>
            <a:ext cx="1583388" cy="179369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5400000">
            <a:off x="7415426" y="360440"/>
            <a:ext cx="1905001" cy="4178300"/>
            <a:chOff x="2798467" y="1293317"/>
            <a:chExt cx="1905001" cy="41783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98467" y="1293317"/>
              <a:ext cx="1905001" cy="41783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76228">
              <a:off x="3834951" y="2523042"/>
              <a:ext cx="801638" cy="98076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27" y="294712"/>
            <a:ext cx="42862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293" y="360639"/>
            <a:ext cx="3481656" cy="4267565"/>
            <a:chOff x="4198635" y="238191"/>
            <a:chExt cx="3523617" cy="37489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98635" y="238191"/>
              <a:ext cx="3523617" cy="2963898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622" y="673250"/>
              <a:ext cx="2740396" cy="33138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759026" y="3806824"/>
            <a:ext cx="4512366" cy="2308324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 algn="ctr">
              <a:defRPr/>
            </a:pP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1" algn="ctr">
              <a:defRPr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 বিজ্ঞান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অধ্যায়: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তৃতীয়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1" algn="ctr">
              <a:defRPr/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সময়: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মিনিট।</a:t>
            </a:r>
          </a:p>
          <a:p>
            <a:pPr algn="ctr">
              <a:defRPr/>
            </a:pPr>
            <a:endParaRPr lang="en-US" sz="2800" dirty="0">
              <a:solidFill>
                <a:srgbClr val="08A81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240" y="3945323"/>
            <a:ext cx="4503762" cy="2031325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 মারুফুল হক </a:t>
            </a:r>
            <a:endParaRPr lang="bn-BD" sz="3200" dirty="0" smtClean="0">
              <a:ln w="0"/>
              <a:solidFill>
                <a:srgbClr val="FF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 (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অর্নাস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গণিত, এম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(গণিত),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 এড    </a:t>
            </a:r>
          </a:p>
          <a:p>
            <a:pPr algn="just"/>
            <a:r>
              <a:rPr lang="b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শিক্ষক, গণিত </a:t>
            </a:r>
          </a:p>
          <a:p>
            <a:pPr algn="just"/>
            <a:r>
              <a:rPr lang="b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বঙ্গবাসী মাধ্যমিক বিদ্যালয় , খালিশপুর ,খুলনা </a:t>
            </a:r>
          </a:p>
          <a:p>
            <a:pPr algn="just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০১৯২৯৬৬৮১৪৬ </a:t>
            </a:r>
            <a:endParaRPr lang="bn-IN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Email: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marufulhoque</a:t>
            </a:r>
            <a:r>
              <a:rPr lang="en-US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311</a:t>
            </a:r>
            <a:r>
              <a:rPr lang="en-US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@gmail.com</a:t>
            </a:r>
            <a:endParaRPr lang="en-US" sz="1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nip Single Corner Rectangle 6"/>
          <p:cNvSpPr/>
          <p:nvPr/>
        </p:nvSpPr>
        <p:spPr>
          <a:xfrm>
            <a:off x="4723901" y="360639"/>
            <a:ext cx="4512366" cy="990488"/>
          </a:xfrm>
          <a:prstGeom prst="snip1Rect">
            <a:avLst/>
          </a:prstGeom>
          <a:noFill/>
          <a:ln w="38100">
            <a:solidFill>
              <a:srgbClr val="08A8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BE71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 </a:t>
            </a:r>
            <a:r>
              <a:rPr lang="en-US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651" y="1457220"/>
            <a:ext cx="1476375" cy="4487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851" y="1137187"/>
            <a:ext cx="1866900" cy="2457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47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8794" y="347296"/>
            <a:ext cx="3276600" cy="49090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ভিডিওটি লক্ষ্য কর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1639" y="4422011"/>
            <a:ext cx="5498910" cy="60478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দেহের বৃদ্ধি কোন প্রক্রিয়ায় ঘটে?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96333" y="4435861"/>
            <a:ext cx="5322627" cy="5909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মাইটোসিস কোষ বিভাজন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779923"/>
              </p:ext>
            </p:extLst>
          </p:nvPr>
        </p:nvGraphicFramePr>
        <p:xfrm>
          <a:off x="4292305" y="1747838"/>
          <a:ext cx="2449689" cy="2066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92305" y="1747838"/>
                        <a:ext cx="2449689" cy="2066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043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6268" y="5156410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এর পরের ধাপ হলো </a:t>
            </a:r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অ্যানাফেজ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7568" y="246022"/>
            <a:ext cx="7620000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 কোষ বিভাজনের এই ধাপটির নাম বলতে পার?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145" y="1191960"/>
            <a:ext cx="4250223" cy="2935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07345" y="4177435"/>
            <a:ext cx="2514600" cy="49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মেটাফেজ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819" y="1150718"/>
            <a:ext cx="4116549" cy="30206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67568" y="3961034"/>
            <a:ext cx="2514600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অ্যানাফেজ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2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446" y="278813"/>
            <a:ext cx="8001000" cy="602742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5604396" y="854123"/>
            <a:ext cx="4095750" cy="2590800"/>
          </a:xfrm>
          <a:prstGeom prst="wedgeEllipseCallout">
            <a:avLst>
              <a:gd name="adj1" fmla="val -55948"/>
              <a:gd name="adj2" fmla="val 3646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13946" y="1653284"/>
            <a:ext cx="2895600" cy="1297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অ্যানাফেজ 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টেলোফেজ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5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/>
          <p:cNvSpPr/>
          <p:nvPr/>
        </p:nvSpPr>
        <p:spPr>
          <a:xfrm>
            <a:off x="3856554" y="376122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91190" y="437294"/>
            <a:ext cx="4267200" cy="69142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262" y="1584139"/>
            <a:ext cx="11354938" cy="4838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অ্যানাফেজ ধাপের বৈশিষ্ট্য বলতে পারবে।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টেলোফেজ ধাপের বৈশিষ্ট্য গুলো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টেলোফেজ ধাপের 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 অপত্য কোষ সৃষ্টির প্রক্রিয়া ব্যাখ্যা করতে পারবে ।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12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639" y="5250809"/>
            <a:ext cx="11641539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সেন্ট্রোমিয়ার বিভাজিত হওয়ার পর প্রতিটি ক্রোমোটিডকে অপত্য ক্রোমোজোম বলে।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70697" y="3583968"/>
            <a:ext cx="1327395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অ্যানাফেজ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0789" y="3583969"/>
            <a:ext cx="2514600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মেটাফেজের শেষ পর্যায়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6089" y="774681"/>
            <a:ext cx="8608641" cy="284747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508310" y="1981200"/>
            <a:ext cx="3810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298485" y="1961247"/>
            <a:ext cx="3810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0097" y="206432"/>
            <a:ext cx="4800600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604109" y="3691033"/>
            <a:ext cx="3886200" cy="793307"/>
          </a:xfrm>
          <a:prstGeom prst="wedgeEllipseCallout">
            <a:avLst>
              <a:gd name="adj1" fmla="val 59959"/>
              <a:gd name="adj2" fmla="val -1977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35195" y="3897449"/>
            <a:ext cx="284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ক্রোমোজোম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গুলো কোথায়?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687394" y="3720543"/>
            <a:ext cx="3497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ক্রোমোজোম গুলো স্পিন্ডল যন্ত্রের বিষুবীয় অঞ্চলে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5034" y="4513850"/>
            <a:ext cx="6472349" cy="5355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অপত্য ক্রোমোজোম কেন এমন সরে যাচ্ছে?  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52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 animBg="1"/>
      <p:bldP spid="7" grpId="0" animBg="1"/>
      <p:bldP spid="9" grpId="0" animBg="1"/>
      <p:bldP spid="9" grpId="1" animBg="1"/>
      <p:bldP spid="10" grpId="0"/>
      <p:bldP spid="10" grpId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41905" y="4643323"/>
            <a:ext cx="1327395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অ্যানাফেজ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2927" y="397501"/>
            <a:ext cx="4800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615" y="1080954"/>
            <a:ext cx="6798072" cy="346398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155140" y="2812947"/>
            <a:ext cx="3810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661368" y="4719610"/>
            <a:ext cx="3886200" cy="793307"/>
          </a:xfrm>
          <a:prstGeom prst="wedgeEllipseCallout">
            <a:avLst>
              <a:gd name="adj1" fmla="val 107731"/>
              <a:gd name="adj2" fmla="val -24836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76783" y="4896528"/>
            <a:ext cx="3327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এখন ক্রোমোজোম গুলো কোথায়?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558353" y="5512917"/>
            <a:ext cx="7069540" cy="5355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অ্যানাফেজ পর্যায়ে অপত্য ক্রোমোজোম কেমন দেখছ?  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2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6" grpId="1" animBg="1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6054" y="4725190"/>
            <a:ext cx="4724400" cy="52322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বিপরীত মেরুতে এসে পৌছায়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এবংদৈর্ঘ্যে বাড়ে।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004" y="789991"/>
            <a:ext cx="8318500" cy="33222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25154" y="242150"/>
            <a:ext cx="7620000" cy="54784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অ্যানাফেজের শেষ পর্যায় কী পরিবর্তন লক্ষ্য করছ?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1917" y="5505416"/>
            <a:ext cx="10822674" cy="95410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এর বৈশিষ্ট্য হলো এ ধাপে ক্রোমোজোম গুলোতে পানি যোজন ঘটে, সরু ও লম্বা হয়। নিউক্লিয়ার পর্দা ও নিউক্লিওলাসের পুনঃ আবির্ভাব ঘটে। প্রাণিকোষে উভয় মেরুতে সেন্ট্রিওল সৃষ্টি হয়।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006454" y="4251901"/>
            <a:ext cx="2514600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টেলোফেজ পর্যায়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796654" y="4609500"/>
            <a:ext cx="2667000" cy="793307"/>
          </a:xfrm>
          <a:prstGeom prst="wedgeEllipseCallout">
            <a:avLst>
              <a:gd name="adj1" fmla="val 79994"/>
              <a:gd name="adj2" fmla="val -218675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ক্রোমোজোম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গুলো এখন কোথায়?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882254" y="4274782"/>
            <a:ext cx="25146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অ্যানাফেজের শেষ পর্যায়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63654" y="4737516"/>
            <a:ext cx="6020937" cy="52322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নিউক্লিয়াস সৃষ্টি হয়েছে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কি? স্পিন্ডলযন্ত্র কেমন দেখছ?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76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7" grpId="0" animBg="1"/>
      <p:bldP spid="7" grpId="1" animBg="1"/>
      <p:bldP spid="7" grpId="2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468</Words>
  <Application>Microsoft Office PowerPoint</Application>
  <PresentationFormat>Widescreen</PresentationFormat>
  <Paragraphs>107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 Unicode MS</vt:lpstr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2021-08-15T04:58:04Z</dcterms:created>
  <dcterms:modified xsi:type="dcterms:W3CDTF">2021-08-17T06:55:12Z</dcterms:modified>
</cp:coreProperties>
</file>