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2178-F05C-4C2D-9461-7F6BACC142B6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B23-8C06-4B1D-A03C-EC0D02542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3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2178-F05C-4C2D-9461-7F6BACC142B6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B23-8C06-4B1D-A03C-EC0D02542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2178-F05C-4C2D-9461-7F6BACC142B6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B23-8C06-4B1D-A03C-EC0D02542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5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2178-F05C-4C2D-9461-7F6BACC142B6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B23-8C06-4B1D-A03C-EC0D02542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7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2178-F05C-4C2D-9461-7F6BACC142B6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B23-8C06-4B1D-A03C-EC0D02542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1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2178-F05C-4C2D-9461-7F6BACC142B6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B23-8C06-4B1D-A03C-EC0D02542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3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2178-F05C-4C2D-9461-7F6BACC142B6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B23-8C06-4B1D-A03C-EC0D02542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4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2178-F05C-4C2D-9461-7F6BACC142B6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B23-8C06-4B1D-A03C-EC0D02542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7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2178-F05C-4C2D-9461-7F6BACC142B6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B23-8C06-4B1D-A03C-EC0D02542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1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2178-F05C-4C2D-9461-7F6BACC142B6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B23-8C06-4B1D-A03C-EC0D02542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3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2178-F05C-4C2D-9461-7F6BACC142B6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B23-8C06-4B1D-A03C-EC0D02542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5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E2178-F05C-4C2D-9461-7F6BACC142B6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6CB23-8C06-4B1D-A03C-EC0D02542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0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AppData\Local\Microsoft\Windows\INetCache\IE\THEDLPV1\1024px-Science-symbol-2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139"/>
            <a:ext cx="3124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AppData\Local\Microsoft\Windows\INetCache\IE\FUHFW9XG\Science.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92" y="-150139"/>
            <a:ext cx="2807208" cy="256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novo\AppData\Local\Microsoft\Windows\INetCache\IE\THEDLPV1\science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149"/>
            <a:ext cx="2743200" cy="245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enovo\AppData\Local\Microsoft\Windows\INetCache\IE\FUHFW9XG\1200px-Compound_Microscope_(cropped)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92" y="4626102"/>
            <a:ext cx="2807208" cy="223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416277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WELCOME  TO ALL   AT MY PHYSICS CLASS 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29200" y="2971800"/>
            <a:ext cx="3886200" cy="1981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029200" y="2895600"/>
            <a:ext cx="3886200" cy="381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7010400" y="1302842"/>
            <a:ext cx="0" cy="36501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105400" y="1219200"/>
            <a:ext cx="18669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010400" y="2971800"/>
            <a:ext cx="1219200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9000" y="21584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 </a:t>
            </a:r>
            <a:r>
              <a:rPr lang="en-US" sz="3200" dirty="0" err="1" smtClean="0"/>
              <a:t>মাধ্যম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3606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  <a:r>
              <a:rPr lang="en-US" sz="3200" dirty="0" smtClean="0"/>
              <a:t>  </a:t>
            </a:r>
            <a:r>
              <a:rPr lang="en-US" sz="3200" dirty="0" err="1" smtClean="0"/>
              <a:t>মাধ্যম</a:t>
            </a:r>
            <a:r>
              <a:rPr lang="en-US" sz="3200" dirty="0" smtClean="0"/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24400" y="1905000"/>
                <a:ext cx="1981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905000"/>
                <a:ext cx="1981200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86600" y="3530025"/>
                <a:ext cx="1981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530025"/>
                <a:ext cx="198120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7010400" y="2971800"/>
            <a:ext cx="1219200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Moon 13"/>
          <p:cNvSpPr/>
          <p:nvPr/>
        </p:nvSpPr>
        <p:spPr>
          <a:xfrm rot="3895921">
            <a:off x="6488288" y="1861908"/>
            <a:ext cx="317503" cy="558225"/>
          </a:xfrm>
          <a:prstGeom prst="moon">
            <a:avLst>
              <a:gd name="adj" fmla="val 7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91200" y="2057400"/>
                <a:ext cx="1981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057400"/>
                <a:ext cx="19812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48400" y="3301425"/>
                <a:ext cx="1981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301425"/>
                <a:ext cx="1981200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Moon 16"/>
          <p:cNvSpPr/>
          <p:nvPr/>
        </p:nvSpPr>
        <p:spPr>
          <a:xfrm rot="14566883">
            <a:off x="7147888" y="3861957"/>
            <a:ext cx="446815" cy="410478"/>
          </a:xfrm>
          <a:prstGeom prst="moon">
            <a:avLst>
              <a:gd name="adj" fmla="val 7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4800" y="1074242"/>
                <a:ext cx="4572000" cy="76944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/>
                      </a:rPr>
                      <m:t>𝑠𝑖𝑛</m:t>
                    </m:r>
                    <m:sSub>
                      <m:sSub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𝑠𝑖𝑛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74242"/>
                <a:ext cx="4572000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9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"/>
            <a:ext cx="609600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সংকট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কোণ</a:t>
            </a:r>
            <a:r>
              <a:rPr lang="en-US" sz="4000" dirty="0" smtClean="0"/>
              <a:t> </a:t>
            </a:r>
            <a:r>
              <a:rPr lang="en-US" sz="4000" dirty="0" err="1" smtClean="0"/>
              <a:t>বা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ক্রান্তি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কোণ</a:t>
            </a:r>
            <a:endParaRPr lang="en-US" sz="4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0" y="3505200"/>
            <a:ext cx="6629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00" y="3581400"/>
            <a:ext cx="6629400" cy="2667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600700" y="1219200"/>
            <a:ext cx="0" cy="5181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5" idx="0"/>
          </p:cNvCxnSpPr>
          <p:nvPr/>
        </p:nvCxnSpPr>
        <p:spPr>
          <a:xfrm flipV="1">
            <a:off x="4038600" y="3581400"/>
            <a:ext cx="1562100" cy="251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583494" y="2133600"/>
            <a:ext cx="2260190" cy="14490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0"/>
          </p:cNvCxnSpPr>
          <p:nvPr/>
        </p:nvCxnSpPr>
        <p:spPr>
          <a:xfrm flipV="1">
            <a:off x="3429000" y="3581400"/>
            <a:ext cx="217170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0"/>
          </p:cNvCxnSpPr>
          <p:nvPr/>
        </p:nvCxnSpPr>
        <p:spPr>
          <a:xfrm flipV="1">
            <a:off x="5600700" y="2514600"/>
            <a:ext cx="26289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5" idx="0"/>
          </p:cNvCxnSpPr>
          <p:nvPr/>
        </p:nvCxnSpPr>
        <p:spPr>
          <a:xfrm flipV="1">
            <a:off x="3200400" y="3581400"/>
            <a:ext cx="24003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600700" y="3505200"/>
            <a:ext cx="3543300" cy="663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Block Arc 24"/>
          <p:cNvSpPr/>
          <p:nvPr/>
        </p:nvSpPr>
        <p:spPr>
          <a:xfrm rot="3620631">
            <a:off x="5384794" y="2393632"/>
            <a:ext cx="876300" cy="1181715"/>
          </a:xfrm>
          <a:prstGeom prst="blockArc">
            <a:avLst>
              <a:gd name="adj1" fmla="val 10800000"/>
              <a:gd name="adj2" fmla="val 19603225"/>
              <a:gd name="adj3" fmla="val 964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lock Arc 25"/>
          <p:cNvSpPr/>
          <p:nvPr/>
        </p:nvSpPr>
        <p:spPr>
          <a:xfrm rot="12711435">
            <a:off x="5138115" y="3709477"/>
            <a:ext cx="533834" cy="1181715"/>
          </a:xfrm>
          <a:prstGeom prst="blockArc">
            <a:avLst>
              <a:gd name="adj1" fmla="val 10536149"/>
              <a:gd name="adj2" fmla="val 19603225"/>
              <a:gd name="adj3" fmla="val 964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953000" y="4124980"/>
                <a:ext cx="838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124980"/>
                <a:ext cx="838200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0465" r="-73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62600" y="2600980"/>
                <a:ext cx="838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600980"/>
                <a:ext cx="83820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r="-219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Block Arc 28"/>
          <p:cNvSpPr/>
          <p:nvPr/>
        </p:nvSpPr>
        <p:spPr>
          <a:xfrm rot="12711435">
            <a:off x="4543781" y="4384367"/>
            <a:ext cx="1215847" cy="816235"/>
          </a:xfrm>
          <a:prstGeom prst="blockArc">
            <a:avLst>
              <a:gd name="adj1" fmla="val 10380244"/>
              <a:gd name="adj2" fmla="val 21554307"/>
              <a:gd name="adj3" fmla="val 61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53000" y="4724400"/>
                <a:ext cx="838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724400"/>
                <a:ext cx="838200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219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Block Arc 30"/>
          <p:cNvSpPr/>
          <p:nvPr/>
        </p:nvSpPr>
        <p:spPr>
          <a:xfrm rot="3620631">
            <a:off x="5474584" y="1891779"/>
            <a:ext cx="1779347" cy="1357989"/>
          </a:xfrm>
          <a:prstGeom prst="blockArc">
            <a:avLst>
              <a:gd name="adj1" fmla="val 8371071"/>
              <a:gd name="adj2" fmla="val 19781984"/>
              <a:gd name="adj3" fmla="val 144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67400" y="1905000"/>
                <a:ext cx="838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905000"/>
                <a:ext cx="83820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588" r="-2920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19600" y="5344180"/>
                <a:ext cx="137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344180"/>
                <a:ext cx="1371600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Block Arc 33"/>
          <p:cNvSpPr/>
          <p:nvPr/>
        </p:nvSpPr>
        <p:spPr>
          <a:xfrm rot="14445228">
            <a:off x="3825864" y="4630884"/>
            <a:ext cx="2050293" cy="1181715"/>
          </a:xfrm>
          <a:prstGeom prst="blockArc">
            <a:avLst>
              <a:gd name="adj1" fmla="val 9398362"/>
              <a:gd name="adj2" fmla="val 78556"/>
              <a:gd name="adj3" fmla="val 555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28600" y="1676400"/>
                <a:ext cx="4171950" cy="1078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44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dirty="0" smtClean="0"/>
                  <a:t>)</a:t>
                </a:r>
                <a:endParaRPr lang="en-US" sz="4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76400"/>
                <a:ext cx="4171950" cy="1078757"/>
              </a:xfrm>
              <a:prstGeom prst="rect">
                <a:avLst/>
              </a:prstGeom>
              <a:blipFill rotWithShape="1">
                <a:blip r:embed="rId7"/>
                <a:stretch>
                  <a:fillRect t="-2825" b="-6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553200" y="4610100"/>
                <a:ext cx="129048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88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8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610100"/>
                <a:ext cx="1290484" cy="1446550"/>
              </a:xfrm>
              <a:prstGeom prst="rect">
                <a:avLst/>
              </a:prstGeom>
              <a:blipFill rotWithShape="1">
                <a:blip r:embed="rId8"/>
                <a:stretch>
                  <a:fillRect t="-20168" r="-66038" b="-4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015316" y="685800"/>
                <a:ext cx="129048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88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8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316" y="685800"/>
                <a:ext cx="1290484" cy="1446550"/>
              </a:xfrm>
              <a:prstGeom prst="rect">
                <a:avLst/>
              </a:prstGeom>
              <a:blipFill rotWithShape="1">
                <a:blip r:embed="rId9"/>
                <a:stretch>
                  <a:fillRect t="-20253" r="-67925" b="-4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89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00400" y="1943100"/>
            <a:ext cx="5943600" cy="1866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200400" y="1905000"/>
            <a:ext cx="5943600" cy="381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endCxn id="8" idx="2"/>
          </p:cNvCxnSpPr>
          <p:nvPr/>
        </p:nvCxnSpPr>
        <p:spPr>
          <a:xfrm>
            <a:off x="6166055" y="762000"/>
            <a:ext cx="6145" cy="304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870655" y="1905000"/>
            <a:ext cx="1295400" cy="1866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172200" y="1905000"/>
            <a:ext cx="2894371" cy="122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10200" y="2263914"/>
                <a:ext cx="1066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263914"/>
                <a:ext cx="1066800" cy="707886"/>
              </a:xfrm>
              <a:prstGeom prst="rect">
                <a:avLst/>
              </a:prstGeom>
              <a:blipFill rotWithShape="1">
                <a:blip r:embed="rId2"/>
                <a:stretch>
                  <a:fillRect t="-15385" r="-11429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Moon 19"/>
          <p:cNvSpPr/>
          <p:nvPr/>
        </p:nvSpPr>
        <p:spPr>
          <a:xfrm rot="18374154">
            <a:off x="5649803" y="2591669"/>
            <a:ext cx="397294" cy="511604"/>
          </a:xfrm>
          <a:prstGeom prst="moon">
            <a:avLst>
              <a:gd name="adj" fmla="val 241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8" idx="0"/>
          </p:cNvCxnSpPr>
          <p:nvPr/>
        </p:nvCxnSpPr>
        <p:spPr>
          <a:xfrm flipV="1">
            <a:off x="4114800" y="1943100"/>
            <a:ext cx="2057400" cy="1714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0"/>
          </p:cNvCxnSpPr>
          <p:nvPr/>
        </p:nvCxnSpPr>
        <p:spPr>
          <a:xfrm>
            <a:off x="6172200" y="1943100"/>
            <a:ext cx="2590800" cy="1714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152400"/>
            <a:ext cx="8229599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পূর্ণ</a:t>
            </a:r>
            <a:r>
              <a:rPr lang="en-US" sz="4800" dirty="0" smtClean="0"/>
              <a:t> </a:t>
            </a:r>
            <a:r>
              <a:rPr lang="en-US" sz="4800" dirty="0" err="1" smtClean="0"/>
              <a:t>অভ্যন্তরীন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প্রতিফলন</a:t>
            </a:r>
            <a:endParaRPr lang="en-US" sz="4800" dirty="0"/>
          </a:p>
        </p:txBody>
      </p:sp>
      <p:sp>
        <p:nvSpPr>
          <p:cNvPr id="31" name="TextBox 30"/>
          <p:cNvSpPr txBox="1"/>
          <p:nvPr/>
        </p:nvSpPr>
        <p:spPr>
          <a:xfrm>
            <a:off x="1" y="4038600"/>
            <a:ext cx="5524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পূর্ণ</a:t>
            </a:r>
            <a:r>
              <a:rPr lang="en-US" sz="2800" dirty="0" smtClean="0"/>
              <a:t> </a:t>
            </a:r>
            <a:r>
              <a:rPr lang="en-US" sz="2800" dirty="0" err="1" smtClean="0"/>
              <a:t>অভ্যন্তরীণ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প্রতিফলনের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শর্ত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1" y="456182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 err="1" smtClean="0"/>
              <a:t>আলোক</a:t>
            </a:r>
            <a:r>
              <a:rPr lang="en-US" sz="2400" dirty="0" smtClean="0"/>
              <a:t> </a:t>
            </a:r>
            <a:r>
              <a:rPr lang="en-US" sz="2400" dirty="0" err="1" smtClean="0"/>
              <a:t>রশ্মি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ঘন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হালকা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আপতিত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 । 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5257800"/>
            <a:ext cx="906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</a:t>
            </a:r>
            <a:r>
              <a:rPr lang="en-US" sz="3200" dirty="0" err="1" smtClean="0"/>
              <a:t>আপতন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কোণের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সংকট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কোণ</a:t>
            </a:r>
            <a:r>
              <a:rPr lang="en-US" sz="3200" dirty="0" smtClean="0"/>
              <a:t> </a:t>
            </a:r>
            <a:r>
              <a:rPr lang="en-US" sz="3200" dirty="0" err="1" smtClean="0"/>
              <a:t>হতে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বড়</a:t>
            </a:r>
            <a:r>
              <a:rPr lang="en-US" sz="3200" dirty="0" smtClean="0"/>
              <a:t> </a:t>
            </a:r>
            <a:r>
              <a:rPr lang="en-US" sz="3200" dirty="0" err="1" smtClean="0"/>
              <a:t>হতে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হবে</a:t>
            </a:r>
            <a:r>
              <a:rPr lang="en-US" sz="3200" dirty="0" smtClean="0"/>
              <a:t>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196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759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Feedback </a:t>
            </a:r>
            <a:endParaRPr lang="en-US" sz="44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648200" y="2286000"/>
            <a:ext cx="44958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934200" y="605880"/>
            <a:ext cx="0" cy="3585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257800" y="2324100"/>
            <a:ext cx="1676400" cy="186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934200" y="990600"/>
            <a:ext cx="2209800" cy="1332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29200" y="4114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1752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305800" y="609600"/>
                <a:ext cx="114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609600"/>
                <a:ext cx="1143000" cy="646331"/>
              </a:xfrm>
              <a:prstGeom prst="rect">
                <a:avLst/>
              </a:prstGeom>
              <a:blipFill rotWithShape="1">
                <a:blip r:embed="rId2"/>
                <a:stretch>
                  <a:fillRect t="-14151" r="-160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4648200" y="2286000"/>
            <a:ext cx="2286000" cy="18171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934200" y="2286000"/>
            <a:ext cx="22860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Block Arc 23"/>
          <p:cNvSpPr/>
          <p:nvPr/>
        </p:nvSpPr>
        <p:spPr>
          <a:xfrm rot="11721901">
            <a:off x="6019799" y="2383728"/>
            <a:ext cx="914400" cy="1447800"/>
          </a:xfrm>
          <a:prstGeom prst="blockArc">
            <a:avLst>
              <a:gd name="adj1" fmla="val 10800000"/>
              <a:gd name="adj2" fmla="val 0"/>
              <a:gd name="adj3" fmla="val 887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9600" y="3962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53400" y="1752600"/>
                <a:ext cx="114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1752600"/>
                <a:ext cx="1143000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r="-3209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19800" y="2922502"/>
                <a:ext cx="990600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48</m:t>
                          </m:r>
                        </m:e>
                        <m:sup>
                          <m:r>
                            <a:rPr lang="en-US" sz="360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922502"/>
                <a:ext cx="990600" cy="658898"/>
              </a:xfrm>
              <a:prstGeom prst="rect">
                <a:avLst/>
              </a:prstGeom>
              <a:blipFill rotWithShape="1">
                <a:blip r:embed="rId4"/>
                <a:stretch>
                  <a:fillRect t="-11009" r="-21605" b="-33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086600" y="762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বায়ূ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</a:t>
            </a:r>
            <a:r>
              <a:rPr lang="en-US" sz="2000" dirty="0" smtClean="0"/>
              <a:t> 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39000" y="27240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পানি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</a:t>
            </a:r>
            <a:r>
              <a:rPr lang="en-US" sz="2000" dirty="0" smtClean="0"/>
              <a:t> b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267200" y="20968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8763000" y="22492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76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00800" y="4343400"/>
                <a:ext cx="114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𝑁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343400"/>
                <a:ext cx="1143000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151" r="-4787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962055"/>
                <a:ext cx="5844330" cy="1580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এখানে ,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𝐵𝑂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 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48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32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  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∠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𝑂𝑁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এবং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3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2055"/>
                <a:ext cx="5844330" cy="1580817"/>
              </a:xfrm>
              <a:prstGeom prst="rect">
                <a:avLst/>
              </a:prstGeom>
              <a:blipFill rotWithShape="1">
                <a:blip r:embed="rId6"/>
                <a:stretch>
                  <a:fillRect l="-2607" t="-6564" b="-12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4916269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(গ) b 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আলোর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বেগ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নির্ণয়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(ঘ) </a:t>
            </a:r>
            <a:r>
              <a:rPr lang="en-US" sz="2800" dirty="0" err="1" smtClean="0"/>
              <a:t>উদ্দীপকে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বায়ুর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পরিবর্তে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কাঁচ</a:t>
            </a:r>
            <a:r>
              <a:rPr lang="en-US" sz="2800" dirty="0" smtClean="0"/>
              <a:t>  </a:t>
            </a:r>
            <a:r>
              <a:rPr lang="en-US" sz="2800" dirty="0" err="1" smtClean="0"/>
              <a:t>মাধ্যম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পূর্ণ</a:t>
            </a:r>
            <a:r>
              <a:rPr lang="en-US" sz="2800" dirty="0" smtClean="0"/>
              <a:t> </a:t>
            </a:r>
            <a:r>
              <a:rPr lang="en-US" sz="2800" dirty="0" err="1" smtClean="0"/>
              <a:t>অভ্যন্তরীণ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প্রতিফলন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পাওয়া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সম্ভব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রশ্মিচিত্রের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21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4481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900" dirty="0" smtClean="0"/>
              <a:t>THANK YOU 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308377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09799"/>
            <a:ext cx="3429000" cy="4001095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057400" y="228600"/>
            <a:ext cx="5105400" cy="1676400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00748" y="533400"/>
            <a:ext cx="4633452" cy="11079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/>
              <a:t>Introduction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1" y="2209800"/>
            <a:ext cx="5714999" cy="40010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M G RABBANI RONI</a:t>
            </a:r>
          </a:p>
          <a:p>
            <a:r>
              <a:rPr lang="en-US" sz="4000" dirty="0" err="1" smtClean="0"/>
              <a:t>B.Sc</a:t>
            </a:r>
            <a:r>
              <a:rPr lang="en-US" sz="4000" dirty="0" smtClean="0"/>
              <a:t>(</a:t>
            </a:r>
            <a:r>
              <a:rPr lang="en-US" sz="4000" dirty="0" err="1" smtClean="0"/>
              <a:t>Hons</a:t>
            </a:r>
            <a:r>
              <a:rPr lang="en-US" sz="4000" dirty="0" smtClean="0"/>
              <a:t>) ,M.S. (Physics)</a:t>
            </a:r>
          </a:p>
          <a:p>
            <a:r>
              <a:rPr lang="en-US" sz="4000" dirty="0" smtClean="0"/>
              <a:t>University Of Chittagong</a:t>
            </a:r>
          </a:p>
          <a:p>
            <a:r>
              <a:rPr lang="en-US" sz="4000" dirty="0" smtClean="0"/>
              <a:t>Assistant Teacher (Physics)</a:t>
            </a:r>
          </a:p>
          <a:p>
            <a:r>
              <a:rPr lang="en-US" sz="4000" dirty="0" err="1" smtClean="0"/>
              <a:t>Sitakund</a:t>
            </a:r>
            <a:r>
              <a:rPr lang="en-US" sz="4000" dirty="0" smtClean="0"/>
              <a:t> Girls’ High School</a:t>
            </a:r>
          </a:p>
          <a:p>
            <a:r>
              <a:rPr lang="en-US" sz="4000" dirty="0" err="1" smtClean="0"/>
              <a:t>Sitakund,Chattogram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494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AppData\Local\Microsoft\Windows\INetCache\IE\CVDKK6TI\Hand_len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219200"/>
            <a:ext cx="3886200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আলোর</a:t>
            </a:r>
            <a:r>
              <a:rPr lang="en-US" sz="7200" dirty="0" smtClean="0"/>
              <a:t> </a:t>
            </a:r>
            <a:r>
              <a:rPr lang="en-US" sz="7200" dirty="0" err="1" smtClean="0"/>
              <a:t>প্রতিসরন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5257800" y="2718137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দশম</a:t>
            </a:r>
            <a:r>
              <a:rPr lang="en-US" sz="6000" dirty="0" smtClean="0"/>
              <a:t> </a:t>
            </a:r>
            <a:r>
              <a:rPr lang="en-US" sz="6000" dirty="0" err="1" smtClean="0"/>
              <a:t>শ্রেণি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242855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এ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শেষে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সুপ্রিয়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শিক্ষার্থীরা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জানতে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 -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1. </a:t>
            </a:r>
            <a:r>
              <a:rPr lang="en-US" sz="4800" dirty="0" err="1" smtClean="0"/>
              <a:t>আলোর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প্রতিসরণ</a:t>
            </a:r>
            <a:r>
              <a:rPr lang="en-US" sz="4800" dirty="0" smtClean="0"/>
              <a:t> </a:t>
            </a:r>
            <a:r>
              <a:rPr lang="en-US" sz="4800" dirty="0" err="1" smtClean="0"/>
              <a:t>কী</a:t>
            </a:r>
            <a:r>
              <a:rPr lang="en-US" sz="4800" dirty="0" smtClean="0"/>
              <a:t> ?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217003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2. </a:t>
            </a:r>
            <a:r>
              <a:rPr lang="en-US" sz="4800" dirty="0" err="1" smtClean="0"/>
              <a:t>প্রতিসরনের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সূত্রাবলী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214806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3. </a:t>
            </a:r>
            <a:r>
              <a:rPr lang="en-US" sz="4800" dirty="0" err="1" smtClean="0"/>
              <a:t>প্রতিসরণাঙ্ক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212609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4. </a:t>
            </a:r>
            <a:r>
              <a:rPr lang="en-US" sz="4800" dirty="0" err="1" smtClean="0"/>
              <a:t>সংকট</a:t>
            </a:r>
            <a:r>
              <a:rPr lang="en-US" sz="4800" dirty="0" smtClean="0"/>
              <a:t> </a:t>
            </a:r>
            <a:r>
              <a:rPr lang="en-US" sz="4800" dirty="0" err="1" smtClean="0"/>
              <a:t>কোণ</a:t>
            </a:r>
            <a:r>
              <a:rPr lang="en-US" sz="4800" dirty="0" smtClean="0"/>
              <a:t> </a:t>
            </a:r>
            <a:r>
              <a:rPr lang="en-US" sz="4800" dirty="0" err="1" smtClean="0"/>
              <a:t>নির্ণয়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210412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5. </a:t>
            </a:r>
            <a:r>
              <a:rPr lang="en-US" sz="4800" dirty="0" err="1" smtClean="0"/>
              <a:t>পূর্ণ</a:t>
            </a:r>
            <a:r>
              <a:rPr lang="en-US" sz="4800" dirty="0" smtClean="0"/>
              <a:t> </a:t>
            </a:r>
            <a:r>
              <a:rPr lang="en-US" sz="4800" dirty="0" err="1" smtClean="0"/>
              <a:t>অভ্যন্তরীণ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প্রতিফলন</a:t>
            </a:r>
            <a:r>
              <a:rPr lang="en-US" sz="4800" dirty="0" smtClean="0"/>
              <a:t>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7730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0460" y="304802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4343400" cy="556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3609888" cy="533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531440" cy="65286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489" y="123986"/>
            <a:ext cx="11572234" cy="6633275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4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" y="685800"/>
            <a:ext cx="8382000" cy="54102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" name="Straight Connector 2"/>
          <p:cNvCxnSpPr/>
          <p:nvPr/>
        </p:nvCxnSpPr>
        <p:spPr>
          <a:xfrm>
            <a:off x="4463511" y="990600"/>
            <a:ext cx="0" cy="457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076582" y="3429000"/>
            <a:ext cx="7086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9602" y="3955794"/>
            <a:ext cx="3155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কাঁচ (ঘন মাধ্যম)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1912" y="1538210"/>
            <a:ext cx="155448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হালকা মাধ্যম)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9253" y="914403"/>
            <a:ext cx="227177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আপতিত রশ্মি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737562" y="1524578"/>
            <a:ext cx="609600" cy="820219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5895" y="2057403"/>
            <a:ext cx="1774845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বিভেদ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তল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741662" y="2667001"/>
            <a:ext cx="609600" cy="762000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25177" y="1066803"/>
            <a:ext cx="1523174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3600" dirty="0"/>
              <a:t>অভিলম্ব</a:t>
            </a:r>
            <a:endParaRPr lang="en-US" sz="3600" dirty="0"/>
          </a:p>
        </p:txBody>
      </p:sp>
      <p:sp>
        <p:nvSpPr>
          <p:cNvPr id="12" name="Left Arrow 11"/>
          <p:cNvSpPr/>
          <p:nvPr/>
        </p:nvSpPr>
        <p:spPr>
          <a:xfrm>
            <a:off x="4463512" y="1143000"/>
            <a:ext cx="791443" cy="480744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9842670">
            <a:off x="2554786" y="1763653"/>
            <a:ext cx="1701107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আপতন কোণ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9926164">
            <a:off x="3549111" y="2133366"/>
            <a:ext cx="457200" cy="533400"/>
          </a:xfrm>
          <a:prstGeom prst="downArrow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80118" y="4114800"/>
            <a:ext cx="2435282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প্রতিসরিত রশ্মি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5987511" y="4114800"/>
            <a:ext cx="533400" cy="472970"/>
          </a:xfrm>
          <a:prstGeom prst="leftArrow">
            <a:avLst/>
          </a:prstGeom>
          <a:solidFill>
            <a:srgbClr val="2112E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63511" y="4843930"/>
            <a:ext cx="1905000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/>
              <a:t>প্রতিসরণ কোণ</a:t>
            </a:r>
            <a:endParaRPr lang="en-US" sz="2800" dirty="0"/>
          </a:p>
        </p:txBody>
      </p:sp>
      <p:sp>
        <p:nvSpPr>
          <p:cNvPr id="18" name="Up Arrow 17"/>
          <p:cNvSpPr/>
          <p:nvPr/>
        </p:nvSpPr>
        <p:spPr>
          <a:xfrm rot="19996926">
            <a:off x="4875748" y="4172015"/>
            <a:ext cx="393383" cy="584813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53220" y="368515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82511" y="27432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-1" y="4249"/>
            <a:ext cx="9340957" cy="6633275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8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489" y="123986"/>
            <a:ext cx="9111711" cy="6633275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228600"/>
            <a:ext cx="4114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প্রতিসরণের সূত্র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8915400" cy="1754326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আপতিত রশ্মি, প্রতিসৃত রশ্মি এবং আপতন বিন্দুতে বিভেদতলের উপর অঙ্কিত অভিলম্ব একই সমতলে অবস্থান করে।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895600"/>
            <a:ext cx="8915400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একজোড়া নির্দিষ্ট মাধ্যম এবং নির্দিষ্ট বর্ণের আলোক রশ্মির ক্ষেত্রে আপতন কোণের সাইন এবং প্রতিসরণ কোণের সাইনের অনুপাত সর্বদা ধ্রুবক।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52400"/>
            <a:ext cx="4038600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প্রতিসরণাঙ্ক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447800"/>
            <a:ext cx="8915400" cy="20621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একজোড়া নির্দিষ্ট মাধ্যম এবং নির্দিষ্ট বর্ণের আলোক রশ্মির ক্ষেত্রে আপতন কোণের সাইন এবং প্রতিসরণ কোণের সাইনের অনুপাত সর্বদা ধ্রুবক।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প্রতিসরণাঙ্ক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733800"/>
                <a:ext cx="9144000" cy="160409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ea typeface="Cambria Math"/>
                  </a:rPr>
                  <a:t>n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sz="4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ea typeface="Cambria Math"/>
                          </a:rPr>
                          <m:t>𝑆𝑖𝑛𝑖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ea typeface="Cambria Math"/>
                          </a:rPr>
                          <m:t>𝑆𝑖𝑛𝑟</m:t>
                        </m:r>
                      </m:den>
                    </m:f>
                  </m:oMath>
                </a14:m>
                <a:r>
                  <a:rPr lang="en-US" sz="4000" dirty="0" err="1" smtClean="0"/>
                  <a:t>এখানে</a:t>
                </a:r>
                <a:r>
                  <a:rPr lang="en-US" sz="4000" dirty="0" smtClean="0"/>
                  <a:t> ,n= </a:t>
                </a:r>
                <a:r>
                  <a:rPr lang="en-US" sz="4000" dirty="0" err="1" smtClean="0"/>
                  <a:t>প্রতিসরণাঙ্ক</a:t>
                </a:r>
                <a:endParaRPr lang="en-US" sz="4000" dirty="0" smtClean="0"/>
              </a:p>
              <a:p>
                <a:r>
                  <a:rPr lang="en-US" sz="4000" dirty="0" smtClean="0"/>
                  <a:t>i=</a:t>
                </a:r>
                <a:r>
                  <a:rPr lang="en-US" sz="4000" dirty="0" err="1" smtClean="0"/>
                  <a:t>আপতনকোন</a:t>
                </a:r>
                <a:r>
                  <a:rPr lang="en-US" sz="4000" dirty="0" smtClean="0"/>
                  <a:t> ,r= </a:t>
                </a:r>
                <a:r>
                  <a:rPr lang="en-US" sz="4000" dirty="0" err="1" smtClean="0"/>
                  <a:t>প্রতিসরণকোণ</a:t>
                </a:r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33800"/>
                <a:ext cx="9144000" cy="1604093"/>
              </a:xfrm>
              <a:prstGeom prst="rect">
                <a:avLst/>
              </a:prstGeom>
              <a:blipFill rotWithShape="1">
                <a:blip r:embed="rId2"/>
                <a:stretch>
                  <a:fillRect l="-2194" b="-1460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5562600"/>
                <a:ext cx="9144000" cy="124880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</a:rPr>
                            <m:t>30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</a:rPr>
                            <m:t>40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62600"/>
                <a:ext cx="9144000" cy="1248803"/>
              </a:xfrm>
              <a:prstGeom prst="rect">
                <a:avLst/>
              </a:prstGeom>
              <a:blipFill rotWithShape="1">
                <a:blip r:embed="rId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12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আলোর</a:t>
            </a:r>
            <a:r>
              <a:rPr lang="en-US" sz="4400" dirty="0" smtClean="0"/>
              <a:t> </a:t>
            </a:r>
            <a:r>
              <a:rPr lang="en-US" sz="4400" dirty="0" err="1" smtClean="0"/>
              <a:t>বেগের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সাথে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প্রতিসরণাঙ্কের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সম্পর্ক</a:t>
            </a:r>
            <a:endParaRPr lang="en-US" sz="44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257800" y="2819400"/>
            <a:ext cx="3886200" cy="381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239000" y="998042"/>
            <a:ext cx="0" cy="36501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257800" y="2895600"/>
            <a:ext cx="38862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9" idx="0"/>
          </p:cNvCxnSpPr>
          <p:nvPr/>
        </p:nvCxnSpPr>
        <p:spPr>
          <a:xfrm>
            <a:off x="5410200" y="998042"/>
            <a:ext cx="1790700" cy="18975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39000" y="2895600"/>
            <a:ext cx="1219200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2"/>
          </p:cNvCxnSpPr>
          <p:nvPr/>
        </p:nvCxnSpPr>
        <p:spPr>
          <a:xfrm flipV="1">
            <a:off x="7200900" y="2819400"/>
            <a:ext cx="38100" cy="1981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39000" y="2082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 </a:t>
            </a:r>
            <a:r>
              <a:rPr lang="en-US" sz="3200" dirty="0" err="1" smtClean="0"/>
              <a:t>মাধ্যম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0" y="35300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  <a:r>
              <a:rPr lang="en-US" sz="3200" dirty="0" smtClean="0"/>
              <a:t>  </a:t>
            </a:r>
            <a:r>
              <a:rPr lang="en-US" sz="3200" dirty="0" err="1" smtClean="0"/>
              <a:t>মাধ্যম</a:t>
            </a:r>
            <a:r>
              <a:rPr lang="en-US" sz="3200" dirty="0" smtClean="0"/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53000" y="1828800"/>
                <a:ext cx="1981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828800"/>
                <a:ext cx="1981200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315200" y="3453825"/>
                <a:ext cx="1981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453825"/>
                <a:ext cx="198120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8600" y="1295400"/>
                <a:ext cx="4876800" cy="135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sSub>
                            <m:sSub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sz="4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95400"/>
                <a:ext cx="4876800" cy="13528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8600" y="2819400"/>
                <a:ext cx="4876800" cy="135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sSub>
                            <m:sSub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sup>
                      </m:sSup>
                      <m:r>
                        <a:rPr lang="en-US" sz="4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19400"/>
                <a:ext cx="4876800" cy="13528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8600" y="4514529"/>
                <a:ext cx="4876800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sSub>
                            <m:sSubPr>
                              <m:ctrlPr>
                                <a:rPr lang="en-US" sz="5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54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sup>
                      </m:sSup>
                      <m:r>
                        <a:rPr lang="en-US" sz="5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5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5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5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5400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14529"/>
                <a:ext cx="4876800" cy="1653530"/>
              </a:xfrm>
              <a:prstGeom prst="rect">
                <a:avLst/>
              </a:prstGeom>
              <a:blipFill rotWithShape="1">
                <a:blip r:embed="rId6"/>
                <a:stretch>
                  <a:fillRect b="-4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93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512</Words>
  <Application>Microsoft Office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46</cp:revision>
  <dcterms:created xsi:type="dcterms:W3CDTF">2020-10-09T15:58:59Z</dcterms:created>
  <dcterms:modified xsi:type="dcterms:W3CDTF">2021-02-02T06:47:44Z</dcterms:modified>
</cp:coreProperties>
</file>