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76" r:id="rId12"/>
    <p:sldId id="277" r:id="rId13"/>
    <p:sldId id="278" r:id="rId14"/>
    <p:sldId id="272" r:id="rId15"/>
    <p:sldId id="266" r:id="rId16"/>
    <p:sldId id="267" r:id="rId17"/>
    <p:sldId id="269" r:id="rId18"/>
    <p:sldId id="271" r:id="rId19"/>
    <p:sldId id="273" r:id="rId20"/>
    <p:sldId id="274" r:id="rId21"/>
    <p:sldId id="275" r:id="rId22"/>
  </p:sldIdLst>
  <p:sldSz cx="11887200" cy="7315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86" y="-84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42847-1CA1-4906-A068-D1EC12ED6EB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D19748-B8E5-4A4F-9596-B7F8BA5DE0AE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কবি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পরিচিতি</a:t>
          </a:r>
          <a:endParaRPr lang="en-US" sz="3200" dirty="0">
            <a:solidFill>
              <a:schemeClr val="tx1"/>
            </a:solidFill>
          </a:endParaRPr>
        </a:p>
      </dgm:t>
    </dgm:pt>
    <dgm:pt modelId="{E71C3D4E-1CF3-403D-A718-5BFD88232709}" type="parTrans" cxnId="{CD36D1EE-FBC7-48A2-98FC-36DC5EB39A50}">
      <dgm:prSet/>
      <dgm:spPr/>
      <dgm:t>
        <a:bodyPr/>
        <a:lstStyle/>
        <a:p>
          <a:endParaRPr lang="en-US"/>
        </a:p>
      </dgm:t>
    </dgm:pt>
    <dgm:pt modelId="{0F3347B0-5A92-4816-B298-660A8EB8529A}" type="sibTrans" cxnId="{CD36D1EE-FBC7-48A2-98FC-36DC5EB39A50}">
      <dgm:prSet/>
      <dgm:spPr/>
      <dgm:t>
        <a:bodyPr/>
        <a:lstStyle/>
        <a:p>
          <a:endParaRPr lang="en-US"/>
        </a:p>
      </dgm:t>
    </dgm:pt>
    <dgm:pt modelId="{4553AB39-4FE9-41F0-868A-995B6625831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মাত্র পনের বছর বয়সে তার প্রথম কাব্য গ্রন্থ হল বনুফুল।</a:t>
          </a:r>
          <a:endParaRPr lang="en-US" dirty="0">
            <a:solidFill>
              <a:schemeClr val="tx1"/>
            </a:solidFill>
          </a:endParaRPr>
        </a:p>
      </dgm:t>
    </dgm:pt>
    <dgm:pt modelId="{26188F7C-50C1-4111-8459-1C2967916B6E}" type="parTrans" cxnId="{293F6804-CB0B-42A9-8693-0569A0BDB21B}">
      <dgm:prSet/>
      <dgm:spPr/>
      <dgm:t>
        <a:bodyPr/>
        <a:lstStyle/>
        <a:p>
          <a:endParaRPr lang="en-US"/>
        </a:p>
      </dgm:t>
    </dgm:pt>
    <dgm:pt modelId="{840D5D69-9A77-4449-A3DB-3C9DC8A0D206}" type="sibTrans" cxnId="{293F6804-CB0B-42A9-8693-0569A0BDB21B}">
      <dgm:prSet/>
      <dgm:spPr/>
      <dgm:t>
        <a:bodyPr/>
        <a:lstStyle/>
        <a:p>
          <a:endParaRPr lang="en-US"/>
        </a:p>
      </dgm:t>
    </dgm:pt>
    <dgm:pt modelId="{ECCFC871-2AF9-4E42-8A5A-0C45EBA15A7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</a:rPr>
            <a:t>জন্ম</a:t>
          </a:r>
          <a:r>
            <a:rPr lang="bn-BD" sz="1800" dirty="0" smtClean="0">
              <a:solidFill>
                <a:schemeClr val="tx1"/>
              </a:solidFill>
            </a:rPr>
            <a:t>-১৮৬১ সালের কলকাতার জোসাঁকোর ঠাকুর পরিবারে।</a:t>
          </a:r>
          <a:endParaRPr lang="en-US" sz="1800" dirty="0">
            <a:solidFill>
              <a:schemeClr val="tx1"/>
            </a:solidFill>
          </a:endParaRPr>
        </a:p>
      </dgm:t>
    </dgm:pt>
    <dgm:pt modelId="{3EB2CEEC-4C10-425C-A357-5E8CDC48D8B9}" type="sibTrans" cxnId="{60EAAD99-1872-4A31-AE53-A3DA1D00669B}">
      <dgm:prSet/>
      <dgm:spPr/>
      <dgm:t>
        <a:bodyPr/>
        <a:lstStyle/>
        <a:p>
          <a:endParaRPr lang="en-US"/>
        </a:p>
      </dgm:t>
    </dgm:pt>
    <dgm:pt modelId="{579DE634-9909-460A-8DA9-C40BAE28636A}" type="parTrans" cxnId="{60EAAD99-1872-4A31-AE53-A3DA1D00669B}">
      <dgm:prSet/>
      <dgm:spPr/>
      <dgm:t>
        <a:bodyPr/>
        <a:lstStyle/>
        <a:p>
          <a:endParaRPr lang="en-US"/>
        </a:p>
      </dgm:t>
    </dgm:pt>
    <dgm:pt modelId="{AF3D8E92-4B1E-4223-9CA0-6FE2BAC9F5E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সংগীত,ছোট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গল্প,নাটক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উপন্যাস্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‌,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ভ্রমন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কাহিনী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রম্যরচনা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পদচারনা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স্বচ্ছন্দ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উজ্জ্বল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C3EC8B-4782-4EB8-841F-F25EE7B1544E}" type="parTrans" cxnId="{F2292686-A5E9-403C-8C35-C5B63A4E480A}">
      <dgm:prSet/>
      <dgm:spPr/>
      <dgm:t>
        <a:bodyPr/>
        <a:lstStyle/>
        <a:p>
          <a:endParaRPr lang="en-US"/>
        </a:p>
      </dgm:t>
    </dgm:pt>
    <dgm:pt modelId="{B465C6BF-91BC-4DBD-876A-7FA62B435909}" type="sibTrans" cxnId="{F2292686-A5E9-403C-8C35-C5B63A4E480A}">
      <dgm:prSet/>
      <dgm:spPr/>
      <dgm:t>
        <a:bodyPr/>
        <a:lstStyle/>
        <a:p>
          <a:endParaRPr lang="en-US"/>
        </a:p>
      </dgm:t>
    </dgm:pt>
    <dgm:pt modelId="{F414734E-6DF2-45E7-B0CB-28BD64F06B7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৪১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সালের 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বরণ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dirty="0"/>
        </a:p>
      </dgm:t>
    </dgm:pt>
    <dgm:pt modelId="{D3184C4C-D8C0-497F-91AA-44EF385DFE5F}" type="parTrans" cxnId="{16B96630-36C7-4FD3-B8A7-94C6ED268100}">
      <dgm:prSet/>
      <dgm:spPr/>
      <dgm:t>
        <a:bodyPr/>
        <a:lstStyle/>
        <a:p>
          <a:endParaRPr lang="en-US"/>
        </a:p>
      </dgm:t>
    </dgm:pt>
    <dgm:pt modelId="{5CE39381-7BAD-4EC7-A310-9FA2143C27C7}" type="sibTrans" cxnId="{16B96630-36C7-4FD3-B8A7-94C6ED268100}">
      <dgm:prSet/>
      <dgm:spPr/>
      <dgm:t>
        <a:bodyPr/>
        <a:lstStyle/>
        <a:p>
          <a:endParaRPr lang="en-US"/>
        </a:p>
      </dgm:t>
    </dgm:pt>
    <dgm:pt modelId="{60C72829-D34C-4C3C-964D-4A62AAE46096}" type="pres">
      <dgm:prSet presAssocID="{40642847-1CA1-4906-A068-D1EC12ED6E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49938-7529-4772-BE66-0A50B7169970}" type="pres">
      <dgm:prSet presAssocID="{3ED19748-B8E5-4A4F-9596-B7F8BA5DE0AE}" presName="centerShape" presStyleLbl="node0" presStyleIdx="0" presStyleCnt="1" custLinFactNeighborX="2043" custLinFactNeighborY="-82"/>
      <dgm:spPr/>
      <dgm:t>
        <a:bodyPr/>
        <a:lstStyle/>
        <a:p>
          <a:endParaRPr lang="en-US"/>
        </a:p>
      </dgm:t>
    </dgm:pt>
    <dgm:pt modelId="{A1337AE3-1519-4AFF-A8BE-2BC4DFF0E587}" type="pres">
      <dgm:prSet presAssocID="{ECCFC871-2AF9-4E42-8A5A-0C45EBA15A73}" presName="node" presStyleLbl="node1" presStyleIdx="0" presStyleCnt="4" custScaleX="147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C2B2C-46E7-41A9-A92B-CDF6EF5E59C2}" type="pres">
      <dgm:prSet presAssocID="{ECCFC871-2AF9-4E42-8A5A-0C45EBA15A73}" presName="dummy" presStyleCnt="0"/>
      <dgm:spPr/>
    </dgm:pt>
    <dgm:pt modelId="{0F2DA6DA-AD9D-4F11-B258-6ACE92CB9F59}" type="pres">
      <dgm:prSet presAssocID="{3EB2CEEC-4C10-425C-A357-5E8CDC48D8B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94A484A-EF04-4BE1-8C5B-BEEA4F6612BB}" type="pres">
      <dgm:prSet presAssocID="{4553AB39-4FE9-41F0-868A-995B6625831A}" presName="node" presStyleLbl="node1" presStyleIdx="1" presStyleCnt="4" custScaleX="116056" custScaleY="134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13A74-54DD-4ADF-A011-4AE724B6BBD1}" type="pres">
      <dgm:prSet presAssocID="{4553AB39-4FE9-41F0-868A-995B6625831A}" presName="dummy" presStyleCnt="0"/>
      <dgm:spPr/>
    </dgm:pt>
    <dgm:pt modelId="{C89A62CD-EFA3-4D90-AA68-2EE0A834A8C3}" type="pres">
      <dgm:prSet presAssocID="{840D5D69-9A77-4449-A3DB-3C9DC8A0D20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CAD9786-875F-44CB-BA8C-FDCE9BC01A8C}" type="pres">
      <dgm:prSet presAssocID="{F414734E-6DF2-45E7-B0CB-28BD64F06B70}" presName="node" presStyleLbl="node1" presStyleIdx="2" presStyleCnt="4" custScaleX="17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10720-C7CD-487A-871A-2F2D85A44226}" type="pres">
      <dgm:prSet presAssocID="{F414734E-6DF2-45E7-B0CB-28BD64F06B70}" presName="dummy" presStyleCnt="0"/>
      <dgm:spPr/>
    </dgm:pt>
    <dgm:pt modelId="{F620C9BD-3C27-4130-A14D-1EFD359E732C}" type="pres">
      <dgm:prSet presAssocID="{5CE39381-7BAD-4EC7-A310-9FA2143C27C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A0F4551-46A7-4A1A-8177-7C35F20A1290}" type="pres">
      <dgm:prSet presAssocID="{AF3D8E92-4B1E-4223-9CA0-6FE2BAC9F5EB}" presName="node" presStyleLbl="node1" presStyleIdx="3" presStyleCnt="4" custScaleX="161979" custScaleY="178638" custRadScaleRad="99414" custRadScaleInc="-16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9959F-BDB2-4EB4-ADE3-E4E76CBA4338}" type="pres">
      <dgm:prSet presAssocID="{AF3D8E92-4B1E-4223-9CA0-6FE2BAC9F5EB}" presName="dummy" presStyleCnt="0"/>
      <dgm:spPr/>
    </dgm:pt>
    <dgm:pt modelId="{F0D833E5-912D-4A9C-886D-F7304360C8B5}" type="pres">
      <dgm:prSet presAssocID="{B465C6BF-91BC-4DBD-876A-7FA62B43590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2292686-A5E9-403C-8C35-C5B63A4E480A}" srcId="{3ED19748-B8E5-4A4F-9596-B7F8BA5DE0AE}" destId="{AF3D8E92-4B1E-4223-9CA0-6FE2BAC9F5EB}" srcOrd="3" destOrd="0" parTransId="{95C3EC8B-4782-4EB8-841F-F25EE7B1544E}" sibTransId="{B465C6BF-91BC-4DBD-876A-7FA62B435909}"/>
    <dgm:cxn modelId="{5CB121E7-4A2A-4318-9FB3-B646063EC916}" type="presOf" srcId="{5CE39381-7BAD-4EC7-A310-9FA2143C27C7}" destId="{F620C9BD-3C27-4130-A14D-1EFD359E732C}" srcOrd="0" destOrd="0" presId="urn:microsoft.com/office/officeart/2005/8/layout/radial6"/>
    <dgm:cxn modelId="{F9792E94-3364-49ED-9F2D-74061969D78F}" type="presOf" srcId="{ECCFC871-2AF9-4E42-8A5A-0C45EBA15A73}" destId="{A1337AE3-1519-4AFF-A8BE-2BC4DFF0E587}" srcOrd="0" destOrd="0" presId="urn:microsoft.com/office/officeart/2005/8/layout/radial6"/>
    <dgm:cxn modelId="{D91DD82A-B638-4E45-8278-2E2644634B72}" type="presOf" srcId="{4553AB39-4FE9-41F0-868A-995B6625831A}" destId="{E94A484A-EF04-4BE1-8C5B-BEEA4F6612BB}" srcOrd="0" destOrd="0" presId="urn:microsoft.com/office/officeart/2005/8/layout/radial6"/>
    <dgm:cxn modelId="{09C7B801-425E-4FB4-A1ED-7F3AE3F3811F}" type="presOf" srcId="{3ED19748-B8E5-4A4F-9596-B7F8BA5DE0AE}" destId="{B0949938-7529-4772-BE66-0A50B7169970}" srcOrd="0" destOrd="0" presId="urn:microsoft.com/office/officeart/2005/8/layout/radial6"/>
    <dgm:cxn modelId="{5F0AF08C-17E1-48CF-AE1E-5FEC9E94FE25}" type="presOf" srcId="{B465C6BF-91BC-4DBD-876A-7FA62B435909}" destId="{F0D833E5-912D-4A9C-886D-F7304360C8B5}" srcOrd="0" destOrd="0" presId="urn:microsoft.com/office/officeart/2005/8/layout/radial6"/>
    <dgm:cxn modelId="{08FF7E83-CDAB-46FE-855E-DCCBAD578525}" type="presOf" srcId="{3EB2CEEC-4C10-425C-A357-5E8CDC48D8B9}" destId="{0F2DA6DA-AD9D-4F11-B258-6ACE92CB9F59}" srcOrd="0" destOrd="0" presId="urn:microsoft.com/office/officeart/2005/8/layout/radial6"/>
    <dgm:cxn modelId="{60EAAD99-1872-4A31-AE53-A3DA1D00669B}" srcId="{3ED19748-B8E5-4A4F-9596-B7F8BA5DE0AE}" destId="{ECCFC871-2AF9-4E42-8A5A-0C45EBA15A73}" srcOrd="0" destOrd="0" parTransId="{579DE634-9909-460A-8DA9-C40BAE28636A}" sibTransId="{3EB2CEEC-4C10-425C-A357-5E8CDC48D8B9}"/>
    <dgm:cxn modelId="{55F3523F-5AF1-4099-8C4F-019CCD42ADDA}" type="presOf" srcId="{40642847-1CA1-4906-A068-D1EC12ED6EBC}" destId="{60C72829-D34C-4C3C-964D-4A62AAE46096}" srcOrd="0" destOrd="0" presId="urn:microsoft.com/office/officeart/2005/8/layout/radial6"/>
    <dgm:cxn modelId="{16B96630-36C7-4FD3-B8A7-94C6ED268100}" srcId="{3ED19748-B8E5-4A4F-9596-B7F8BA5DE0AE}" destId="{F414734E-6DF2-45E7-B0CB-28BD64F06B70}" srcOrd="2" destOrd="0" parTransId="{D3184C4C-D8C0-497F-91AA-44EF385DFE5F}" sibTransId="{5CE39381-7BAD-4EC7-A310-9FA2143C27C7}"/>
    <dgm:cxn modelId="{293F6804-CB0B-42A9-8693-0569A0BDB21B}" srcId="{3ED19748-B8E5-4A4F-9596-B7F8BA5DE0AE}" destId="{4553AB39-4FE9-41F0-868A-995B6625831A}" srcOrd="1" destOrd="0" parTransId="{26188F7C-50C1-4111-8459-1C2967916B6E}" sibTransId="{840D5D69-9A77-4449-A3DB-3C9DC8A0D206}"/>
    <dgm:cxn modelId="{A2811476-C027-400C-BFFA-F9DCE5860DD7}" type="presOf" srcId="{AF3D8E92-4B1E-4223-9CA0-6FE2BAC9F5EB}" destId="{6A0F4551-46A7-4A1A-8177-7C35F20A1290}" srcOrd="0" destOrd="0" presId="urn:microsoft.com/office/officeart/2005/8/layout/radial6"/>
    <dgm:cxn modelId="{CD36D1EE-FBC7-48A2-98FC-36DC5EB39A50}" srcId="{40642847-1CA1-4906-A068-D1EC12ED6EBC}" destId="{3ED19748-B8E5-4A4F-9596-B7F8BA5DE0AE}" srcOrd="0" destOrd="0" parTransId="{E71C3D4E-1CF3-403D-A718-5BFD88232709}" sibTransId="{0F3347B0-5A92-4816-B298-660A8EB8529A}"/>
    <dgm:cxn modelId="{81F448EF-D357-4D4F-BB57-6B1B635C5963}" type="presOf" srcId="{840D5D69-9A77-4449-A3DB-3C9DC8A0D206}" destId="{C89A62CD-EFA3-4D90-AA68-2EE0A834A8C3}" srcOrd="0" destOrd="0" presId="urn:microsoft.com/office/officeart/2005/8/layout/radial6"/>
    <dgm:cxn modelId="{E1805753-D69F-4EB5-9D0A-1ECA1CE0F041}" type="presOf" srcId="{F414734E-6DF2-45E7-B0CB-28BD64F06B70}" destId="{5CAD9786-875F-44CB-BA8C-FDCE9BC01A8C}" srcOrd="0" destOrd="0" presId="urn:microsoft.com/office/officeart/2005/8/layout/radial6"/>
    <dgm:cxn modelId="{12AC8021-0EDC-4384-B388-5FFBAD2B324B}" type="presParOf" srcId="{60C72829-D34C-4C3C-964D-4A62AAE46096}" destId="{B0949938-7529-4772-BE66-0A50B7169970}" srcOrd="0" destOrd="0" presId="urn:microsoft.com/office/officeart/2005/8/layout/radial6"/>
    <dgm:cxn modelId="{72EBE0ED-2CE1-458C-84EE-62175F1A96B8}" type="presParOf" srcId="{60C72829-D34C-4C3C-964D-4A62AAE46096}" destId="{A1337AE3-1519-4AFF-A8BE-2BC4DFF0E587}" srcOrd="1" destOrd="0" presId="urn:microsoft.com/office/officeart/2005/8/layout/radial6"/>
    <dgm:cxn modelId="{85346992-1312-4550-ACC7-6E4ABAD5C809}" type="presParOf" srcId="{60C72829-D34C-4C3C-964D-4A62AAE46096}" destId="{82BC2B2C-46E7-41A9-A92B-CDF6EF5E59C2}" srcOrd="2" destOrd="0" presId="urn:microsoft.com/office/officeart/2005/8/layout/radial6"/>
    <dgm:cxn modelId="{70751CEA-6168-41E2-A1BF-CD34B954130A}" type="presParOf" srcId="{60C72829-D34C-4C3C-964D-4A62AAE46096}" destId="{0F2DA6DA-AD9D-4F11-B258-6ACE92CB9F59}" srcOrd="3" destOrd="0" presId="urn:microsoft.com/office/officeart/2005/8/layout/radial6"/>
    <dgm:cxn modelId="{91B5E1C5-06A2-4512-B24E-301EB9F91820}" type="presParOf" srcId="{60C72829-D34C-4C3C-964D-4A62AAE46096}" destId="{E94A484A-EF04-4BE1-8C5B-BEEA4F6612BB}" srcOrd="4" destOrd="0" presId="urn:microsoft.com/office/officeart/2005/8/layout/radial6"/>
    <dgm:cxn modelId="{70410290-858B-49A8-B9ED-897E4F43D4C1}" type="presParOf" srcId="{60C72829-D34C-4C3C-964D-4A62AAE46096}" destId="{36813A74-54DD-4ADF-A011-4AE724B6BBD1}" srcOrd="5" destOrd="0" presId="urn:microsoft.com/office/officeart/2005/8/layout/radial6"/>
    <dgm:cxn modelId="{95689E79-99B9-4A2E-931C-D3D529C24C23}" type="presParOf" srcId="{60C72829-D34C-4C3C-964D-4A62AAE46096}" destId="{C89A62CD-EFA3-4D90-AA68-2EE0A834A8C3}" srcOrd="6" destOrd="0" presId="urn:microsoft.com/office/officeart/2005/8/layout/radial6"/>
    <dgm:cxn modelId="{406ED2A2-4121-4830-9518-D5DC2A8CC84E}" type="presParOf" srcId="{60C72829-D34C-4C3C-964D-4A62AAE46096}" destId="{5CAD9786-875F-44CB-BA8C-FDCE9BC01A8C}" srcOrd="7" destOrd="0" presId="urn:microsoft.com/office/officeart/2005/8/layout/radial6"/>
    <dgm:cxn modelId="{BEF5C20F-2407-412A-9AC0-12883B5FC554}" type="presParOf" srcId="{60C72829-D34C-4C3C-964D-4A62AAE46096}" destId="{FB610720-C7CD-487A-871A-2F2D85A44226}" srcOrd="8" destOrd="0" presId="urn:microsoft.com/office/officeart/2005/8/layout/radial6"/>
    <dgm:cxn modelId="{F13BF114-12C7-40CE-BA68-04D2E5F808E1}" type="presParOf" srcId="{60C72829-D34C-4C3C-964D-4A62AAE46096}" destId="{F620C9BD-3C27-4130-A14D-1EFD359E732C}" srcOrd="9" destOrd="0" presId="urn:microsoft.com/office/officeart/2005/8/layout/radial6"/>
    <dgm:cxn modelId="{222421FE-6529-42C7-BD6C-C285DE90DA97}" type="presParOf" srcId="{60C72829-D34C-4C3C-964D-4A62AAE46096}" destId="{6A0F4551-46A7-4A1A-8177-7C35F20A1290}" srcOrd="10" destOrd="0" presId="urn:microsoft.com/office/officeart/2005/8/layout/radial6"/>
    <dgm:cxn modelId="{2B283D02-C440-4B1F-96EF-98E9872C0AB8}" type="presParOf" srcId="{60C72829-D34C-4C3C-964D-4A62AAE46096}" destId="{6B69959F-BDB2-4EB4-ADE3-E4E76CBA4338}" srcOrd="11" destOrd="0" presId="urn:microsoft.com/office/officeart/2005/8/layout/radial6"/>
    <dgm:cxn modelId="{817AFB67-D763-4EC9-A73C-E603F0C40F08}" type="presParOf" srcId="{60C72829-D34C-4C3C-964D-4A62AAE46096}" destId="{F0D833E5-912D-4A9C-886D-F7304360C8B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833E5-912D-4A9C-886D-F7304360C8B5}">
      <dsp:nvSpPr>
        <dsp:cNvPr id="0" name=""/>
        <dsp:cNvSpPr/>
      </dsp:nvSpPr>
      <dsp:spPr>
        <a:xfrm>
          <a:off x="3287015" y="790708"/>
          <a:ext cx="5276494" cy="5276494"/>
        </a:xfrm>
        <a:prstGeom prst="blockArc">
          <a:avLst>
            <a:gd name="adj1" fmla="val 10500874"/>
            <a:gd name="adj2" fmla="val 1617978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0C9BD-3C27-4130-A14D-1EFD359E732C}">
      <dsp:nvSpPr>
        <dsp:cNvPr id="0" name=""/>
        <dsp:cNvSpPr/>
      </dsp:nvSpPr>
      <dsp:spPr>
        <a:xfrm>
          <a:off x="3287023" y="790797"/>
          <a:ext cx="5276494" cy="5276494"/>
        </a:xfrm>
        <a:prstGeom prst="blockArc">
          <a:avLst>
            <a:gd name="adj1" fmla="val 5420227"/>
            <a:gd name="adj2" fmla="val 1050099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A62CD-EFA3-4D90-AA68-2EE0A834A8C3}">
      <dsp:nvSpPr>
        <dsp:cNvPr id="0" name=""/>
        <dsp:cNvSpPr/>
      </dsp:nvSpPr>
      <dsp:spPr>
        <a:xfrm>
          <a:off x="3271860" y="790752"/>
          <a:ext cx="5276494" cy="5276494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DA6DA-AD9D-4F11-B258-6ACE92CB9F59}">
      <dsp:nvSpPr>
        <dsp:cNvPr id="0" name=""/>
        <dsp:cNvSpPr/>
      </dsp:nvSpPr>
      <dsp:spPr>
        <a:xfrm>
          <a:off x="3271860" y="790752"/>
          <a:ext cx="5276494" cy="5276494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49938-7529-4772-BE66-0A50B7169970}">
      <dsp:nvSpPr>
        <dsp:cNvPr id="0" name=""/>
        <dsp:cNvSpPr/>
      </dsp:nvSpPr>
      <dsp:spPr>
        <a:xfrm>
          <a:off x="4801527" y="2210894"/>
          <a:ext cx="2427758" cy="242775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কবি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পরিচিতি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157064" y="2566431"/>
        <a:ext cx="1716684" cy="1716684"/>
      </dsp:txXfrm>
    </dsp:sp>
    <dsp:sp modelId="{A1337AE3-1519-4AFF-A8BE-2BC4DFF0E587}">
      <dsp:nvSpPr>
        <dsp:cNvPr id="0" name=""/>
        <dsp:cNvSpPr/>
      </dsp:nvSpPr>
      <dsp:spPr>
        <a:xfrm>
          <a:off x="4653913" y="2216"/>
          <a:ext cx="2512388" cy="169943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</a:rPr>
            <a:t>জন্ম</a:t>
          </a:r>
          <a:r>
            <a:rPr lang="bn-BD" sz="1800" kern="1200" dirty="0" smtClean="0">
              <a:solidFill>
                <a:schemeClr val="tx1"/>
              </a:solidFill>
            </a:rPr>
            <a:t>-১৮৬১ সালের কলকাতার জোসাঁকোর ঠাকুর পরিবারে।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021844" y="251092"/>
        <a:ext cx="1776526" cy="1201679"/>
      </dsp:txXfrm>
    </dsp:sp>
    <dsp:sp modelId="{E94A484A-EF04-4BE1-8C5B-BEEA4F6612BB}">
      <dsp:nvSpPr>
        <dsp:cNvPr id="0" name=""/>
        <dsp:cNvSpPr/>
      </dsp:nvSpPr>
      <dsp:spPr>
        <a:xfrm>
          <a:off x="7501029" y="2287007"/>
          <a:ext cx="1972291" cy="228398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মাত্র পনের বছর বয়সে তার প্রথম কাব্য গ্রন্থ হল বনুফুল।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789864" y="2621489"/>
        <a:ext cx="1394621" cy="1615020"/>
      </dsp:txXfrm>
    </dsp:sp>
    <dsp:sp modelId="{5CAD9786-875F-44CB-BA8C-FDCE9BC01A8C}">
      <dsp:nvSpPr>
        <dsp:cNvPr id="0" name=""/>
        <dsp:cNvSpPr/>
      </dsp:nvSpPr>
      <dsp:spPr>
        <a:xfrm>
          <a:off x="4392226" y="5156352"/>
          <a:ext cx="3035761" cy="169943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৪১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সালের 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বরণ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kern="1200" dirty="0"/>
        </a:p>
      </dsp:txBody>
      <dsp:txXfrm>
        <a:off x="4836803" y="5405228"/>
        <a:ext cx="2146607" cy="1201679"/>
      </dsp:txXfrm>
    </dsp:sp>
    <dsp:sp modelId="{6A0F4551-46A7-4A1A-8177-7C35F20A1290}">
      <dsp:nvSpPr>
        <dsp:cNvPr id="0" name=""/>
        <dsp:cNvSpPr/>
      </dsp:nvSpPr>
      <dsp:spPr>
        <a:xfrm>
          <a:off x="1981583" y="2134994"/>
          <a:ext cx="2752721" cy="30358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bn-BD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সংগীত,ছোট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গল্প,নাটক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উপন্যাস্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‌,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ভ্রমন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কাহিনী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রম্যরচনা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পদচারনা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স্বচ্ছন্দ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উজ্জ্বল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4710" y="2579581"/>
        <a:ext cx="1946467" cy="2146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58431-3A8D-4E67-8410-2812DD02084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C3FEA-1393-4D7E-9DA6-8701D5DB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7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C3FEA-1393-4D7E-9DA6-8701D5DB8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8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4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7"/>
            <a:ext cx="37642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43600"/>
            <a:ext cx="115824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25908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2098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05200"/>
            <a:ext cx="2667000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05200"/>
            <a:ext cx="251460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04800"/>
            <a:ext cx="2209800" cy="260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505200"/>
            <a:ext cx="2514600" cy="2457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2286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ক্লাসে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5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3682193"/>
              </p:ext>
            </p:extLst>
          </p:nvPr>
        </p:nvGraphicFramePr>
        <p:xfrm>
          <a:off x="152400" y="228600"/>
          <a:ext cx="11430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0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228600"/>
            <a:ext cx="3483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শব্দার্থ</a:t>
            </a:r>
            <a:r>
              <a:rPr lang="en-US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 ও </a:t>
            </a:r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টীকা</a:t>
            </a:r>
            <a:endParaRPr lang="en-US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2329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/>
              <a:t>ভূস্বামী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63000" y="1447800"/>
            <a:ext cx="2832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/>
              <a:t>জ</a:t>
            </a:r>
            <a:r>
              <a:rPr lang="bn-BD" sz="5400" b="1" dirty="0" smtClean="0"/>
              <a:t>মিদার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352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পাণি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20200" y="342900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/>
              <a:t>হাত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715000"/>
            <a:ext cx="3515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/>
              <a:t>লক্ষ্মীছাড়া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15400" y="5791200"/>
            <a:ext cx="2674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/>
              <a:t>ভাগ্যহীন</a:t>
            </a:r>
            <a:endParaRPr lang="en-US" sz="4800" b="1" dirty="0"/>
          </a:p>
        </p:txBody>
      </p:sp>
      <p:sp>
        <p:nvSpPr>
          <p:cNvPr id="10" name="Right Arrow 9"/>
          <p:cNvSpPr/>
          <p:nvPr/>
        </p:nvSpPr>
        <p:spPr>
          <a:xfrm>
            <a:off x="3886200" y="1524000"/>
            <a:ext cx="35814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67200" y="3505200"/>
            <a:ext cx="34290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95800" y="5791200"/>
            <a:ext cx="34290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1021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ক্রুর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685800"/>
            <a:ext cx="1875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/>
              <a:t>নিষ্টুর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130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/>
              <a:t>খত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48800" y="3048000"/>
            <a:ext cx="2266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/>
              <a:t>ঋনপত্র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486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ভূধর 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77400" y="5638800"/>
            <a:ext cx="203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/>
              <a:t>পাহাড়</a:t>
            </a:r>
            <a:endParaRPr lang="en-US" sz="4800" b="1" dirty="0"/>
          </a:p>
        </p:txBody>
      </p:sp>
      <p:sp>
        <p:nvSpPr>
          <p:cNvPr id="9" name="Right Arrow 8"/>
          <p:cNvSpPr/>
          <p:nvPr/>
        </p:nvSpPr>
        <p:spPr>
          <a:xfrm>
            <a:off x="3581400" y="685800"/>
            <a:ext cx="35814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86200" y="3200400"/>
            <a:ext cx="35814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62400" y="5638800"/>
            <a:ext cx="35814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/>
              <a:t>সমীর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96400" y="762000"/>
            <a:ext cx="2218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/>
              <a:t>বাতাস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1965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/>
              <a:t>ললাট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9144000" y="2819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কপাল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/>
              <a:t>কাঙাল 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25000" y="5638800"/>
            <a:ext cx="1874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/>
              <a:t>দরিদ্র</a:t>
            </a:r>
            <a:endParaRPr lang="en-US" sz="5400" b="1" dirty="0"/>
          </a:p>
        </p:txBody>
      </p:sp>
      <p:sp>
        <p:nvSpPr>
          <p:cNvPr id="9" name="Right Arrow 8"/>
          <p:cNvSpPr/>
          <p:nvPr/>
        </p:nvSpPr>
        <p:spPr>
          <a:xfrm>
            <a:off x="3581400" y="685800"/>
            <a:ext cx="35814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62400" y="2971800"/>
            <a:ext cx="35814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91000" y="5791200"/>
            <a:ext cx="35814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57200"/>
            <a:ext cx="336021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 কাজ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/>
              <a:t>কবিতাটি নাট্যরুপে অভিনয়ের মাধ্যমে উপস্থাপন কর।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191000"/>
            <a:ext cx="8810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ছায়াসুনিবিড়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গ্রামগুলি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পল্লবঘন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আম্রকানন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রাখালের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খেলাগেহ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স্তব্ধ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কালোজল-নিশীথশীতল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8600"/>
            <a:ext cx="3657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505200" cy="344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4800"/>
            <a:ext cx="3657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876800"/>
            <a:ext cx="9637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বুকভরা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বধু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আনচান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প্রবেশিনু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নিজগ্রামে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"/>
            <a:ext cx="52578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4800"/>
            <a:ext cx="526737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876800"/>
            <a:ext cx="107115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কুমোরের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রথতলা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নন্দীর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তৃষাতুর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পঁহছিনু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28600"/>
            <a:ext cx="3228975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3962400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81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371600" y="304800"/>
            <a:ext cx="4267200" cy="1219200"/>
          </a:xfrm>
          <a:prstGeom prst="wedgeRoundRectCallout">
            <a:avLst>
              <a:gd name="adj1" fmla="val 39226"/>
              <a:gd name="adj2" fmla="val 1004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8600"/>
            <a:ext cx="3695994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384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তোমার জানা অত্যাচারিত কোন কৃষকের জীবনের একটি কাহিনী লিপিবদ্ধ কর।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453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BBD723-FD72-43D2-B523-DA320E4C614D}"/>
              </a:ext>
            </a:extLst>
          </p:cNvPr>
          <p:cNvSpPr txBox="1"/>
          <p:nvPr/>
        </p:nvSpPr>
        <p:spPr>
          <a:xfrm>
            <a:off x="4495800" y="228600"/>
            <a:ext cx="190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2394857"/>
            <a:ext cx="76780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cs typeface="NikoshBAN" pitchFamily="2" charset="0"/>
              </a:rPr>
              <a:t>১। </a:t>
            </a:r>
            <a:r>
              <a:rPr lang="bn-BD" sz="4000" b="1" dirty="0" smtClean="0">
                <a:cs typeface="NikoshBAN" pitchFamily="2" charset="0"/>
              </a:rPr>
              <a:t>দুই বিঘা জমি কোন ধরনের কবিতা </a:t>
            </a:r>
            <a:r>
              <a:rPr lang="en-US" sz="4000" b="1" dirty="0" smtClean="0"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cs typeface="NikoshBAN" pitchFamily="2" charset="0"/>
              </a:rPr>
              <a:t>২। </a:t>
            </a:r>
            <a:r>
              <a:rPr lang="en-US" sz="4000" b="1" dirty="0" err="1" smtClean="0">
                <a:cs typeface="NikoshBAN" pitchFamily="2" charset="0"/>
              </a:rPr>
              <a:t>উপেন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কিভাবে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জন্মভূমির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বর্ণনা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দিল</a:t>
            </a:r>
            <a:r>
              <a:rPr lang="en-US" sz="4000" b="1" dirty="0" smtClean="0">
                <a:cs typeface="NikoshBAN" pitchFamily="2" charset="0"/>
              </a:rPr>
              <a:t>? </a:t>
            </a:r>
          </a:p>
          <a:p>
            <a:r>
              <a:rPr lang="en-US" sz="4000" b="1" dirty="0" smtClean="0">
                <a:cs typeface="NikoshBAN" pitchFamily="2" charset="0"/>
              </a:rPr>
              <a:t>৩। </a:t>
            </a:r>
            <a:r>
              <a:rPr lang="en-US" sz="4000" b="1" dirty="0" err="1" smtClean="0">
                <a:cs typeface="NikoshBAN" pitchFamily="2" charset="0"/>
              </a:rPr>
              <a:t>উপেন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কখন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গ্রামে</a:t>
            </a:r>
            <a:r>
              <a:rPr lang="en-US" sz="4000" b="1" dirty="0" smtClean="0">
                <a:cs typeface="NikoshBAN" pitchFamily="2" charset="0"/>
              </a:rPr>
              <a:t>  </a:t>
            </a:r>
            <a:r>
              <a:rPr lang="en-US" sz="4000" b="1" dirty="0" err="1" smtClean="0">
                <a:cs typeface="NikoshBAN" pitchFamily="2" charset="0"/>
              </a:rPr>
              <a:t>প্রবেশ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করলো</a:t>
            </a:r>
            <a:r>
              <a:rPr lang="en-US" sz="4000" b="1" dirty="0" smtClean="0">
                <a:cs typeface="NikoshBAN" pitchFamily="2" charset="0"/>
              </a:rPr>
              <a:t>? </a:t>
            </a:r>
          </a:p>
          <a:p>
            <a:r>
              <a:rPr lang="en-US" sz="4000" b="1" dirty="0" smtClean="0">
                <a:cs typeface="NikoshBAN" pitchFamily="2" charset="0"/>
              </a:rPr>
              <a:t>৪। </a:t>
            </a:r>
            <a:r>
              <a:rPr lang="en-US" sz="4000" b="1" dirty="0" err="1" smtClean="0">
                <a:cs typeface="NikoshBAN" pitchFamily="2" charset="0"/>
              </a:rPr>
              <a:t>পল্লবঘন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আম্রকানন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কোথায়</a:t>
            </a:r>
            <a:r>
              <a:rPr lang="en-US" sz="4000" b="1" dirty="0" smtClean="0">
                <a:cs typeface="NikoshBAN" pitchFamily="2" charset="0"/>
              </a:rPr>
              <a:t>? </a:t>
            </a:r>
          </a:p>
          <a:p>
            <a:r>
              <a:rPr lang="en-US" sz="4000" b="1" dirty="0" smtClean="0">
                <a:cs typeface="NikoshBAN" pitchFamily="2" charset="0"/>
              </a:rPr>
              <a:t>৫। </a:t>
            </a:r>
            <a:r>
              <a:rPr lang="en-US" sz="4000" b="1" dirty="0" err="1" smtClean="0">
                <a:cs typeface="NikoshBAN" pitchFamily="2" charset="0"/>
              </a:rPr>
              <a:t>কিভাবে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উপেন</a:t>
            </a:r>
            <a:r>
              <a:rPr lang="en-US" sz="4000" b="1" dirty="0" smtClean="0">
                <a:cs typeface="NikoshBAN" pitchFamily="2" charset="0"/>
              </a:rPr>
              <a:t>  </a:t>
            </a:r>
            <a:r>
              <a:rPr lang="en-US" sz="4000" b="1" dirty="0" err="1" smtClean="0">
                <a:cs typeface="NikoshBAN" pitchFamily="2" charset="0"/>
              </a:rPr>
              <a:t>নিজ</a:t>
            </a:r>
            <a:r>
              <a:rPr lang="en-US" sz="4000" b="1" dirty="0" smtClean="0">
                <a:cs typeface="NikoshBAN" pitchFamily="2" charset="0"/>
              </a:rPr>
              <a:t>  </a:t>
            </a:r>
            <a:r>
              <a:rPr lang="en-US" sz="4000" b="1" dirty="0" err="1" smtClean="0">
                <a:cs typeface="NikoshBAN" pitchFamily="2" charset="0"/>
              </a:rPr>
              <a:t>বাড়িতে</a:t>
            </a:r>
            <a:r>
              <a:rPr lang="en-US" sz="4000" b="1" dirty="0" smtClean="0">
                <a:cs typeface="NikoshBAN" pitchFamily="2" charset="0"/>
              </a:rPr>
              <a:t> </a:t>
            </a:r>
            <a:r>
              <a:rPr lang="en-US" sz="4000" b="1" dirty="0" err="1" smtClean="0">
                <a:cs typeface="NikoshBAN" pitchFamily="2" charset="0"/>
              </a:rPr>
              <a:t>গেল</a:t>
            </a:r>
            <a:r>
              <a:rPr lang="en-US" sz="4000" b="1" dirty="0" smtClean="0"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228600"/>
            <a:ext cx="41703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733800"/>
            <a:ext cx="5410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োঃহাবিবুর রহমান</a:t>
            </a:r>
          </a:p>
          <a:p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i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>
                <a:latin typeface="NikoshBAN" pitchFamily="2" charset="0"/>
                <a:cs typeface="NikoshBAN" pitchFamily="2" charset="0"/>
              </a:rPr>
              <a:t>বিজ্ঞান)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i="1" dirty="0">
              <a:latin typeface="NikoshBAN" pitchFamily="2" charset="0"/>
              <a:cs typeface="NikoshBAN" pitchFamily="2" charset="0"/>
            </a:endParaRPr>
          </a:p>
          <a:p>
            <a:r>
              <a:rPr lang="bn-BD" sz="1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তিলসিন্দুর দাখিল মাদ্‌রাসা</a:t>
            </a:r>
          </a:p>
          <a:p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বারহাট্টা, নেত্রকোনা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000" i="1" dirty="0" smtClean="0">
                <a:latin typeface="NikoshBAN" pitchFamily="2" charset="0"/>
                <a:cs typeface="NikoshBAN" pitchFamily="2" charset="0"/>
              </a:rPr>
              <a:t>Email- habib523277@gmail.com</a:t>
            </a:r>
            <a:endParaRPr lang="en-US" sz="2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4038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600" dirty="0"/>
          </a:p>
        </p:txBody>
      </p:sp>
      <p:pic>
        <p:nvPicPr>
          <p:cNvPr id="8" name="Picture 7" descr="18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457200"/>
            <a:ext cx="232804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2458" r="35910" b="2652"/>
          <a:stretch/>
        </p:blipFill>
        <p:spPr>
          <a:xfrm>
            <a:off x="6477000" y="1600200"/>
            <a:ext cx="762000" cy="47244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2895600" cy="3428999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839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981200" y="1219200"/>
            <a:ext cx="7772400" cy="2514600"/>
          </a:xfrm>
          <a:prstGeom prst="triangle">
            <a:avLst>
              <a:gd name="adj" fmla="val 497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বাড়ির কাজ</a:t>
            </a:r>
            <a:endParaRPr lang="en-US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505200" y="3733800"/>
            <a:ext cx="4724400" cy="24384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দুই বিঘা জমি কবিতা থেকে একটি উদ্দীপক তৈরি করবে।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0577">
            <a:off x="805130" y="791408"/>
            <a:ext cx="990600" cy="1089141"/>
          </a:xfrm>
          <a:prstGeom prst="rect">
            <a:avLst/>
          </a:prstGeom>
        </p:spPr>
      </p:pic>
      <p:pic>
        <p:nvPicPr>
          <p:cNvPr id="5" name="Picture 4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0577">
            <a:off x="2855671" y="480539"/>
            <a:ext cx="933666" cy="1026543"/>
          </a:xfrm>
          <a:prstGeom prst="rect">
            <a:avLst/>
          </a:prstGeom>
        </p:spPr>
      </p:pic>
      <p:pic>
        <p:nvPicPr>
          <p:cNvPr id="6" name="Picture 5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0577">
            <a:off x="4843729" y="410408"/>
            <a:ext cx="990600" cy="1089141"/>
          </a:xfrm>
          <a:prstGeom prst="rect">
            <a:avLst/>
          </a:prstGeom>
        </p:spPr>
      </p:pic>
      <p:pic>
        <p:nvPicPr>
          <p:cNvPr id="7" name="Picture 6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0577">
            <a:off x="6291529" y="410408"/>
            <a:ext cx="990600" cy="1089141"/>
          </a:xfrm>
          <a:prstGeom prst="rect">
            <a:avLst/>
          </a:prstGeom>
        </p:spPr>
      </p:pic>
      <p:pic>
        <p:nvPicPr>
          <p:cNvPr id="8" name="Picture 7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0577">
            <a:off x="8044562" y="791790"/>
            <a:ext cx="994184" cy="1093082"/>
          </a:xfrm>
          <a:prstGeom prst="rect">
            <a:avLst/>
          </a:prstGeom>
        </p:spPr>
      </p:pic>
      <p:pic>
        <p:nvPicPr>
          <p:cNvPr id="9" name="Picture 8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9755614" y="896953"/>
            <a:ext cx="990600" cy="1089141"/>
          </a:xfrm>
          <a:prstGeom prst="rect">
            <a:avLst/>
          </a:prstGeom>
        </p:spPr>
      </p:pic>
      <p:pic>
        <p:nvPicPr>
          <p:cNvPr id="10" name="Picture 9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687816" y="2725752"/>
            <a:ext cx="990600" cy="1089141"/>
          </a:xfrm>
          <a:prstGeom prst="rect">
            <a:avLst/>
          </a:prstGeom>
        </p:spPr>
      </p:pic>
      <p:pic>
        <p:nvPicPr>
          <p:cNvPr id="11" name="Picture 10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687815" y="3944953"/>
            <a:ext cx="990600" cy="1089141"/>
          </a:xfrm>
          <a:prstGeom prst="rect">
            <a:avLst/>
          </a:prstGeom>
        </p:spPr>
      </p:pic>
      <p:pic>
        <p:nvPicPr>
          <p:cNvPr id="12" name="Picture 11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1983214" y="3944952"/>
            <a:ext cx="990600" cy="1089141"/>
          </a:xfrm>
          <a:prstGeom prst="rect">
            <a:avLst/>
          </a:prstGeom>
        </p:spPr>
      </p:pic>
      <p:pic>
        <p:nvPicPr>
          <p:cNvPr id="13" name="Picture 12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7032898" y="3732815"/>
            <a:ext cx="990600" cy="1089141"/>
          </a:xfrm>
          <a:prstGeom prst="rect">
            <a:avLst/>
          </a:prstGeom>
        </p:spPr>
      </p:pic>
      <p:pic>
        <p:nvPicPr>
          <p:cNvPr id="14" name="Picture 13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5966097" y="4875816"/>
            <a:ext cx="990600" cy="1089141"/>
          </a:xfrm>
          <a:prstGeom prst="rect">
            <a:avLst/>
          </a:prstGeom>
        </p:spPr>
      </p:pic>
      <p:pic>
        <p:nvPicPr>
          <p:cNvPr id="15" name="Picture 14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4061098" y="4494815"/>
            <a:ext cx="990600" cy="1089141"/>
          </a:xfrm>
          <a:prstGeom prst="rect">
            <a:avLst/>
          </a:prstGeom>
        </p:spPr>
      </p:pic>
      <p:pic>
        <p:nvPicPr>
          <p:cNvPr id="16" name="Picture 15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4137298" y="3199416"/>
            <a:ext cx="990600" cy="1089141"/>
          </a:xfrm>
          <a:prstGeom prst="rect">
            <a:avLst/>
          </a:prstGeom>
        </p:spPr>
      </p:pic>
      <p:pic>
        <p:nvPicPr>
          <p:cNvPr id="17" name="Picture 16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5889898" y="3047016"/>
            <a:ext cx="990600" cy="1089141"/>
          </a:xfrm>
          <a:prstGeom prst="rect">
            <a:avLst/>
          </a:prstGeom>
        </p:spPr>
      </p:pic>
      <p:pic>
        <p:nvPicPr>
          <p:cNvPr id="18" name="Picture 17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2460899" y="2970815"/>
            <a:ext cx="990600" cy="1089141"/>
          </a:xfrm>
          <a:prstGeom prst="rect">
            <a:avLst/>
          </a:prstGeom>
        </p:spPr>
      </p:pic>
      <p:pic>
        <p:nvPicPr>
          <p:cNvPr id="19" name="Picture 18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4899298" y="5637815"/>
            <a:ext cx="990600" cy="1089141"/>
          </a:xfrm>
          <a:prstGeom prst="rect">
            <a:avLst/>
          </a:prstGeom>
        </p:spPr>
      </p:pic>
      <p:pic>
        <p:nvPicPr>
          <p:cNvPr id="20" name="Picture 19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8763568" y="3584932"/>
            <a:ext cx="990600" cy="978167"/>
          </a:xfrm>
          <a:prstGeom prst="rect">
            <a:avLst/>
          </a:prstGeom>
        </p:spPr>
      </p:pic>
      <p:pic>
        <p:nvPicPr>
          <p:cNvPr id="21" name="Picture 20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9928499" y="2361213"/>
            <a:ext cx="990600" cy="1089141"/>
          </a:xfrm>
          <a:prstGeom prst="rect">
            <a:avLst/>
          </a:prstGeom>
        </p:spPr>
      </p:pic>
      <p:pic>
        <p:nvPicPr>
          <p:cNvPr id="22" name="Picture 21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7947297" y="4571015"/>
            <a:ext cx="990600" cy="1089141"/>
          </a:xfrm>
          <a:prstGeom prst="rect">
            <a:avLst/>
          </a:prstGeom>
        </p:spPr>
      </p:pic>
      <p:pic>
        <p:nvPicPr>
          <p:cNvPr id="23" name="Picture 22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1106">
            <a:off x="9730856" y="4441841"/>
            <a:ext cx="990600" cy="1089141"/>
          </a:xfrm>
          <a:prstGeom prst="rect">
            <a:avLst/>
          </a:prstGeom>
        </p:spPr>
      </p:pic>
      <p:pic>
        <p:nvPicPr>
          <p:cNvPr id="24" name="Picture 23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10461898" y="3885216"/>
            <a:ext cx="990600" cy="1089141"/>
          </a:xfrm>
          <a:prstGeom prst="rect">
            <a:avLst/>
          </a:prstGeom>
        </p:spPr>
      </p:pic>
      <p:pic>
        <p:nvPicPr>
          <p:cNvPr id="25" name="Picture 24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251">
            <a:off x="8556898" y="2361214"/>
            <a:ext cx="990600" cy="1089141"/>
          </a:xfrm>
          <a:prstGeom prst="rect">
            <a:avLst/>
          </a:prstGeom>
        </p:spPr>
      </p:pic>
      <p:pic>
        <p:nvPicPr>
          <p:cNvPr id="26" name="Picture 25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2211815" y="5087953"/>
            <a:ext cx="990600" cy="1089141"/>
          </a:xfrm>
          <a:prstGeom prst="rect">
            <a:avLst/>
          </a:prstGeom>
        </p:spPr>
      </p:pic>
      <p:pic>
        <p:nvPicPr>
          <p:cNvPr id="27" name="Picture 26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611615" y="5087952"/>
            <a:ext cx="990600" cy="1089141"/>
          </a:xfrm>
          <a:prstGeom prst="rect">
            <a:avLst/>
          </a:prstGeom>
        </p:spPr>
      </p:pic>
      <p:pic>
        <p:nvPicPr>
          <p:cNvPr id="28" name="Picture 27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3583415" y="5773753"/>
            <a:ext cx="990600" cy="1089141"/>
          </a:xfrm>
          <a:prstGeom prst="rect">
            <a:avLst/>
          </a:prstGeom>
        </p:spPr>
      </p:pic>
      <p:pic>
        <p:nvPicPr>
          <p:cNvPr id="29" name="Picture 28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6860013" y="5926153"/>
            <a:ext cx="990600" cy="1089141"/>
          </a:xfrm>
          <a:prstGeom prst="rect">
            <a:avLst/>
          </a:prstGeom>
        </p:spPr>
      </p:pic>
      <p:pic>
        <p:nvPicPr>
          <p:cNvPr id="30" name="Picture 29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8612614" y="5849953"/>
            <a:ext cx="990600" cy="1089141"/>
          </a:xfrm>
          <a:prstGeom prst="rect">
            <a:avLst/>
          </a:prstGeom>
        </p:spPr>
      </p:pic>
      <p:pic>
        <p:nvPicPr>
          <p:cNvPr id="31" name="Picture 30" descr="animated-dove-gif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9671">
            <a:off x="10593815" y="5392753"/>
            <a:ext cx="990600" cy="108914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flipH="1">
            <a:off x="2209800" y="16764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 সকলকে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6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4800"/>
            <a:ext cx="8297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ছবি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গুলোর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দিকে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লক্ষ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</a:t>
            </a:r>
            <a:r>
              <a:rPr lang="en-US" sz="4800" b="1" dirty="0" smtClean="0"/>
              <a:t>----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791075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62484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5638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7000"/>
            <a:ext cx="493395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6482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50292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4958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562600"/>
            <a:ext cx="10893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তোমরা কি বলতে পারবে ছবিগুলো তোমাদের পাঠ্য বইয়ের কোন পাঠের সাথে মিল আছে?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61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"/>
            <a:ext cx="67922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আজকের পাঠ.......</a:t>
            </a:r>
            <a:endParaRPr lang="en-US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1084068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04800"/>
            <a:ext cx="3635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শিখন</a:t>
            </a:r>
            <a:r>
              <a:rPr lang="en-US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ফল</a:t>
            </a:r>
            <a:endParaRPr lang="en-US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352800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সঠিক ভাবে বলতে পারবে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সঠিক উচ্চারণে পড়তে পারবে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কঠিন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কবিতাটির মূল ভাব ব্যাখ্যা করতে পারবে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905000"/>
            <a:ext cx="8688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এই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পাঠ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শেষে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শিক্ষার্থীরা</a:t>
            </a:r>
            <a:r>
              <a:rPr lang="en-US" sz="4800" b="1" dirty="0" smtClean="0"/>
              <a:t>---------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243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04800"/>
            <a:ext cx="293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নিরব পাঠ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9906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28600"/>
            <a:ext cx="3126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সরব পাঠ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11353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04800"/>
            <a:ext cx="476444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8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উপস্থাপন</a:t>
            </a:r>
            <a:endParaRPr lang="en-US" sz="8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124200"/>
            <a:ext cx="1021524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স্নিগ্ধ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জুড়ালে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অবারিত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গগনললাট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চুমে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পদধুলি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353</Words>
  <Application>Microsoft Office PowerPoint</Application>
  <PresentationFormat>Custom</PresentationFormat>
  <Paragraphs>75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59</cp:revision>
  <dcterms:created xsi:type="dcterms:W3CDTF">2006-08-16T00:00:00Z</dcterms:created>
  <dcterms:modified xsi:type="dcterms:W3CDTF">2021-08-16T18:10:46Z</dcterms:modified>
</cp:coreProperties>
</file>