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61" r:id="rId3"/>
    <p:sldId id="258" r:id="rId4"/>
    <p:sldId id="259" r:id="rId5"/>
    <p:sldId id="260" r:id="rId6"/>
    <p:sldId id="265" r:id="rId7"/>
    <p:sldId id="262" r:id="rId8"/>
    <p:sldId id="272" r:id="rId9"/>
    <p:sldId id="266" r:id="rId10"/>
    <p:sldId id="267" r:id="rId11"/>
    <p:sldId id="270" r:id="rId12"/>
    <p:sldId id="268" r:id="rId13"/>
    <p:sldId id="273" r:id="rId14"/>
    <p:sldId id="271" r:id="rId15"/>
    <p:sldId id="274" r:id="rId16"/>
    <p:sldId id="263"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05C56B-2504-4E4B-952A-88A5278943BE}"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410C-9C17-43B5-A636-A03253A32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1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5C56B-2504-4E4B-952A-88A5278943BE}"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313163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5C56B-2504-4E4B-952A-88A5278943BE}"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289299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05C56B-2504-4E4B-952A-88A5278943BE}"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24033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05C56B-2504-4E4B-952A-88A5278943BE}"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4410C-9C17-43B5-A636-A03253A32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48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05C56B-2504-4E4B-952A-88A5278943BE}"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3934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05C56B-2504-4E4B-952A-88A5278943BE}"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334166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05C56B-2504-4E4B-952A-88A5278943BE}"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389321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05C56B-2504-4E4B-952A-88A5278943BE}" type="datetimeFigureOut">
              <a:rPr lang="en-US" smtClean="0"/>
              <a:t>8/17/2021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205352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05C56B-2504-4E4B-952A-88A5278943BE}" type="datetimeFigureOut">
              <a:rPr lang="en-US" smtClean="0"/>
              <a:t>8/17/2021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F4410C-9C17-43B5-A636-A03253A32FA8}" type="slidenum">
              <a:rPr lang="en-US" smtClean="0"/>
              <a:t>‹#›</a:t>
            </a:fld>
            <a:endParaRPr lang="en-US"/>
          </a:p>
        </p:txBody>
      </p:sp>
    </p:spTree>
    <p:extLst>
      <p:ext uri="{BB962C8B-B14F-4D97-AF65-F5344CB8AC3E}">
        <p14:creationId xmlns:p14="http://schemas.microsoft.com/office/powerpoint/2010/main" val="208715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B05C56B-2504-4E4B-952A-88A5278943BE}"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4410C-9C17-43B5-A636-A03253A32FA8}" type="slidenum">
              <a:rPr lang="en-US" smtClean="0"/>
              <a:t>‹#›</a:t>
            </a:fld>
            <a:endParaRPr lang="en-US"/>
          </a:p>
        </p:txBody>
      </p:sp>
    </p:spTree>
    <p:extLst>
      <p:ext uri="{BB962C8B-B14F-4D97-AF65-F5344CB8AC3E}">
        <p14:creationId xmlns:p14="http://schemas.microsoft.com/office/powerpoint/2010/main" val="46854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B05C56B-2504-4E4B-952A-88A5278943BE}" type="datetimeFigureOut">
              <a:rPr lang="en-US" smtClean="0"/>
              <a:t>8/17/2021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F4410C-9C17-43B5-A636-A03253A32F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4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fif"/><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465"/>
            <a:ext cx="12191999" cy="6954989"/>
          </a:xfrm>
          <a:prstGeom prst="rect">
            <a:avLst/>
          </a:prstGeom>
        </p:spPr>
      </p:pic>
    </p:spTree>
    <p:extLst>
      <p:ext uri="{BB962C8B-B14F-4D97-AF65-F5344CB8AC3E}">
        <p14:creationId xmlns:p14="http://schemas.microsoft.com/office/powerpoint/2010/main" val="3789313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769" y="3226526"/>
            <a:ext cx="11224122" cy="3027456"/>
          </a:xfrm>
          <a:prstGeom prst="roundRect">
            <a:avLst>
              <a:gd name="adj" fmla="val 4945"/>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just">
              <a:lnSpc>
                <a:spcPct val="150000"/>
              </a:lnSpc>
            </a:pPr>
            <a:r>
              <a:rPr lang="bn-IN" sz="2800" u="sng"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আগ্নেয় পর্বতঃ- </a:t>
            </a:r>
            <a:r>
              <a:rPr lang="bn-IN" sz="28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আগ্নেয়গিরি থেকে উদগিরিত পদার্থ সঞ্চিত ও জমাট বেঁধে যে পর্বতের সৃষ্টি হয় তাহাই আগ্নেয় পর্বত । একে সঞ্চিত পর্বতও বলা হয়ে থাকে। এই পর্বত সাধারনত মচাকৃতির হয়ে থাকে । যেমনঃ- ইতালির ভিসুভিয়াস, কেনিয়ার কিলিমানজারো, জাপানের ফুজিয়ামা এবং ফিলিইপাইনের পিনাটুবো পর্বত এই আগ্নেয় পর্বতের উদাহারন।</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997" y="383633"/>
            <a:ext cx="3503880" cy="25836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806" y="345439"/>
            <a:ext cx="3777239" cy="2660013"/>
          </a:xfrm>
          <a:prstGeom prst="rect">
            <a:avLst/>
          </a:prstGeom>
        </p:spPr>
      </p:pic>
    </p:spTree>
    <p:extLst>
      <p:ext uri="{BB962C8B-B14F-4D97-AF65-F5344CB8AC3E}">
        <p14:creationId xmlns:p14="http://schemas.microsoft.com/office/powerpoint/2010/main" val="401592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2213019" y="567914"/>
            <a:ext cx="7508384" cy="1313645"/>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 </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607116" y="3059370"/>
            <a:ext cx="11440954" cy="923330"/>
          </a:xfrm>
          <a:prstGeom prst="rect">
            <a:avLst/>
          </a:prstGeom>
          <a:noFill/>
        </p:spPr>
        <p:txBody>
          <a:bodyPr wrap="none" lIns="91440" tIns="45720" rIns="91440" bIns="45720">
            <a:spAutoFit/>
          </a:bodyPr>
          <a:lstStyle/>
          <a:p>
            <a:pPr algn="ctr"/>
            <a:r>
              <a:rPr lang="bn-IN"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IN"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ভঙ্গিল ও আগ্নেয় পর্বতের মধ্য ৩টি পার্থক্য লিখ </a:t>
            </a: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526948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70294" y="360514"/>
            <a:ext cx="7566211" cy="5975988"/>
          </a:xfrm>
          <a:prstGeom prst="roundRect">
            <a:avLst>
              <a:gd name="adj" fmla="val 787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bn-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চ্যূতি-স্তুপ পর্বতঃ-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 আলোরনের সময় ভূপৃষ্টের শিলাস্তরে প্রসারন এবং সংকোচন সৃষ্টি হয়। এই প্রসারন এবং সংকোচনের জন্য ভূত্বকে ফাটলের সৃষ্টি হয়। কালক্রমে এ ফাটল বারবার ভূত্বক ক্রমে স্থানচ্যূত হয়। ভূগোলের ভাষায় একে চ্যূতি বলে। ভূত্বকের এ স্থানচ্যূতি কোথাও উপরের দিকে আবার কোথাও নিচের দিকে হয়। চ্যূতির ফলে  কোথাও উঁচু হওয়া অংশকে স্তুপ পর্বত বলে। যেমনঃ- ভারতের বিন্ধ্যা ও সাতপুরা, জার্মানির ব্ল্যাক ফরেস্ট, পাকিস্তানের লবন পর্বত এই  চ্যূতি- স্তুপ পর্বতের উদাহারন।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83" y="3348508"/>
            <a:ext cx="3802234" cy="28962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64" y="115910"/>
            <a:ext cx="3784353" cy="2748314"/>
          </a:xfrm>
          <a:prstGeom prst="rect">
            <a:avLst/>
          </a:prstGeom>
        </p:spPr>
      </p:pic>
    </p:spTree>
    <p:extLst>
      <p:ext uri="{BB962C8B-B14F-4D97-AF65-F5344CB8AC3E}">
        <p14:creationId xmlns:p14="http://schemas.microsoft.com/office/powerpoint/2010/main" val="24861408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555" r="12694" b="764"/>
          <a:stretch/>
        </p:blipFill>
        <p:spPr>
          <a:xfrm>
            <a:off x="3069771" y="0"/>
            <a:ext cx="6165668" cy="3449145"/>
          </a:xfrm>
          <a:prstGeom prst="rect">
            <a:avLst/>
          </a:prstGeom>
          <a:ln>
            <a:noFill/>
          </a:ln>
        </p:spPr>
      </p:pic>
      <p:sp>
        <p:nvSpPr>
          <p:cNvPr id="3" name="Rounded Rectangle 2"/>
          <p:cNvSpPr/>
          <p:nvPr/>
        </p:nvSpPr>
        <p:spPr>
          <a:xfrm>
            <a:off x="0" y="3882613"/>
            <a:ext cx="12192000" cy="2975387"/>
          </a:xfrm>
          <a:prstGeom prst="roundRect">
            <a:avLst>
              <a:gd name="adj" fmla="val 787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u="sng"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ল্যাকোলিথ পর্বতঃ- </a:t>
            </a:r>
            <a:r>
              <a:rPr lang="bn-IN" sz="2400" b="1" dirty="0" smtClean="0">
                <a:solidFill>
                  <a:schemeClr val="tx1"/>
                </a:solidFill>
                <a:latin typeface="NikoshBAN" panose="02000000000000000000" pitchFamily="2" charset="0"/>
                <a:cs typeface="NikoshBAN" panose="02000000000000000000" pitchFamily="2" charset="0"/>
              </a:rPr>
              <a:t>পৃথিবীর অভ্যন্তর থেকে গলিত শিলা বা ম্যাগমা বিভিন্ন গ্যাসের দ্বারা স্থানান্তরিত হয়ে ভূপৃষ্ঠে বের হয়ে আসার চেষ্টা করে। কিন্তু কোনো কোনো সময় বাধা পেয়ে এগুলো ভূপৃষ্ঠের উপরে না এসে ভূত্বকের নিচে একস্থানে জমাট বাঁধে। ঊর্ধ্বমূখী চাপের কারনে স্ফীত হয়ে ভূত্বকের অংশবিশেষ গম্বুজ আকার ধারন করে। এ ভাবে সৃষ্ট পর্বতকে ল্যাকোলিথ পর্বত বলে। ঢাল সামান্য খাড়া সল্প অঞ্চলব্যাপী বিস্তৃত । এ পর্বতের কোনো শৃঙ্গ ধাকে না। যেমনঃ- আমেরিকা যুক্তরাষ্ট্রের হেনরী পর্বত এর উদাহারন।</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18656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2189407" y="559021"/>
            <a:ext cx="7508384" cy="1313645"/>
          </a:xfrm>
          <a:prstGeom prst="ribbon">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1129743" y="3572139"/>
            <a:ext cx="10254730" cy="707886"/>
          </a:xfrm>
          <a:prstGeom prst="rect">
            <a:avLst/>
          </a:prstGeom>
          <a:noFill/>
        </p:spPr>
        <p:txBody>
          <a:bodyPr wrap="none" lIns="91440" tIns="45720" rIns="91440" bIns="45720">
            <a:spAutoFit/>
          </a:bodyPr>
          <a:lstStyle/>
          <a:p>
            <a:pPr algn="ctr"/>
            <a:r>
              <a:rPr lang="bn-IN" sz="40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চ্যূতি-স্তুপ পর্বতের গঠন বৈশিষ্ট্য </a:t>
            </a:r>
            <a:r>
              <a:rPr lang="en-US" sz="4000" b="1" cap="none" spc="0"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ব্যাখ্যা</a:t>
            </a:r>
            <a:r>
              <a:rPr lang="bn-IN" sz="40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কর </a:t>
            </a:r>
            <a:r>
              <a:rPr lang="en-US" sz="40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40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837000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777189" y="156877"/>
            <a:ext cx="3515933" cy="1674254"/>
          </a:xfrm>
          <a:prstGeom prst="cloudCallou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1687132" y="2575775"/>
            <a:ext cx="8190964" cy="81136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১।পর্বত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 বলে ?</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ounded Rectangle 5"/>
          <p:cNvSpPr/>
          <p:nvPr/>
        </p:nvSpPr>
        <p:spPr>
          <a:xfrm>
            <a:off x="1687132" y="3816440"/>
            <a:ext cx="8190964" cy="8113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আগ্নেয়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পর্বত কি ভাবে গঠিত হয়?</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1687132" y="5057105"/>
            <a:ext cx="8190964" cy="8113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কোন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পর্বতে কোন সৃঙ্গ থাকে না ?</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70416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0195" y="1188720"/>
            <a:ext cx="4415246" cy="769441"/>
          </a:xfrm>
          <a:prstGeom prst="rect">
            <a:avLst/>
          </a:prstGeom>
          <a:noFill/>
        </p:spPr>
        <p:txBody>
          <a:bodyPr wrap="square" rtlCol="0">
            <a:spAutoFit/>
          </a:bodyPr>
          <a:lstStyle/>
          <a:p>
            <a:r>
              <a:rPr lang="en-US" sz="4400" dirty="0" err="1" smtClean="0">
                <a:latin typeface="NikoshBAN "/>
              </a:rPr>
              <a:t>বাড়ির</a:t>
            </a:r>
            <a:r>
              <a:rPr lang="en-US" sz="4400" dirty="0" smtClean="0">
                <a:latin typeface="NikoshBAN "/>
              </a:rPr>
              <a:t> </a:t>
            </a:r>
            <a:r>
              <a:rPr lang="en-US" sz="4400" dirty="0" err="1" smtClean="0">
                <a:latin typeface="NikoshBAN "/>
              </a:rPr>
              <a:t>কাজ</a:t>
            </a:r>
            <a:r>
              <a:rPr lang="en-US" sz="4400" dirty="0" smtClean="0">
                <a:latin typeface="NikoshBAN "/>
              </a:rPr>
              <a:t> </a:t>
            </a:r>
            <a:endParaRPr lang="en-US" sz="4400" dirty="0">
              <a:latin typeface="NikoshBAN "/>
            </a:endParaRPr>
          </a:p>
        </p:txBody>
      </p:sp>
      <p:sp>
        <p:nvSpPr>
          <p:cNvPr id="8" name="TextBox 7"/>
          <p:cNvSpPr txBox="1"/>
          <p:nvPr/>
        </p:nvSpPr>
        <p:spPr>
          <a:xfrm>
            <a:off x="2370909" y="3474720"/>
            <a:ext cx="9000309" cy="646331"/>
          </a:xfrm>
          <a:prstGeom prst="rect">
            <a:avLst/>
          </a:prstGeom>
          <a:noFill/>
        </p:spPr>
        <p:txBody>
          <a:bodyPr wrap="square" rtlCol="0">
            <a:spAutoFit/>
          </a:bodyPr>
          <a:lstStyle/>
          <a:p>
            <a:r>
              <a:rPr lang="en-US" sz="3600" dirty="0" err="1" smtClean="0">
                <a:latin typeface="NikoshBAN "/>
              </a:rPr>
              <a:t>প্রশ্নঃ</a:t>
            </a:r>
            <a:r>
              <a:rPr lang="en-US" sz="3600" dirty="0" smtClean="0">
                <a:latin typeface="NikoshBAN "/>
              </a:rPr>
              <a:t>- </a:t>
            </a:r>
            <a:r>
              <a:rPr lang="en-US" sz="3600" dirty="0" err="1" smtClean="0">
                <a:latin typeface="NikoshBAN "/>
              </a:rPr>
              <a:t>পর্বতের</a:t>
            </a:r>
            <a:r>
              <a:rPr lang="en-US" sz="3600" dirty="0" smtClean="0">
                <a:latin typeface="NikoshBAN "/>
              </a:rPr>
              <a:t> </a:t>
            </a:r>
            <a:r>
              <a:rPr lang="en-US" sz="3600" dirty="0" err="1" smtClean="0">
                <a:latin typeface="NikoshBAN "/>
              </a:rPr>
              <a:t>শ্রেণি</a:t>
            </a:r>
            <a:r>
              <a:rPr lang="en-US" sz="3600" dirty="0" smtClean="0">
                <a:latin typeface="NikoshBAN "/>
              </a:rPr>
              <a:t> </a:t>
            </a:r>
            <a:r>
              <a:rPr lang="en-US" sz="3600" dirty="0" err="1" smtClean="0">
                <a:latin typeface="NikoshBAN "/>
              </a:rPr>
              <a:t>বিভাগ</a:t>
            </a:r>
            <a:r>
              <a:rPr lang="en-US" sz="3600" dirty="0" smtClean="0">
                <a:latin typeface="NikoshBAN "/>
              </a:rPr>
              <a:t> </a:t>
            </a:r>
            <a:r>
              <a:rPr lang="en-US" sz="3600" dirty="0" err="1" smtClean="0">
                <a:latin typeface="NikoshBAN "/>
              </a:rPr>
              <a:t>আলোচনা</a:t>
            </a:r>
            <a:r>
              <a:rPr lang="en-US" sz="3600" dirty="0" smtClean="0">
                <a:latin typeface="NikoshBAN "/>
              </a:rPr>
              <a:t> </a:t>
            </a:r>
            <a:r>
              <a:rPr lang="en-US" sz="3600" dirty="0" err="1" smtClean="0">
                <a:latin typeface="NikoshBAN "/>
              </a:rPr>
              <a:t>কর</a:t>
            </a:r>
            <a:r>
              <a:rPr lang="en-US" sz="3600" dirty="0" smtClean="0">
                <a:latin typeface="NikoshBAN "/>
              </a:rPr>
              <a:t>। </a:t>
            </a:r>
            <a:endParaRPr lang="en-US" sz="3600" dirty="0">
              <a:latin typeface="NikoshBAN "/>
            </a:endParaRPr>
          </a:p>
        </p:txBody>
      </p:sp>
    </p:spTree>
    <p:extLst>
      <p:ext uri="{BB962C8B-B14F-4D97-AF65-F5344CB8AC3E}">
        <p14:creationId xmlns:p14="http://schemas.microsoft.com/office/powerpoint/2010/main" val="1917046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4126"/>
          </a:xfrm>
          <a:prstGeom prst="rect">
            <a:avLst/>
          </a:prstGeom>
        </p:spPr>
      </p:pic>
    </p:spTree>
    <p:extLst>
      <p:ext uri="{BB962C8B-B14F-4D97-AF65-F5344CB8AC3E}">
        <p14:creationId xmlns:p14="http://schemas.microsoft.com/office/powerpoint/2010/main" val="1891892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60864" y="3629872"/>
            <a:ext cx="4931136" cy="2246769"/>
          </a:xfrm>
          <a:prstGeom prst="rect">
            <a:avLst/>
          </a:prstGeom>
          <a:noFill/>
        </p:spPr>
        <p:txBody>
          <a:bodyPr wrap="square" lIns="91440" tIns="45720" rIns="91440" bIns="45720">
            <a:spAutoFit/>
          </a:bodyPr>
          <a:lstStyle/>
          <a:p>
            <a:pPr algn="ct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বিষয়ঃ</a:t>
            </a:r>
            <a:r>
              <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ভূগোল</a:t>
            </a:r>
            <a:r>
              <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ও </a:t>
            </a: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পরিবেশ</a:t>
            </a:r>
            <a:endPar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algn="ct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শ্রেণিঃ</a:t>
            </a:r>
            <a:r>
              <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নবম</a:t>
            </a:r>
            <a:r>
              <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দশম</a:t>
            </a:r>
            <a:endPar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algn="ct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অধ্যায়ঃ</a:t>
            </a:r>
            <a:r>
              <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চতুর্থ</a:t>
            </a:r>
            <a:endPar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algn="ct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পাঠঃ</a:t>
            </a:r>
            <a:r>
              <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cap="none" spc="0" dirty="0" err="1"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পর্বত</a:t>
            </a:r>
            <a:endPar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algn="ctr"/>
            <a:endParaRPr lang="en-US" sz="2800" b="1" cap="none" spc="0"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4496873" y="753941"/>
            <a:ext cx="3464600" cy="1015663"/>
          </a:xfrm>
          <a:prstGeom prst="rect">
            <a:avLst/>
          </a:prstGeom>
          <a:noFill/>
        </p:spPr>
        <p:txBody>
          <a:bodyPr wrap="square" lIns="91440" tIns="45720" rIns="91440" bIns="45720">
            <a:spAutoFit/>
          </a:bodyPr>
          <a:lstStyle/>
          <a:p>
            <a:pPr algn="ctr"/>
            <a:r>
              <a:rPr lang="bn-IN" sz="6000" b="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পরিচিতি</a:t>
            </a:r>
            <a:endParaRPr lang="en-US" sz="6000" b="1" cap="none" spc="0" dirty="0">
              <a:ln w="6600">
                <a:solidFill>
                  <a:schemeClr val="accent2"/>
                </a:solidFill>
                <a:prstDash val="solid"/>
              </a:ln>
              <a:solidFill>
                <a:srgbClr val="FFFF00"/>
              </a:solidFill>
              <a:effectLst>
                <a:outerShdw dist="38100" dir="2700000" algn="tl" rotWithShape="0">
                  <a:schemeClr val="accent2"/>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926" y="723127"/>
            <a:ext cx="1812057" cy="2092954"/>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2953" t="16410" r="17905" b="9656"/>
          <a:stretch/>
        </p:blipFill>
        <p:spPr>
          <a:xfrm rot="16200000">
            <a:off x="1347915" y="190220"/>
            <a:ext cx="2952208" cy="2963651"/>
          </a:xfrm>
          <a:prstGeom prst="ellipse">
            <a:avLst/>
          </a:prstGeom>
          <a:ln>
            <a:noFill/>
          </a:ln>
          <a:effectLst>
            <a:softEdge rad="112500"/>
          </a:effectLst>
        </p:spPr>
      </p:pic>
      <p:sp>
        <p:nvSpPr>
          <p:cNvPr id="7" name="Rectangle 6"/>
          <p:cNvSpPr/>
          <p:nvPr/>
        </p:nvSpPr>
        <p:spPr>
          <a:xfrm>
            <a:off x="1759836" y="3536833"/>
            <a:ext cx="3137116" cy="2862322"/>
          </a:xfrm>
          <a:prstGeom prst="rect">
            <a:avLst/>
          </a:prstGeom>
        </p:spPr>
        <p:txBody>
          <a:bodyPr wrap="square">
            <a:spAutoFit/>
          </a:bodyPr>
          <a:lstStyle/>
          <a:p>
            <a:pPr>
              <a:lnSpc>
                <a:spcPct val="150000"/>
              </a:lnSpc>
            </a:pPr>
            <a:r>
              <a:rPr lang="bn-IN" sz="2400" b="1" dirty="0">
                <a:latin typeface="Narkisim" pitchFamily="34" charset="-79"/>
                <a:cs typeface="Narkisim" pitchFamily="34" charset="-79"/>
              </a:rPr>
              <a:t>কানিজ মায়েরা     সহকারী শিক্ষক    খিলগাঁও গার্লস স্কুল অ্যান্ড কলেজ </a:t>
            </a:r>
            <a:r>
              <a:rPr lang="en-US" sz="2400" b="1" dirty="0">
                <a:latin typeface="Narkisim" pitchFamily="34" charset="-79"/>
                <a:cs typeface="Narkisim" pitchFamily="34" charset="-79"/>
              </a:rPr>
              <a:t>  </a:t>
            </a:r>
            <a:r>
              <a:rPr lang="bn-IN" sz="2400" b="1" dirty="0">
                <a:latin typeface="Narkisim" pitchFamily="34" charset="-79"/>
                <a:cs typeface="Narkisim" pitchFamily="34" charset="-79"/>
              </a:rPr>
              <a:t>     ঢাকা-১২১৯</a:t>
            </a:r>
            <a:endParaRPr lang="en-US" sz="2400" b="1" dirty="0">
              <a:latin typeface="Narkisim" pitchFamily="34" charset="-79"/>
              <a:cs typeface="Narkisim" pitchFamily="34" charset="-79"/>
            </a:endParaRPr>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4179" b="96581" l="1905" r="97143"/>
                    </a14:imgEffect>
                  </a14:imgLayer>
                </a14:imgProps>
              </a:ext>
              <a:ext uri="{28A0092B-C50C-407E-A947-70E740481C1C}">
                <a14:useLocalDpi xmlns:a14="http://schemas.microsoft.com/office/drawing/2010/main" val="0"/>
              </a:ext>
            </a:extLst>
          </a:blip>
          <a:stretch>
            <a:fillRect/>
          </a:stretch>
        </p:blipFill>
        <p:spPr>
          <a:xfrm>
            <a:off x="5105321" y="2816081"/>
            <a:ext cx="2247703" cy="2817656"/>
          </a:xfrm>
          <a:prstGeom prst="rect">
            <a:avLst/>
          </a:prstGeom>
        </p:spPr>
      </p:pic>
    </p:spTree>
    <p:extLst>
      <p:ext uri="{BB962C8B-B14F-4D97-AF65-F5344CB8AC3E}">
        <p14:creationId xmlns:p14="http://schemas.microsoft.com/office/powerpoint/2010/main" val="659835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8630" y="356664"/>
            <a:ext cx="11094738" cy="837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মনোযোগ</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endPar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184" y="1446022"/>
            <a:ext cx="9440037" cy="46862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4" y="1479787"/>
            <a:ext cx="9435744" cy="46187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863" y="1450644"/>
            <a:ext cx="9435744" cy="4647845"/>
          </a:xfrm>
          <a:prstGeom prst="rect">
            <a:avLst/>
          </a:prstGeom>
        </p:spPr>
      </p:pic>
    </p:spTree>
    <p:extLst>
      <p:ext uri="{BB962C8B-B14F-4D97-AF65-F5344CB8AC3E}">
        <p14:creationId xmlns:p14="http://schemas.microsoft.com/office/powerpoint/2010/main" val="1873770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3570" y="1283530"/>
            <a:ext cx="7975989" cy="923330"/>
          </a:xfrm>
          <a:prstGeom prst="rect">
            <a:avLst/>
          </a:prstGeom>
          <a:noFill/>
        </p:spPr>
        <p:txBody>
          <a:bodyPr wrap="square" lIns="91440" tIns="45720" rIns="91440" bIns="45720">
            <a:spAutoFit/>
          </a:bodyPr>
          <a:lstStyle/>
          <a:p>
            <a:pPr algn="ctr"/>
            <a:r>
              <a:rPr lang="bn-IN" sz="5400" b="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আজকের </a:t>
            </a:r>
            <a:r>
              <a:rPr lang="en-US" sz="5400" b="1" dirty="0" err="1"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পাঠের</a:t>
            </a:r>
            <a:r>
              <a:rPr lang="en-US" sz="5400" b="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5400" b="1" dirty="0" err="1"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বিষয়</a:t>
            </a:r>
            <a:endParaRPr lang="en-US" sz="5400" b="1" cap="none" spc="0" dirty="0">
              <a:ln w="6600">
                <a:solidFill>
                  <a:schemeClr val="accent2"/>
                </a:solidFill>
                <a:prstDash val="solid"/>
              </a:ln>
              <a:effectLst>
                <a:outerShdw dist="38100" dir="2700000" algn="tl" rotWithShape="0">
                  <a:schemeClr val="accent2"/>
                </a:outerShdw>
              </a:effectLst>
            </a:endParaRPr>
          </a:p>
        </p:txBody>
      </p:sp>
      <p:sp>
        <p:nvSpPr>
          <p:cNvPr id="6" name="Rectangle 5"/>
          <p:cNvSpPr/>
          <p:nvPr/>
        </p:nvSpPr>
        <p:spPr>
          <a:xfrm>
            <a:off x="4148527" y="3268229"/>
            <a:ext cx="4506076" cy="1569660"/>
          </a:xfrm>
          <a:prstGeom prst="rect">
            <a:avLst/>
          </a:prstGeom>
          <a:noFill/>
        </p:spPr>
        <p:txBody>
          <a:bodyPr wrap="square" lIns="91440" tIns="45720" rIns="91440" bIns="45720">
            <a:spAutoFit/>
          </a:bodyPr>
          <a:lstStyle/>
          <a:p>
            <a:pPr algn="ctr"/>
            <a:r>
              <a:rPr lang="en-US" sz="9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পর্বত</a:t>
            </a:r>
            <a:endParaRPr lang="en-US" sz="9600" b="1" cap="none" spc="0" dirty="0">
              <a:ln w="6600">
                <a:solidFill>
                  <a:schemeClr val="accent2"/>
                </a:solidFill>
                <a:prstDash val="solid"/>
              </a:ln>
              <a:solidFill>
                <a:schemeClr val="accent4">
                  <a:lumMod val="40000"/>
                  <a:lumOff val="6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8156752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2961" y="493170"/>
            <a:ext cx="4506076" cy="1015663"/>
          </a:xfrm>
          <a:prstGeom prst="rect">
            <a:avLst/>
          </a:prstGeom>
          <a:noFill/>
        </p:spPr>
        <p:txBody>
          <a:bodyPr wrap="square" lIns="91440" tIns="45720" rIns="91440" bIns="45720">
            <a:spAutoFit/>
          </a:bodyPr>
          <a:lstStyle/>
          <a:p>
            <a:pPr algn="ctr"/>
            <a:r>
              <a:rPr lang="bn-IN" sz="6000" b="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শিখনফল</a:t>
            </a:r>
            <a:endParaRPr lang="en-US" sz="6000" b="1" cap="none" spc="0"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6" name="Rectangle 5"/>
          <p:cNvSpPr/>
          <p:nvPr/>
        </p:nvSpPr>
        <p:spPr>
          <a:xfrm>
            <a:off x="1572368" y="1579614"/>
            <a:ext cx="7511530" cy="769441"/>
          </a:xfrm>
          <a:prstGeom prst="rect">
            <a:avLst/>
          </a:prstGeom>
          <a:noFill/>
        </p:spPr>
        <p:txBody>
          <a:bodyPr wrap="square" lIns="91440" tIns="45720" rIns="91440" bIns="45720">
            <a:spAutoFit/>
          </a:bodyPr>
          <a:lstStyle/>
          <a:p>
            <a:pPr algn="ctr"/>
            <a:r>
              <a:rPr lang="bn-IN" sz="4400" b="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 এই পাঠ শেষ শিক্ষার্থীর ---</a:t>
            </a:r>
            <a:endParaRPr lang="en-US" sz="4400" b="1" cap="none" spc="0" dirty="0">
              <a:ln w="6600">
                <a:solidFill>
                  <a:schemeClr val="accent2"/>
                </a:solidFill>
                <a:prstDash val="solid"/>
              </a:ln>
              <a:effectLst>
                <a:outerShdw dist="38100" dir="2700000" algn="tl" rotWithShape="0">
                  <a:schemeClr val="accent2"/>
                </a:outerShdw>
              </a:effectLst>
            </a:endParaRPr>
          </a:p>
        </p:txBody>
      </p:sp>
      <p:sp>
        <p:nvSpPr>
          <p:cNvPr id="7" name="Rectangle 6"/>
          <p:cNvSpPr/>
          <p:nvPr/>
        </p:nvSpPr>
        <p:spPr>
          <a:xfrm>
            <a:off x="1437876" y="2510897"/>
            <a:ext cx="7646022" cy="707886"/>
          </a:xfrm>
          <a:prstGeom prst="rect">
            <a:avLst/>
          </a:prstGeom>
          <a:noFill/>
        </p:spPr>
        <p:txBody>
          <a:bodyPr wrap="square" lIns="91440" tIns="45720" rIns="91440" bIns="4572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পর্বত কী তা বলতে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8" name="Rectangle 7"/>
          <p:cNvSpPr/>
          <p:nvPr/>
        </p:nvSpPr>
        <p:spPr>
          <a:xfrm>
            <a:off x="1578471" y="3494539"/>
            <a:ext cx="10472934" cy="707886"/>
          </a:xfrm>
          <a:prstGeom prst="rect">
            <a:avLst/>
          </a:prstGeom>
          <a:noFill/>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পর্বতের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 পার্থক্য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র্ণনা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dirty="0">
              <a:ln w="0"/>
              <a:effectLst>
                <a:outerShdw blurRad="38100" dist="19050" dir="2700000" algn="tl" rotWithShape="0">
                  <a:schemeClr val="dk1">
                    <a:alpha val="40000"/>
                  </a:schemeClr>
                </a:outerShdw>
              </a:effectLst>
            </a:endParaRPr>
          </a:p>
        </p:txBody>
      </p:sp>
      <p:sp>
        <p:nvSpPr>
          <p:cNvPr id="9" name="Rectangle 8"/>
          <p:cNvSpPr/>
          <p:nvPr/>
        </p:nvSpPr>
        <p:spPr>
          <a:xfrm>
            <a:off x="1585431" y="4557036"/>
            <a:ext cx="9366301" cy="1323439"/>
          </a:xfrm>
          <a:prstGeom prst="rect">
            <a:avLst/>
          </a:prstGeom>
          <a:noFill/>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বিভিন্ন পর্বতের বিশ্লেষন পূর্বক ব্যাখ্যা করতে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92884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5" y="502192"/>
            <a:ext cx="4243844" cy="21058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38" y="3528362"/>
            <a:ext cx="3906178" cy="1946366"/>
          </a:xfrm>
          <a:prstGeom prst="rect">
            <a:avLst/>
          </a:prstGeom>
        </p:spPr>
      </p:pic>
      <p:sp>
        <p:nvSpPr>
          <p:cNvPr id="7" name="Rectangle 6"/>
          <p:cNvSpPr/>
          <p:nvPr/>
        </p:nvSpPr>
        <p:spPr>
          <a:xfrm>
            <a:off x="1232901" y="689851"/>
            <a:ext cx="1088760" cy="707886"/>
          </a:xfrm>
          <a:prstGeom prst="rect">
            <a:avLst/>
          </a:prstGeom>
        </p:spPr>
        <p:txBody>
          <a:bodyPr wrap="none">
            <a:spAutoFit/>
          </a:bodyPr>
          <a:lstStyle/>
          <a:p>
            <a:pPr algn="ctr"/>
            <a:r>
              <a:rPr lang="bn-IN" sz="40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পর্বত</a:t>
            </a:r>
            <a:endParaRPr lang="en-US" sz="4000" b="1"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8" name="Rectangle 7"/>
          <p:cNvSpPr/>
          <p:nvPr/>
        </p:nvSpPr>
        <p:spPr>
          <a:xfrm>
            <a:off x="902498" y="3793659"/>
            <a:ext cx="1285929" cy="707886"/>
          </a:xfrm>
          <a:prstGeom prst="rect">
            <a:avLst/>
          </a:prstGeom>
        </p:spPr>
        <p:txBody>
          <a:bodyPr wrap="none">
            <a:spAutoFit/>
          </a:bodyPr>
          <a:lstStyle/>
          <a:p>
            <a:pPr algn="ctr"/>
            <a:r>
              <a:rPr lang="bn-IN" sz="4000" b="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পাহাড়</a:t>
            </a:r>
            <a:r>
              <a:rPr lang="bn-IN" sz="40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endParaRPr lang="en-US" sz="4000" b="1"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11" name="Rounded Rectangle 10"/>
          <p:cNvSpPr/>
          <p:nvPr/>
        </p:nvSpPr>
        <p:spPr>
          <a:xfrm>
            <a:off x="4525032" y="117566"/>
            <a:ext cx="7666967" cy="6375741"/>
          </a:xfrm>
          <a:prstGeom prst="roundRect">
            <a:avLst>
              <a:gd name="adj" fmla="val 787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lnSpc>
                <a:spcPct val="150000"/>
              </a:lnSpc>
            </a:pPr>
            <a:r>
              <a:rPr lang="bn-IN" sz="3200" u="sng"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পর্বতঃ</a:t>
            </a:r>
            <a:r>
              <a:rPr lang="bn-IN" sz="3200" u="sng"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800" u="sng"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সর্বত্র</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আকার</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আকৃতি</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গঠনগত</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কিছু</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পার্থক্য</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রয়েছে</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এরমধ্য</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সমুদ্রতল</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অন্তত</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১০০০ ম</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টার</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সুবিস্ত</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ও খাড়া ঢালবিশিষ্ট শিলাস্তুপকে পর্বত বলে। আবার ৬০০থেকে ১০০০ মিটার উঁচু সল্পবিস্তৃত শিলাস্তুপকে পাহাড় বলে। পর্বতের উচ্চতা সমুদ্রপৃষ্ট থেকে কয়েক হাজার মিটার হতে পারে। পর্বতের ভূপ্রকৃতি বন্ধুর, ঢাল খুব খাড়া এবং সাধারনত চূড়াবিশিষ্ট হয়। কোনো কোনো পর্বত আবার বিচ্ছিন্ন অবস্থান করে। যেমন আফ্রিকার কিলিমানজারো। আবার কিছু পর্বত অনেকগুলো পৃ্থক শৃঙ্গসহ ব্যাপক এলাকা জুড়ে অবস্থান করে। যেমনঃ- হিমালয় পর্বত।</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644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136" y="238600"/>
            <a:ext cx="11401025" cy="73857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পর্বত সমুহকে উৎপত্তিগত বৈশিষ্ট্য ও গঠনপ্রকৃতির ভিত্তিতে চার ভাগে বিভক্ত করা যায়  যথাঃ-</a:t>
            </a:r>
            <a:endParaRPr lang="en-US"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19" y="1289980"/>
            <a:ext cx="4460138" cy="2210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20" y="4159876"/>
            <a:ext cx="4365606" cy="20744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284" y="4000590"/>
            <a:ext cx="4986333" cy="20335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720" y="1527074"/>
            <a:ext cx="4664833" cy="2341111"/>
          </a:xfrm>
          <a:prstGeom prst="rect">
            <a:avLst/>
          </a:prstGeom>
        </p:spPr>
      </p:pic>
      <p:sp>
        <p:nvSpPr>
          <p:cNvPr id="11" name="Rectangle 10"/>
          <p:cNvSpPr/>
          <p:nvPr/>
        </p:nvSpPr>
        <p:spPr>
          <a:xfrm>
            <a:off x="251136" y="1670795"/>
            <a:ext cx="3612437" cy="1477328"/>
          </a:xfrm>
          <a:prstGeom prst="rect">
            <a:avLst/>
          </a:prstGeom>
          <a:noFill/>
        </p:spPr>
        <p:txBody>
          <a:bodyPr wrap="square" lIns="91440" tIns="45720" rIns="91440" bIns="45720">
            <a:spAutoFit/>
          </a:bodyPr>
          <a:lstStyle/>
          <a:p>
            <a:pPr algn="ctr"/>
            <a:r>
              <a:rPr lang="bn-IN" sz="3600" b="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3600" b="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ভঙ্গিল </a:t>
            </a:r>
            <a:r>
              <a:rPr lang="bn-IN" sz="3600" b="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পর্বত</a:t>
            </a:r>
            <a:endParaRPr lang="en-US" sz="3600" b="1" dirty="0">
              <a:ln w="6600">
                <a:solidFill>
                  <a:schemeClr val="accent2"/>
                </a:solidFill>
                <a:prstDash val="solid"/>
              </a:ln>
              <a:effectLst>
                <a:outerShdw dist="38100" dir="2700000" algn="tl" rotWithShape="0">
                  <a:schemeClr val="accent2"/>
                </a:outerShdw>
              </a:effectLst>
            </a:endParaRPr>
          </a:p>
          <a:p>
            <a:pPr algn="ct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Rectangle 11"/>
          <p:cNvSpPr/>
          <p:nvPr/>
        </p:nvSpPr>
        <p:spPr>
          <a:xfrm>
            <a:off x="5762962" y="4464718"/>
            <a:ext cx="5119685" cy="707886"/>
          </a:xfrm>
          <a:prstGeom prst="rect">
            <a:avLst/>
          </a:prstGeom>
        </p:spPr>
        <p:txBody>
          <a:bodyPr wrap="square">
            <a:spAutoFit/>
          </a:bodyPr>
          <a:lstStyle/>
          <a:p>
            <a:pPr algn="ctr"/>
            <a:r>
              <a:rPr lang="bn-IN" sz="4000" b="1" dirty="0" smtClean="0">
                <a:ln w="6600">
                  <a:solidFill>
                    <a:schemeClr val="accent2"/>
                  </a:solidFill>
                  <a:prstDash val="solid"/>
                </a:ln>
                <a:solidFill>
                  <a:srgbClr val="7030A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smtClean="0">
                <a:ln w="6600">
                  <a:solidFill>
                    <a:schemeClr val="accent2"/>
                  </a:solidFill>
                  <a:prstDash val="solid"/>
                </a:ln>
                <a:solidFill>
                  <a:srgbClr val="7030A0"/>
                </a:solidFill>
                <a:effectLst>
                  <a:outerShdw dist="38100" dir="2700000" algn="tl" rotWithShape="0">
                    <a:schemeClr val="accent2"/>
                  </a:outerShdw>
                </a:effectLst>
                <a:latin typeface="NikoshBAN" panose="02000000000000000000" pitchFamily="2" charset="0"/>
                <a:cs typeface="NikoshBAN" panose="02000000000000000000" pitchFamily="2" charset="0"/>
              </a:rPr>
              <a:t>ল্যাকোলিথ </a:t>
            </a:r>
            <a:r>
              <a:rPr lang="bn-IN" sz="4000" b="1" dirty="0">
                <a:ln w="6600">
                  <a:solidFill>
                    <a:schemeClr val="accent2"/>
                  </a:solidFill>
                  <a:prstDash val="solid"/>
                </a:ln>
                <a:solidFill>
                  <a:srgbClr val="7030A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পর্বত</a:t>
            </a:r>
            <a:endParaRPr lang="en-US" sz="4000" b="1" dirty="0">
              <a:ln w="6600">
                <a:solidFill>
                  <a:schemeClr val="accent2"/>
                </a:solidFill>
                <a:prstDash val="solid"/>
              </a:ln>
              <a:solidFill>
                <a:srgbClr val="7030A0"/>
              </a:solidFill>
              <a:effectLst>
                <a:outerShdw dist="38100" dir="2700000" algn="tl" rotWithShape="0">
                  <a:schemeClr val="accent2"/>
                </a:outerShdw>
              </a:effectLst>
            </a:endParaRPr>
          </a:p>
        </p:txBody>
      </p:sp>
      <p:sp>
        <p:nvSpPr>
          <p:cNvPr id="13" name="Rectangle 12"/>
          <p:cNvSpPr/>
          <p:nvPr/>
        </p:nvSpPr>
        <p:spPr>
          <a:xfrm>
            <a:off x="1176650" y="5326246"/>
            <a:ext cx="3390672" cy="707886"/>
          </a:xfrm>
          <a:prstGeom prst="rect">
            <a:avLst/>
          </a:prstGeom>
        </p:spPr>
        <p:txBody>
          <a:bodyPr wrap="none">
            <a:spAutoFit/>
          </a:bodyPr>
          <a:lstStyle/>
          <a:p>
            <a:pPr algn="ctr"/>
            <a:r>
              <a:rPr lang="bn-IN" sz="40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smtClean="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আগ্নেয় </a:t>
            </a:r>
            <a:r>
              <a:rPr lang="bn-IN" sz="4000" b="1" dirty="0">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পর্বত</a:t>
            </a:r>
            <a:endParaRPr lang="en-US" sz="4000" b="1"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14" name="Rectangle 13"/>
          <p:cNvSpPr/>
          <p:nvPr/>
        </p:nvSpPr>
        <p:spPr>
          <a:xfrm>
            <a:off x="6484276" y="1874447"/>
            <a:ext cx="3958135" cy="707886"/>
          </a:xfrm>
          <a:prstGeom prst="rect">
            <a:avLst/>
          </a:prstGeom>
        </p:spPr>
        <p:txBody>
          <a:bodyPr wrap="none">
            <a:spAutoFit/>
          </a:bodyPr>
          <a:lstStyle/>
          <a:p>
            <a:pPr algn="ctr"/>
            <a:r>
              <a:rPr lang="bn-IN" sz="4000" b="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চ্যুতি-স্তূপ </a:t>
            </a:r>
            <a:r>
              <a:rPr lang="bn-IN" sz="4000" b="1" dirty="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পর্বত</a:t>
            </a:r>
            <a:endParaRPr lang="en-US" sz="4000" b="1" dirty="0">
              <a:ln w="6600">
                <a:solidFill>
                  <a:schemeClr val="accent2"/>
                </a:solidFill>
                <a:prstDash val="solid"/>
              </a:ln>
              <a:solidFill>
                <a:srgbClr val="FFFF00"/>
              </a:solidFill>
              <a:effectLst>
                <a:outerShdw dist="38100" dir="2700000" algn="tl" rotWithShape="0">
                  <a:schemeClr val="accent2"/>
                </a:outerShdw>
              </a:effectLst>
            </a:endParaRPr>
          </a:p>
        </p:txBody>
      </p:sp>
    </p:spTree>
    <p:extLst>
      <p:ext uri="{BB962C8B-B14F-4D97-AF65-F5344CB8AC3E}">
        <p14:creationId xmlns:p14="http://schemas.microsoft.com/office/powerpoint/2010/main" val="2157440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ircle(in)">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circle(in)">
                                      <p:cBhvr>
                                        <p:cTn id="2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2341807" y="582241"/>
            <a:ext cx="7508384" cy="1313645"/>
          </a:xfrm>
          <a:prstGeom prst="ribb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875211" y="3392599"/>
            <a:ext cx="10972800"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bn-IN" sz="540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১।</a:t>
            </a:r>
            <a:r>
              <a:rPr lang="bn-IN" sz="5400" cap="none" spc="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পাহাড় </a:t>
            </a:r>
            <a:r>
              <a:rPr lang="bn-IN" sz="5400" cap="none" spc="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ও পর্বত বলতে কী বুঝ ? </a:t>
            </a:r>
            <a:r>
              <a:rPr lang="en-US" sz="5400" cap="none" spc="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IN" sz="5400" cap="none" spc="0"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5400" cap="none" spc="0"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160392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1166" y="235131"/>
            <a:ext cx="8080834" cy="6465196"/>
          </a:xfrm>
          <a:prstGeom prst="roundRect">
            <a:avLst>
              <a:gd name="adj" fmla="val 787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bn-IN" sz="2800" u="sng"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ভঙ্গিল পর্বতঃ-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ভঙ্গ বা ভাঁজ থেকে ভঙ্গিল শব্দটির উৎপত্তি। কোমল পাললিক শিলায় ভাঁজ পড়ে যে পর্বত গঠিত হয়েছে তাকে ভঙ্গিল পর্বত বলে।</a:t>
            </a:r>
            <a:r>
              <a:rPr lang="en-US"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এই পর্বত সমূদ্রের তলদেশের বিস্তারিত অবনমিত স্থানে দীর্ঘকাল ধরে বিপুল পরিমান পলি এসে জমা হয়। এর ফলে অবনমিত স্থান আরো নিচে নেমে যায় । পরবর্তী পর্যায়ে ভূ আলোরন বা ভূমিকম্পের ফলে এবং পার্শ্ববর্তী সূদৃঢ় ভুমিখন্ডের প্রবল পার্শ্বচাপের কারনে ঊধ্বভাঁজ ও নিন্মভাঁজের সৃষ্টি হয়। বিস্তৃত এলাকা জুড়ে এ সমস্ত ঊর্ধ্ব ও অধঃভাঁজ সংবলিত ভূমিরুপ মিলেই ভঙ্গিল পর্বত গঠিত হয়। যেমনঃ- এশিয়ার হিমালয়, ইউরোপের আল্পস,আমেরিকার রকি ও আন্দিজ এই ভঙ্গিল পর্বতের উদাহারন। </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74" y="3467729"/>
            <a:ext cx="3826656" cy="18235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73" y="530797"/>
            <a:ext cx="3826657" cy="2029522"/>
          </a:xfrm>
          <a:prstGeom prst="rect">
            <a:avLst/>
          </a:prstGeom>
        </p:spPr>
      </p:pic>
    </p:spTree>
    <p:extLst>
      <p:ext uri="{BB962C8B-B14F-4D97-AF65-F5344CB8AC3E}">
        <p14:creationId xmlns:p14="http://schemas.microsoft.com/office/powerpoint/2010/main" val="909538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744</TotalTime>
  <Words>574</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Calibri Light</vt:lpstr>
      <vt:lpstr>Narkisim</vt:lpstr>
      <vt:lpstr>NikoshBAN</vt:lpstr>
      <vt:lpstr>NikoshBAN </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124</cp:revision>
  <dcterms:created xsi:type="dcterms:W3CDTF">2021-01-30T10:09:32Z</dcterms:created>
  <dcterms:modified xsi:type="dcterms:W3CDTF">2021-08-16T19:32:38Z</dcterms:modified>
</cp:coreProperties>
</file>