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9" r:id="rId3"/>
    <p:sldId id="293" r:id="rId4"/>
    <p:sldId id="294" r:id="rId5"/>
    <p:sldId id="301" r:id="rId6"/>
    <p:sldId id="260" r:id="rId7"/>
    <p:sldId id="261" r:id="rId8"/>
    <p:sldId id="262" r:id="rId9"/>
    <p:sldId id="300" r:id="rId10"/>
    <p:sldId id="296" r:id="rId11"/>
    <p:sldId id="302" r:id="rId12"/>
    <p:sldId id="299" r:id="rId13"/>
    <p:sldId id="266" r:id="rId14"/>
    <p:sldId id="267" r:id="rId15"/>
    <p:sldId id="295" r:id="rId16"/>
    <p:sldId id="279" r:id="rId17"/>
    <p:sldId id="281" r:id="rId18"/>
    <p:sldId id="280"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AD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p:scale>
          <a:sx n="90" d="100"/>
          <a:sy n="90" d="100"/>
        </p:scale>
        <p:origin x="-258" y="4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70E57-43D6-46E6-9654-16ED42D5616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97D36F5C-CB57-4F3C-BCDF-EB6B8AE587EA}">
      <dgm:prSet phldrT="[Text]"/>
      <dgm:spPr>
        <a:solidFill>
          <a:schemeClr val="accent2"/>
        </a:solidFill>
      </dgm:spPr>
      <dgm:t>
        <a:bodyPr/>
        <a:lstStyle/>
        <a:p>
          <a:r>
            <a:rPr lang="en-US" dirty="0" err="1" smtClean="0"/>
            <a:t>জাতির</a:t>
          </a:r>
          <a:r>
            <a:rPr lang="en-US" dirty="0" smtClean="0"/>
            <a:t> </a:t>
          </a:r>
          <a:r>
            <a:rPr lang="en-US" dirty="0" err="1" smtClean="0"/>
            <a:t>জনক</a:t>
          </a:r>
          <a:r>
            <a:rPr lang="en-US" dirty="0" smtClean="0"/>
            <a:t> </a:t>
          </a:r>
          <a:r>
            <a:rPr lang="en-US" dirty="0" err="1" smtClean="0"/>
            <a:t>বঙ্গবন্ধু</a:t>
          </a:r>
          <a:r>
            <a:rPr lang="en-US" dirty="0" smtClean="0"/>
            <a:t> </a:t>
          </a:r>
          <a:r>
            <a:rPr lang="en-US" dirty="0" err="1" smtClean="0"/>
            <a:t>শেখ</a:t>
          </a:r>
          <a:r>
            <a:rPr lang="en-US" dirty="0" smtClean="0"/>
            <a:t> </a:t>
          </a:r>
          <a:r>
            <a:rPr lang="en-US" dirty="0" err="1" smtClean="0"/>
            <a:t>মুজিবুর</a:t>
          </a:r>
          <a:r>
            <a:rPr lang="en-US" dirty="0" smtClean="0"/>
            <a:t> </a:t>
          </a:r>
          <a:r>
            <a:rPr lang="en-US" dirty="0" err="1" smtClean="0"/>
            <a:t>রহমান</a:t>
          </a:r>
          <a:endParaRPr lang="en-US" dirty="0"/>
        </a:p>
      </dgm:t>
    </dgm:pt>
    <dgm:pt modelId="{CBC2911B-E11C-40E5-BA12-915843ADD8E6}" type="parTrans" cxnId="{65CA85D1-D89C-4281-BCB6-3BA3E0BB8D77}">
      <dgm:prSet/>
      <dgm:spPr>
        <a:solidFill>
          <a:srgbClr val="FF0000"/>
        </a:solidFill>
      </dgm:spPr>
      <dgm:t>
        <a:bodyPr/>
        <a:lstStyle/>
        <a:p>
          <a:endParaRPr lang="en-US"/>
        </a:p>
      </dgm:t>
    </dgm:pt>
    <dgm:pt modelId="{56B3CF25-0398-4422-9A3C-0E7FCD06477C}" type="sibTrans" cxnId="{65CA85D1-D89C-4281-BCB6-3BA3E0BB8D77}">
      <dgm:prSet/>
      <dgm:spPr/>
      <dgm:t>
        <a:bodyPr/>
        <a:lstStyle/>
        <a:p>
          <a:endParaRPr lang="en-US"/>
        </a:p>
      </dgm:t>
    </dgm:pt>
    <dgm:pt modelId="{6A703121-65A6-43F2-BB03-D9C8BC4967A6}">
      <dgm:prSet phldrT="[Text]"/>
      <dgm:spPr>
        <a:solidFill>
          <a:schemeClr val="accent2"/>
        </a:solidFill>
      </dgm:spPr>
      <dgm:t>
        <a:bodyPr/>
        <a:lstStyle/>
        <a:p>
          <a:r>
            <a:rPr lang="en-US" dirty="0" smtClean="0"/>
            <a:t>জন্ম-১৭/৩/১৯২০</a:t>
          </a:r>
          <a:endParaRPr lang="en-US" dirty="0"/>
        </a:p>
      </dgm:t>
    </dgm:pt>
    <dgm:pt modelId="{D0750504-B650-4688-B794-29628DE92C3D}" type="parTrans" cxnId="{6FF398A2-A259-4A4C-9988-330C0569C365}">
      <dgm:prSet/>
      <dgm:spPr>
        <a:solidFill>
          <a:srgbClr val="FF0000"/>
        </a:solidFill>
      </dgm:spPr>
      <dgm:t>
        <a:bodyPr/>
        <a:lstStyle/>
        <a:p>
          <a:endParaRPr lang="en-US"/>
        </a:p>
      </dgm:t>
    </dgm:pt>
    <dgm:pt modelId="{46CEAE05-6680-45AE-8C2A-E9E6B04D5B4D}" type="sibTrans" cxnId="{6FF398A2-A259-4A4C-9988-330C0569C365}">
      <dgm:prSet/>
      <dgm:spPr/>
      <dgm:t>
        <a:bodyPr/>
        <a:lstStyle/>
        <a:p>
          <a:endParaRPr lang="en-US"/>
        </a:p>
      </dgm:t>
    </dgm:pt>
    <dgm:pt modelId="{11C42743-6CF5-40A7-A2A5-FA0B1C51EFCC}">
      <dgm:prSet phldrT="[Text]"/>
      <dgm:spPr>
        <a:solidFill>
          <a:schemeClr val="accent2"/>
        </a:solidFill>
      </dgm:spPr>
      <dgm:t>
        <a:bodyPr/>
        <a:lstStyle/>
        <a:p>
          <a:r>
            <a:rPr lang="en-US" dirty="0" err="1" smtClean="0"/>
            <a:t>স্বাধীনতার</a:t>
          </a:r>
          <a:r>
            <a:rPr lang="en-US" dirty="0" smtClean="0"/>
            <a:t> </a:t>
          </a:r>
          <a:r>
            <a:rPr lang="en-US" dirty="0" err="1" smtClean="0"/>
            <a:t>ঘোষক</a:t>
          </a:r>
          <a:endParaRPr lang="en-US" dirty="0"/>
        </a:p>
      </dgm:t>
    </dgm:pt>
    <dgm:pt modelId="{03B62235-0F36-4BCA-9531-2468DF9FFACC}" type="parTrans" cxnId="{D8EAE22C-A48C-4591-B154-D9E04A974E0B}">
      <dgm:prSet/>
      <dgm:spPr>
        <a:solidFill>
          <a:srgbClr val="FF0000"/>
        </a:solidFill>
      </dgm:spPr>
      <dgm:t>
        <a:bodyPr/>
        <a:lstStyle/>
        <a:p>
          <a:endParaRPr lang="en-US"/>
        </a:p>
      </dgm:t>
    </dgm:pt>
    <dgm:pt modelId="{1754FD67-D886-4954-B948-BE623FC2172E}" type="sibTrans" cxnId="{D8EAE22C-A48C-4591-B154-D9E04A974E0B}">
      <dgm:prSet/>
      <dgm:spPr/>
      <dgm:t>
        <a:bodyPr/>
        <a:lstStyle/>
        <a:p>
          <a:endParaRPr lang="en-US"/>
        </a:p>
      </dgm:t>
    </dgm:pt>
    <dgm:pt modelId="{7C71C649-72FF-4716-BD97-5878CC415487}">
      <dgm:prSet phldrT="[Text]"/>
      <dgm:spPr>
        <a:solidFill>
          <a:schemeClr val="accent2"/>
        </a:solidFill>
      </dgm:spPr>
      <dgm:t>
        <a:bodyPr/>
        <a:lstStyle/>
        <a:p>
          <a:r>
            <a:rPr lang="en-US" dirty="0" smtClean="0"/>
            <a:t>১৯৭১সালের </a:t>
          </a:r>
          <a:r>
            <a:rPr lang="en-US" dirty="0" err="1" smtClean="0"/>
            <a:t>নায়ক</a:t>
          </a:r>
          <a:endParaRPr lang="en-US" dirty="0"/>
        </a:p>
      </dgm:t>
    </dgm:pt>
    <dgm:pt modelId="{2D84871A-49C1-474D-A6BB-507D95C04DAE}" type="parTrans" cxnId="{5EDCA9F5-DDC2-4511-9FDA-F826980DD3CE}">
      <dgm:prSet/>
      <dgm:spPr>
        <a:solidFill>
          <a:srgbClr val="FF0000"/>
        </a:solidFill>
      </dgm:spPr>
      <dgm:t>
        <a:bodyPr/>
        <a:lstStyle/>
        <a:p>
          <a:endParaRPr lang="en-US"/>
        </a:p>
      </dgm:t>
    </dgm:pt>
    <dgm:pt modelId="{931C7C49-323C-46FE-9595-163A5040332F}" type="sibTrans" cxnId="{5EDCA9F5-DDC2-4511-9FDA-F826980DD3CE}">
      <dgm:prSet/>
      <dgm:spPr/>
      <dgm:t>
        <a:bodyPr/>
        <a:lstStyle/>
        <a:p>
          <a:endParaRPr lang="en-US"/>
        </a:p>
      </dgm:t>
    </dgm:pt>
    <dgm:pt modelId="{0F718180-3503-42E6-B60D-2443B3444CCB}">
      <dgm:prSet phldrT="[Text]" phldr="1"/>
      <dgm:spPr/>
      <dgm:t>
        <a:bodyPr/>
        <a:lstStyle/>
        <a:p>
          <a:endParaRPr lang="en-US" dirty="0"/>
        </a:p>
      </dgm:t>
    </dgm:pt>
    <dgm:pt modelId="{AF3548DC-2F27-4B10-9634-3727A49D9BEB}" type="sibTrans" cxnId="{5EE14E38-8B4B-4DA5-BAC8-62DFA9819E53}">
      <dgm:prSet/>
      <dgm:spPr/>
      <dgm:t>
        <a:bodyPr/>
        <a:lstStyle/>
        <a:p>
          <a:endParaRPr lang="en-US"/>
        </a:p>
      </dgm:t>
    </dgm:pt>
    <dgm:pt modelId="{FBF3F15C-AE5F-4DD6-BBD5-C6BDBF7083A1}" type="parTrans" cxnId="{5EE14E38-8B4B-4DA5-BAC8-62DFA9819E53}">
      <dgm:prSet/>
      <dgm:spPr/>
      <dgm:t>
        <a:bodyPr/>
        <a:lstStyle/>
        <a:p>
          <a:endParaRPr lang="en-US"/>
        </a:p>
      </dgm:t>
    </dgm:pt>
    <dgm:pt modelId="{0B02AA59-E3CF-4E69-AC13-EF28CDEA80DE}">
      <dgm:prSet phldrT="[Text]" custT="1"/>
      <dgm:spPr>
        <a:solidFill>
          <a:schemeClr val="accent2"/>
        </a:solidFill>
      </dgm:spPr>
      <dgm:t>
        <a:bodyPr/>
        <a:lstStyle/>
        <a:p>
          <a:r>
            <a:rPr lang="en-US" sz="2000" dirty="0" err="1" smtClean="0"/>
            <a:t>মৃত্যু</a:t>
          </a:r>
          <a:r>
            <a:rPr lang="en-US" sz="2000" dirty="0" smtClean="0"/>
            <a:t>- ১৫/৮/১৯৭৫</a:t>
          </a:r>
          <a:endParaRPr lang="en-US" sz="2000" dirty="0"/>
        </a:p>
      </dgm:t>
    </dgm:pt>
    <dgm:pt modelId="{C3D1AF97-B7AE-4F00-B580-9A090ACFB213}" type="parTrans" cxnId="{DEE0E272-7D79-4EEF-88DB-99935BC6D682}">
      <dgm:prSet/>
      <dgm:spPr>
        <a:solidFill>
          <a:srgbClr val="FF0000"/>
        </a:solidFill>
      </dgm:spPr>
      <dgm:t>
        <a:bodyPr/>
        <a:lstStyle/>
        <a:p>
          <a:endParaRPr lang="en-US"/>
        </a:p>
      </dgm:t>
    </dgm:pt>
    <dgm:pt modelId="{4369C9AD-4606-4D42-9054-4A01AEEFCBF7}" type="sibTrans" cxnId="{DEE0E272-7D79-4EEF-88DB-99935BC6D682}">
      <dgm:prSet/>
      <dgm:spPr/>
      <dgm:t>
        <a:bodyPr/>
        <a:lstStyle/>
        <a:p>
          <a:endParaRPr lang="en-US"/>
        </a:p>
      </dgm:t>
    </dgm:pt>
    <dgm:pt modelId="{92A8565A-C5B9-450D-9C51-558315F10251}" type="pres">
      <dgm:prSet presAssocID="{84570E57-43D6-46E6-9654-16ED42D56166}" presName="Name0" presStyleCnt="0">
        <dgm:presLayoutVars>
          <dgm:chMax val="1"/>
          <dgm:dir/>
          <dgm:animLvl val="ctr"/>
          <dgm:resizeHandles val="exact"/>
        </dgm:presLayoutVars>
      </dgm:prSet>
      <dgm:spPr/>
      <dgm:t>
        <a:bodyPr/>
        <a:lstStyle/>
        <a:p>
          <a:endParaRPr lang="en-US"/>
        </a:p>
      </dgm:t>
    </dgm:pt>
    <dgm:pt modelId="{83483813-3C5F-468F-A1A1-BE5ABA6E45A3}" type="pres">
      <dgm:prSet presAssocID="{0F718180-3503-42E6-B60D-2443B3444CCB}" presName="centerShape" presStyleLbl="node0" presStyleIdx="0" presStyleCnt="1"/>
      <dgm:spPr/>
      <dgm:t>
        <a:bodyPr/>
        <a:lstStyle/>
        <a:p>
          <a:endParaRPr lang="en-US"/>
        </a:p>
      </dgm:t>
    </dgm:pt>
    <dgm:pt modelId="{F3303525-ECBD-4B91-842A-750C2EB4A693}" type="pres">
      <dgm:prSet presAssocID="{CBC2911B-E11C-40E5-BA12-915843ADD8E6}" presName="parTrans" presStyleLbl="sibTrans2D1" presStyleIdx="0" presStyleCnt="5" custScaleX="158904" custLinFactNeighborX="-5363" custLinFactNeighborY="-13504"/>
      <dgm:spPr/>
      <dgm:t>
        <a:bodyPr/>
        <a:lstStyle/>
        <a:p>
          <a:endParaRPr lang="en-US"/>
        </a:p>
      </dgm:t>
    </dgm:pt>
    <dgm:pt modelId="{61F5A49F-198D-4FC5-B025-629F7037FB0F}" type="pres">
      <dgm:prSet presAssocID="{CBC2911B-E11C-40E5-BA12-915843ADD8E6}" presName="connectorText" presStyleLbl="sibTrans2D1" presStyleIdx="0" presStyleCnt="5"/>
      <dgm:spPr/>
      <dgm:t>
        <a:bodyPr/>
        <a:lstStyle/>
        <a:p>
          <a:endParaRPr lang="en-US"/>
        </a:p>
      </dgm:t>
    </dgm:pt>
    <dgm:pt modelId="{6B907AEC-0426-43C2-A295-5F33F2A5523D}" type="pres">
      <dgm:prSet presAssocID="{97D36F5C-CB57-4F3C-BCDF-EB6B8AE587EA}" presName="node" presStyleLbl="node1" presStyleIdx="0" presStyleCnt="5" custRadScaleRad="92890">
        <dgm:presLayoutVars>
          <dgm:bulletEnabled val="1"/>
        </dgm:presLayoutVars>
      </dgm:prSet>
      <dgm:spPr/>
      <dgm:t>
        <a:bodyPr/>
        <a:lstStyle/>
        <a:p>
          <a:endParaRPr lang="en-US"/>
        </a:p>
      </dgm:t>
    </dgm:pt>
    <dgm:pt modelId="{DCBE9565-8DF2-4914-87BB-F02AD8BA89BE}" type="pres">
      <dgm:prSet presAssocID="{D0750504-B650-4688-B794-29628DE92C3D}" presName="parTrans" presStyleLbl="sibTrans2D1" presStyleIdx="1" presStyleCnt="5"/>
      <dgm:spPr/>
      <dgm:t>
        <a:bodyPr/>
        <a:lstStyle/>
        <a:p>
          <a:endParaRPr lang="en-US"/>
        </a:p>
      </dgm:t>
    </dgm:pt>
    <dgm:pt modelId="{887FC04D-6033-4C48-ABDD-137463C0513D}" type="pres">
      <dgm:prSet presAssocID="{D0750504-B650-4688-B794-29628DE92C3D}" presName="connectorText" presStyleLbl="sibTrans2D1" presStyleIdx="1" presStyleCnt="5"/>
      <dgm:spPr/>
      <dgm:t>
        <a:bodyPr/>
        <a:lstStyle/>
        <a:p>
          <a:endParaRPr lang="en-US"/>
        </a:p>
      </dgm:t>
    </dgm:pt>
    <dgm:pt modelId="{F61F3D9F-9E7E-4F98-8819-4777E844218B}" type="pres">
      <dgm:prSet presAssocID="{6A703121-65A6-43F2-BB03-D9C8BC4967A6}" presName="node" presStyleLbl="node1" presStyleIdx="1" presStyleCnt="5">
        <dgm:presLayoutVars>
          <dgm:bulletEnabled val="1"/>
        </dgm:presLayoutVars>
      </dgm:prSet>
      <dgm:spPr/>
      <dgm:t>
        <a:bodyPr/>
        <a:lstStyle/>
        <a:p>
          <a:endParaRPr lang="en-US"/>
        </a:p>
      </dgm:t>
    </dgm:pt>
    <dgm:pt modelId="{13A7DB27-9CAC-49DD-891E-0F2ED0C97EEF}" type="pres">
      <dgm:prSet presAssocID="{C3D1AF97-B7AE-4F00-B580-9A090ACFB213}" presName="parTrans" presStyleLbl="sibTrans2D1" presStyleIdx="2" presStyleCnt="5" custScaleX="120405" custLinFactNeighborX="42906" custLinFactNeighborY="12230"/>
      <dgm:spPr/>
      <dgm:t>
        <a:bodyPr/>
        <a:lstStyle/>
        <a:p>
          <a:endParaRPr lang="en-US"/>
        </a:p>
      </dgm:t>
    </dgm:pt>
    <dgm:pt modelId="{22086DB7-6A6D-43B6-83B9-974B581F25F6}" type="pres">
      <dgm:prSet presAssocID="{C3D1AF97-B7AE-4F00-B580-9A090ACFB213}" presName="connectorText" presStyleLbl="sibTrans2D1" presStyleIdx="2" presStyleCnt="5"/>
      <dgm:spPr/>
      <dgm:t>
        <a:bodyPr/>
        <a:lstStyle/>
        <a:p>
          <a:endParaRPr lang="en-US"/>
        </a:p>
      </dgm:t>
    </dgm:pt>
    <dgm:pt modelId="{4D571302-5AA6-4E74-8828-B9A3C7B1A2D7}" type="pres">
      <dgm:prSet presAssocID="{0B02AA59-E3CF-4E69-AC13-EF28CDEA80DE}" presName="node" presStyleLbl="node1" presStyleIdx="2" presStyleCnt="5" custScaleX="129418" custRadScaleRad="102821" custRadScaleInc="3150">
        <dgm:presLayoutVars>
          <dgm:bulletEnabled val="1"/>
        </dgm:presLayoutVars>
      </dgm:prSet>
      <dgm:spPr/>
      <dgm:t>
        <a:bodyPr/>
        <a:lstStyle/>
        <a:p>
          <a:endParaRPr lang="en-US"/>
        </a:p>
      </dgm:t>
    </dgm:pt>
    <dgm:pt modelId="{DF2479EA-8B5A-41C0-BA2B-BF014651D1FD}" type="pres">
      <dgm:prSet presAssocID="{03B62235-0F36-4BCA-9531-2468DF9FFACC}" presName="parTrans" presStyleLbl="sibTrans2D1" presStyleIdx="3" presStyleCnt="5" custScaleX="155512" custLinFactNeighborX="-29918" custLinFactNeighborY="14401"/>
      <dgm:spPr/>
      <dgm:t>
        <a:bodyPr/>
        <a:lstStyle/>
        <a:p>
          <a:endParaRPr lang="en-US"/>
        </a:p>
      </dgm:t>
    </dgm:pt>
    <dgm:pt modelId="{D4198F9B-B9A6-4B85-8623-63EF6D438B56}" type="pres">
      <dgm:prSet presAssocID="{03B62235-0F36-4BCA-9531-2468DF9FFACC}" presName="connectorText" presStyleLbl="sibTrans2D1" presStyleIdx="3" presStyleCnt="5"/>
      <dgm:spPr/>
      <dgm:t>
        <a:bodyPr/>
        <a:lstStyle/>
        <a:p>
          <a:endParaRPr lang="en-US"/>
        </a:p>
      </dgm:t>
    </dgm:pt>
    <dgm:pt modelId="{6EA15190-F75B-43E4-9760-F66963778B28}" type="pres">
      <dgm:prSet presAssocID="{11C42743-6CF5-40A7-A2A5-FA0B1C51EFCC}" presName="node" presStyleLbl="node1" presStyleIdx="3" presStyleCnt="5" custScaleX="90975" custRadScaleRad="94549" custRadScaleInc="7341">
        <dgm:presLayoutVars>
          <dgm:bulletEnabled val="1"/>
        </dgm:presLayoutVars>
      </dgm:prSet>
      <dgm:spPr/>
      <dgm:t>
        <a:bodyPr/>
        <a:lstStyle/>
        <a:p>
          <a:endParaRPr lang="en-US"/>
        </a:p>
      </dgm:t>
    </dgm:pt>
    <dgm:pt modelId="{38236B69-24AF-4C12-B51E-6A341DBBDD5F}" type="pres">
      <dgm:prSet presAssocID="{2D84871A-49C1-474D-A6BB-507D95C04DAE}" presName="parTrans" presStyleLbl="sibTrans2D1" presStyleIdx="4" presStyleCnt="5"/>
      <dgm:spPr/>
      <dgm:t>
        <a:bodyPr/>
        <a:lstStyle/>
        <a:p>
          <a:endParaRPr lang="en-US"/>
        </a:p>
      </dgm:t>
    </dgm:pt>
    <dgm:pt modelId="{B2C29253-10AF-4339-B4C3-681087CCD76F}" type="pres">
      <dgm:prSet presAssocID="{2D84871A-49C1-474D-A6BB-507D95C04DAE}" presName="connectorText" presStyleLbl="sibTrans2D1" presStyleIdx="4" presStyleCnt="5"/>
      <dgm:spPr/>
      <dgm:t>
        <a:bodyPr/>
        <a:lstStyle/>
        <a:p>
          <a:endParaRPr lang="en-US"/>
        </a:p>
      </dgm:t>
    </dgm:pt>
    <dgm:pt modelId="{E269FD8B-5EB5-4ED1-8F84-93FB66ECBB79}" type="pres">
      <dgm:prSet presAssocID="{7C71C649-72FF-4716-BD97-5878CC415487}" presName="node" presStyleLbl="node1" presStyleIdx="4" presStyleCnt="5">
        <dgm:presLayoutVars>
          <dgm:bulletEnabled val="1"/>
        </dgm:presLayoutVars>
      </dgm:prSet>
      <dgm:spPr/>
      <dgm:t>
        <a:bodyPr/>
        <a:lstStyle/>
        <a:p>
          <a:endParaRPr lang="en-US"/>
        </a:p>
      </dgm:t>
    </dgm:pt>
  </dgm:ptLst>
  <dgm:cxnLst>
    <dgm:cxn modelId="{6FF398A2-A259-4A4C-9988-330C0569C365}" srcId="{0F718180-3503-42E6-B60D-2443B3444CCB}" destId="{6A703121-65A6-43F2-BB03-D9C8BC4967A6}" srcOrd="1" destOrd="0" parTransId="{D0750504-B650-4688-B794-29628DE92C3D}" sibTransId="{46CEAE05-6680-45AE-8C2A-E9E6B04D5B4D}"/>
    <dgm:cxn modelId="{D033BC95-D3FD-4F7E-A386-9AF9D8879FA6}" type="presOf" srcId="{CBC2911B-E11C-40E5-BA12-915843ADD8E6}" destId="{61F5A49F-198D-4FC5-B025-629F7037FB0F}" srcOrd="1" destOrd="0" presId="urn:microsoft.com/office/officeart/2005/8/layout/radial5"/>
    <dgm:cxn modelId="{2026FE78-2AA5-42AA-B78B-84A03633E3AE}" type="presOf" srcId="{6A703121-65A6-43F2-BB03-D9C8BC4967A6}" destId="{F61F3D9F-9E7E-4F98-8819-4777E844218B}" srcOrd="0" destOrd="0" presId="urn:microsoft.com/office/officeart/2005/8/layout/radial5"/>
    <dgm:cxn modelId="{6E694AF5-ED0A-4A75-8A14-D2F0837318D1}" type="presOf" srcId="{0B02AA59-E3CF-4E69-AC13-EF28CDEA80DE}" destId="{4D571302-5AA6-4E74-8828-B9A3C7B1A2D7}" srcOrd="0" destOrd="0" presId="urn:microsoft.com/office/officeart/2005/8/layout/radial5"/>
    <dgm:cxn modelId="{230715B2-8E96-49D5-ABF8-3678A582F2EE}" type="presOf" srcId="{03B62235-0F36-4BCA-9531-2468DF9FFACC}" destId="{D4198F9B-B9A6-4B85-8623-63EF6D438B56}" srcOrd="1" destOrd="0" presId="urn:microsoft.com/office/officeart/2005/8/layout/radial5"/>
    <dgm:cxn modelId="{2BDE46A0-4CC4-4EC2-9FFB-CEA60FA9B454}" type="presOf" srcId="{C3D1AF97-B7AE-4F00-B580-9A090ACFB213}" destId="{22086DB7-6A6D-43B6-83B9-974B581F25F6}" srcOrd="1" destOrd="0" presId="urn:microsoft.com/office/officeart/2005/8/layout/radial5"/>
    <dgm:cxn modelId="{D8EAE22C-A48C-4591-B154-D9E04A974E0B}" srcId="{0F718180-3503-42E6-B60D-2443B3444CCB}" destId="{11C42743-6CF5-40A7-A2A5-FA0B1C51EFCC}" srcOrd="3" destOrd="0" parTransId="{03B62235-0F36-4BCA-9531-2468DF9FFACC}" sibTransId="{1754FD67-D886-4954-B948-BE623FC2172E}"/>
    <dgm:cxn modelId="{946F1A16-75FC-406C-9283-98EB50650C4D}" type="presOf" srcId="{C3D1AF97-B7AE-4F00-B580-9A090ACFB213}" destId="{13A7DB27-9CAC-49DD-891E-0F2ED0C97EEF}" srcOrd="0" destOrd="0" presId="urn:microsoft.com/office/officeart/2005/8/layout/radial5"/>
    <dgm:cxn modelId="{8090E9DD-F6BF-4B8D-BF82-EF67457569A4}" type="presOf" srcId="{97D36F5C-CB57-4F3C-BCDF-EB6B8AE587EA}" destId="{6B907AEC-0426-43C2-A295-5F33F2A5523D}" srcOrd="0" destOrd="0" presId="urn:microsoft.com/office/officeart/2005/8/layout/radial5"/>
    <dgm:cxn modelId="{91188A6D-3823-44F8-AD03-78D92A540E70}" type="presOf" srcId="{D0750504-B650-4688-B794-29628DE92C3D}" destId="{887FC04D-6033-4C48-ABDD-137463C0513D}" srcOrd="1" destOrd="0" presId="urn:microsoft.com/office/officeart/2005/8/layout/radial5"/>
    <dgm:cxn modelId="{5EDCA9F5-DDC2-4511-9FDA-F826980DD3CE}" srcId="{0F718180-3503-42E6-B60D-2443B3444CCB}" destId="{7C71C649-72FF-4716-BD97-5878CC415487}" srcOrd="4" destOrd="0" parTransId="{2D84871A-49C1-474D-A6BB-507D95C04DAE}" sibTransId="{931C7C49-323C-46FE-9595-163A5040332F}"/>
    <dgm:cxn modelId="{F921941D-8E9A-49F7-84B7-50E91E5E6144}" type="presOf" srcId="{2D84871A-49C1-474D-A6BB-507D95C04DAE}" destId="{B2C29253-10AF-4339-B4C3-681087CCD76F}" srcOrd="1" destOrd="0" presId="urn:microsoft.com/office/officeart/2005/8/layout/radial5"/>
    <dgm:cxn modelId="{78510807-5997-4759-A0DD-8BB5E2A58818}" type="presOf" srcId="{11C42743-6CF5-40A7-A2A5-FA0B1C51EFCC}" destId="{6EA15190-F75B-43E4-9760-F66963778B28}" srcOrd="0" destOrd="0" presId="urn:microsoft.com/office/officeart/2005/8/layout/radial5"/>
    <dgm:cxn modelId="{4776CBE2-FFDD-4E3A-A4C8-0EE2BA78FD4E}" type="presOf" srcId="{D0750504-B650-4688-B794-29628DE92C3D}" destId="{DCBE9565-8DF2-4914-87BB-F02AD8BA89BE}" srcOrd="0" destOrd="0" presId="urn:microsoft.com/office/officeart/2005/8/layout/radial5"/>
    <dgm:cxn modelId="{D944AA92-5865-4083-9CEE-FCC1CE6A712B}" type="presOf" srcId="{84570E57-43D6-46E6-9654-16ED42D56166}" destId="{92A8565A-C5B9-450D-9C51-558315F10251}" srcOrd="0" destOrd="0" presId="urn:microsoft.com/office/officeart/2005/8/layout/radial5"/>
    <dgm:cxn modelId="{65CA85D1-D89C-4281-BCB6-3BA3E0BB8D77}" srcId="{0F718180-3503-42E6-B60D-2443B3444CCB}" destId="{97D36F5C-CB57-4F3C-BCDF-EB6B8AE587EA}" srcOrd="0" destOrd="0" parTransId="{CBC2911B-E11C-40E5-BA12-915843ADD8E6}" sibTransId="{56B3CF25-0398-4422-9A3C-0E7FCD06477C}"/>
    <dgm:cxn modelId="{B4D59A61-019B-4126-811D-DF9E96CDE624}" type="presOf" srcId="{7C71C649-72FF-4716-BD97-5878CC415487}" destId="{E269FD8B-5EB5-4ED1-8F84-93FB66ECBB79}" srcOrd="0" destOrd="0" presId="urn:microsoft.com/office/officeart/2005/8/layout/radial5"/>
    <dgm:cxn modelId="{605417EE-7C9A-4D11-A825-EC28EC517925}" type="presOf" srcId="{CBC2911B-E11C-40E5-BA12-915843ADD8E6}" destId="{F3303525-ECBD-4B91-842A-750C2EB4A693}" srcOrd="0" destOrd="0" presId="urn:microsoft.com/office/officeart/2005/8/layout/radial5"/>
    <dgm:cxn modelId="{5F291704-7047-46B1-B3D6-9E467EDCE56A}" type="presOf" srcId="{03B62235-0F36-4BCA-9531-2468DF9FFACC}" destId="{DF2479EA-8B5A-41C0-BA2B-BF014651D1FD}" srcOrd="0" destOrd="0" presId="urn:microsoft.com/office/officeart/2005/8/layout/radial5"/>
    <dgm:cxn modelId="{5EE14E38-8B4B-4DA5-BAC8-62DFA9819E53}" srcId="{84570E57-43D6-46E6-9654-16ED42D56166}" destId="{0F718180-3503-42E6-B60D-2443B3444CCB}" srcOrd="0" destOrd="0" parTransId="{FBF3F15C-AE5F-4DD6-BBD5-C6BDBF7083A1}" sibTransId="{AF3548DC-2F27-4B10-9634-3727A49D9BEB}"/>
    <dgm:cxn modelId="{DEE0E272-7D79-4EEF-88DB-99935BC6D682}" srcId="{0F718180-3503-42E6-B60D-2443B3444CCB}" destId="{0B02AA59-E3CF-4E69-AC13-EF28CDEA80DE}" srcOrd="2" destOrd="0" parTransId="{C3D1AF97-B7AE-4F00-B580-9A090ACFB213}" sibTransId="{4369C9AD-4606-4D42-9054-4A01AEEFCBF7}"/>
    <dgm:cxn modelId="{C90D7891-6548-4257-9C56-CCFC38E518CD}" type="presOf" srcId="{2D84871A-49C1-474D-A6BB-507D95C04DAE}" destId="{38236B69-24AF-4C12-B51E-6A341DBBDD5F}" srcOrd="0" destOrd="0" presId="urn:microsoft.com/office/officeart/2005/8/layout/radial5"/>
    <dgm:cxn modelId="{8A3EB7AF-5FF0-4A4B-BC9B-0A389D825AE2}" type="presOf" srcId="{0F718180-3503-42E6-B60D-2443B3444CCB}" destId="{83483813-3C5F-468F-A1A1-BE5ABA6E45A3}" srcOrd="0" destOrd="0" presId="urn:microsoft.com/office/officeart/2005/8/layout/radial5"/>
    <dgm:cxn modelId="{FA5C3902-20FD-4E30-B5A9-384DCD394CC3}" type="presParOf" srcId="{92A8565A-C5B9-450D-9C51-558315F10251}" destId="{83483813-3C5F-468F-A1A1-BE5ABA6E45A3}" srcOrd="0" destOrd="0" presId="urn:microsoft.com/office/officeart/2005/8/layout/radial5"/>
    <dgm:cxn modelId="{E1DB8D88-6E5B-4F15-BEB8-9336B59CEF8E}" type="presParOf" srcId="{92A8565A-C5B9-450D-9C51-558315F10251}" destId="{F3303525-ECBD-4B91-842A-750C2EB4A693}" srcOrd="1" destOrd="0" presId="urn:microsoft.com/office/officeart/2005/8/layout/radial5"/>
    <dgm:cxn modelId="{F8771E87-D5AD-4065-BDD8-FECE63004F5E}" type="presParOf" srcId="{F3303525-ECBD-4B91-842A-750C2EB4A693}" destId="{61F5A49F-198D-4FC5-B025-629F7037FB0F}" srcOrd="0" destOrd="0" presId="urn:microsoft.com/office/officeart/2005/8/layout/radial5"/>
    <dgm:cxn modelId="{732DD9D7-A42A-48AA-AD51-438DDD92EE68}" type="presParOf" srcId="{92A8565A-C5B9-450D-9C51-558315F10251}" destId="{6B907AEC-0426-43C2-A295-5F33F2A5523D}" srcOrd="2" destOrd="0" presId="urn:microsoft.com/office/officeart/2005/8/layout/radial5"/>
    <dgm:cxn modelId="{A8789776-4C37-4A72-8CF3-639B24B2F8AC}" type="presParOf" srcId="{92A8565A-C5B9-450D-9C51-558315F10251}" destId="{DCBE9565-8DF2-4914-87BB-F02AD8BA89BE}" srcOrd="3" destOrd="0" presId="urn:microsoft.com/office/officeart/2005/8/layout/radial5"/>
    <dgm:cxn modelId="{0BF67DBF-E19B-41E0-A780-7A9E68112950}" type="presParOf" srcId="{DCBE9565-8DF2-4914-87BB-F02AD8BA89BE}" destId="{887FC04D-6033-4C48-ABDD-137463C0513D}" srcOrd="0" destOrd="0" presId="urn:microsoft.com/office/officeart/2005/8/layout/radial5"/>
    <dgm:cxn modelId="{385D9C7A-84A2-4812-8715-C57DA34D96D5}" type="presParOf" srcId="{92A8565A-C5B9-450D-9C51-558315F10251}" destId="{F61F3D9F-9E7E-4F98-8819-4777E844218B}" srcOrd="4" destOrd="0" presId="urn:microsoft.com/office/officeart/2005/8/layout/radial5"/>
    <dgm:cxn modelId="{A1690D83-F527-4C25-A449-70A45527827C}" type="presParOf" srcId="{92A8565A-C5B9-450D-9C51-558315F10251}" destId="{13A7DB27-9CAC-49DD-891E-0F2ED0C97EEF}" srcOrd="5" destOrd="0" presId="urn:microsoft.com/office/officeart/2005/8/layout/radial5"/>
    <dgm:cxn modelId="{EFD35CBC-34CF-4734-B394-DD91C1EF344D}" type="presParOf" srcId="{13A7DB27-9CAC-49DD-891E-0F2ED0C97EEF}" destId="{22086DB7-6A6D-43B6-83B9-974B581F25F6}" srcOrd="0" destOrd="0" presId="urn:microsoft.com/office/officeart/2005/8/layout/radial5"/>
    <dgm:cxn modelId="{D9D25DBB-967D-4581-872C-427FF2C0F8E1}" type="presParOf" srcId="{92A8565A-C5B9-450D-9C51-558315F10251}" destId="{4D571302-5AA6-4E74-8828-B9A3C7B1A2D7}" srcOrd="6" destOrd="0" presId="urn:microsoft.com/office/officeart/2005/8/layout/radial5"/>
    <dgm:cxn modelId="{A9F3CE7C-B0DD-487C-A287-35819BC7C0DD}" type="presParOf" srcId="{92A8565A-C5B9-450D-9C51-558315F10251}" destId="{DF2479EA-8B5A-41C0-BA2B-BF014651D1FD}" srcOrd="7" destOrd="0" presId="urn:microsoft.com/office/officeart/2005/8/layout/radial5"/>
    <dgm:cxn modelId="{EA34E4F0-6D50-4B90-B83F-A0CA90F1D8B1}" type="presParOf" srcId="{DF2479EA-8B5A-41C0-BA2B-BF014651D1FD}" destId="{D4198F9B-B9A6-4B85-8623-63EF6D438B56}" srcOrd="0" destOrd="0" presId="urn:microsoft.com/office/officeart/2005/8/layout/radial5"/>
    <dgm:cxn modelId="{71C2F30D-1AE8-4A4F-8467-07AC45659466}" type="presParOf" srcId="{92A8565A-C5B9-450D-9C51-558315F10251}" destId="{6EA15190-F75B-43E4-9760-F66963778B28}" srcOrd="8" destOrd="0" presId="urn:microsoft.com/office/officeart/2005/8/layout/radial5"/>
    <dgm:cxn modelId="{5611FBAE-7CC8-4463-9B72-C625F3D765B5}" type="presParOf" srcId="{92A8565A-C5B9-450D-9C51-558315F10251}" destId="{38236B69-24AF-4C12-B51E-6A341DBBDD5F}" srcOrd="9" destOrd="0" presId="urn:microsoft.com/office/officeart/2005/8/layout/radial5"/>
    <dgm:cxn modelId="{161E9CD6-A15D-4662-A20B-65486D5B0929}" type="presParOf" srcId="{38236B69-24AF-4C12-B51E-6A341DBBDD5F}" destId="{B2C29253-10AF-4339-B4C3-681087CCD76F}" srcOrd="0" destOrd="0" presId="urn:microsoft.com/office/officeart/2005/8/layout/radial5"/>
    <dgm:cxn modelId="{1E28C045-027E-486A-9546-55ABC6D2C603}" type="presParOf" srcId="{92A8565A-C5B9-450D-9C51-558315F10251}" destId="{E269FD8B-5EB5-4ED1-8F84-93FB66ECBB79}" srcOrd="10" destOrd="0" presId="urn:microsoft.com/office/officeart/2005/8/layout/radial5"/>
  </dgm:cxnLst>
  <dgm:bg>
    <a:solidFill>
      <a:srgbClr val="00B050"/>
    </a:soli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83813-3C5F-468F-A1A1-BE5ABA6E45A3}">
      <dsp:nvSpPr>
        <dsp:cNvPr id="0" name=""/>
        <dsp:cNvSpPr/>
      </dsp:nvSpPr>
      <dsp:spPr>
        <a:xfrm>
          <a:off x="3498902" y="2688255"/>
          <a:ext cx="1917594" cy="191759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3779727" y="2969080"/>
        <a:ext cx="1355944" cy="1355944"/>
      </dsp:txXfrm>
    </dsp:sp>
    <dsp:sp modelId="{F3303525-ECBD-4B91-842A-750C2EB4A693}">
      <dsp:nvSpPr>
        <dsp:cNvPr id="0" name=""/>
        <dsp:cNvSpPr/>
      </dsp:nvSpPr>
      <dsp:spPr>
        <a:xfrm rot="16200000">
          <a:off x="4255009" y="1991302"/>
          <a:ext cx="405380" cy="65198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315816" y="2182505"/>
        <a:ext cx="283766" cy="391190"/>
      </dsp:txXfrm>
    </dsp:sp>
    <dsp:sp modelId="{6B907AEC-0426-43C2-A295-5F33F2A5523D}">
      <dsp:nvSpPr>
        <dsp:cNvPr id="0" name=""/>
        <dsp:cNvSpPr/>
      </dsp:nvSpPr>
      <dsp:spPr>
        <a:xfrm>
          <a:off x="3498902" y="5791"/>
          <a:ext cx="1917594" cy="1917594"/>
        </a:xfrm>
        <a:prstGeom prst="ellipse">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err="1" smtClean="0"/>
            <a:t>জাতির</a:t>
          </a:r>
          <a:r>
            <a:rPr lang="en-US" sz="2300" kern="1200" dirty="0" smtClean="0"/>
            <a:t> </a:t>
          </a:r>
          <a:r>
            <a:rPr lang="en-US" sz="2300" kern="1200" dirty="0" err="1" smtClean="0"/>
            <a:t>জনক</a:t>
          </a:r>
          <a:r>
            <a:rPr lang="en-US" sz="2300" kern="1200" dirty="0" smtClean="0"/>
            <a:t> </a:t>
          </a:r>
          <a:r>
            <a:rPr lang="en-US" sz="2300" kern="1200" dirty="0" err="1" smtClean="0"/>
            <a:t>শেখ</a:t>
          </a:r>
          <a:r>
            <a:rPr lang="en-US" sz="2300" kern="1200" dirty="0" smtClean="0"/>
            <a:t> </a:t>
          </a:r>
          <a:r>
            <a:rPr lang="en-US" sz="2300" kern="1200" dirty="0" err="1" smtClean="0"/>
            <a:t>মজিবুর</a:t>
          </a:r>
          <a:r>
            <a:rPr lang="en-US" sz="2300" kern="1200" dirty="0" smtClean="0"/>
            <a:t> </a:t>
          </a:r>
          <a:r>
            <a:rPr lang="en-US" sz="2300" kern="1200" dirty="0" err="1" smtClean="0"/>
            <a:t>রহমান</a:t>
          </a:r>
          <a:endParaRPr lang="en-US" sz="2300" kern="1200" dirty="0"/>
        </a:p>
      </dsp:txBody>
      <dsp:txXfrm>
        <a:off x="3779727" y="286616"/>
        <a:ext cx="1355944" cy="1355944"/>
      </dsp:txXfrm>
    </dsp:sp>
    <dsp:sp modelId="{DCBE9565-8DF2-4914-87BB-F02AD8BA89BE}">
      <dsp:nvSpPr>
        <dsp:cNvPr id="0" name=""/>
        <dsp:cNvSpPr/>
      </dsp:nvSpPr>
      <dsp:spPr>
        <a:xfrm rot="20520000">
          <a:off x="5519685" y="2910143"/>
          <a:ext cx="405380" cy="65198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522661" y="3059329"/>
        <a:ext cx="283766" cy="391190"/>
      </dsp:txXfrm>
    </dsp:sp>
    <dsp:sp modelId="{F61F3D9F-9E7E-4F98-8819-4777E844218B}">
      <dsp:nvSpPr>
        <dsp:cNvPr id="0" name=""/>
        <dsp:cNvSpPr/>
      </dsp:nvSpPr>
      <dsp:spPr>
        <a:xfrm>
          <a:off x="6050077" y="1859328"/>
          <a:ext cx="1917594" cy="1917594"/>
        </a:xfrm>
        <a:prstGeom prst="ellipse">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জন্ম-১৭/৩/১৯২০</a:t>
          </a:r>
          <a:endParaRPr lang="en-US" sz="2300" kern="1200" dirty="0"/>
        </a:p>
      </dsp:txBody>
      <dsp:txXfrm>
        <a:off x="6330902" y="2140153"/>
        <a:ext cx="1355944" cy="1355944"/>
      </dsp:txXfrm>
    </dsp:sp>
    <dsp:sp modelId="{13A7DB27-9CAC-49DD-891E-0F2ED0C97EEF}">
      <dsp:nvSpPr>
        <dsp:cNvPr id="0" name=""/>
        <dsp:cNvSpPr/>
      </dsp:nvSpPr>
      <dsp:spPr>
        <a:xfrm rot="3240000">
          <a:off x="5036622" y="4396858"/>
          <a:ext cx="405380" cy="65198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061688" y="4478060"/>
        <a:ext cx="283766" cy="391190"/>
      </dsp:txXfrm>
    </dsp:sp>
    <dsp:sp modelId="{4D571302-5AA6-4E74-8828-B9A3C7B1A2D7}">
      <dsp:nvSpPr>
        <dsp:cNvPr id="0" name=""/>
        <dsp:cNvSpPr/>
      </dsp:nvSpPr>
      <dsp:spPr>
        <a:xfrm>
          <a:off x="5075615" y="4858413"/>
          <a:ext cx="1917594" cy="1917594"/>
        </a:xfrm>
        <a:prstGeom prst="ellipse">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মারাজান</a:t>
          </a:r>
          <a:r>
            <a:rPr lang="en-US" sz="2000" kern="1200" dirty="0" smtClean="0"/>
            <a:t>- ১৫/৮/১৯৭৫</a:t>
          </a:r>
          <a:endParaRPr lang="en-US" sz="2000" kern="1200" dirty="0"/>
        </a:p>
      </dsp:txBody>
      <dsp:txXfrm>
        <a:off x="5356440" y="5139238"/>
        <a:ext cx="1355944" cy="1355944"/>
      </dsp:txXfrm>
    </dsp:sp>
    <dsp:sp modelId="{DF2479EA-8B5A-41C0-BA2B-BF014651D1FD}">
      <dsp:nvSpPr>
        <dsp:cNvPr id="0" name=""/>
        <dsp:cNvSpPr/>
      </dsp:nvSpPr>
      <dsp:spPr>
        <a:xfrm rot="7560000">
          <a:off x="3473397" y="4396858"/>
          <a:ext cx="405380" cy="65198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569945" y="4478060"/>
        <a:ext cx="283766" cy="391190"/>
      </dsp:txXfrm>
    </dsp:sp>
    <dsp:sp modelId="{6EA15190-F75B-43E4-9760-F66963778B28}">
      <dsp:nvSpPr>
        <dsp:cNvPr id="0" name=""/>
        <dsp:cNvSpPr/>
      </dsp:nvSpPr>
      <dsp:spPr>
        <a:xfrm>
          <a:off x="1922190" y="4858413"/>
          <a:ext cx="1917594" cy="1917594"/>
        </a:xfrm>
        <a:prstGeom prst="ellipse">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err="1" smtClean="0"/>
            <a:t>স্বাধীনতার</a:t>
          </a:r>
          <a:r>
            <a:rPr lang="en-US" sz="2300" kern="1200" dirty="0" smtClean="0"/>
            <a:t> </a:t>
          </a:r>
          <a:r>
            <a:rPr lang="en-US" sz="2300" kern="1200" dirty="0" err="1" smtClean="0"/>
            <a:t>ঘোষক</a:t>
          </a:r>
          <a:endParaRPr lang="en-US" sz="2300" kern="1200" dirty="0"/>
        </a:p>
      </dsp:txBody>
      <dsp:txXfrm>
        <a:off x="2203015" y="5139238"/>
        <a:ext cx="1355944" cy="1355944"/>
      </dsp:txXfrm>
    </dsp:sp>
    <dsp:sp modelId="{38236B69-24AF-4C12-B51E-6A341DBBDD5F}">
      <dsp:nvSpPr>
        <dsp:cNvPr id="0" name=""/>
        <dsp:cNvSpPr/>
      </dsp:nvSpPr>
      <dsp:spPr>
        <a:xfrm rot="11880000">
          <a:off x="2990334" y="2910143"/>
          <a:ext cx="405380" cy="65198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108972" y="3059329"/>
        <a:ext cx="283766" cy="391190"/>
      </dsp:txXfrm>
    </dsp:sp>
    <dsp:sp modelId="{E269FD8B-5EB5-4ED1-8F84-93FB66ECBB79}">
      <dsp:nvSpPr>
        <dsp:cNvPr id="0" name=""/>
        <dsp:cNvSpPr/>
      </dsp:nvSpPr>
      <dsp:spPr>
        <a:xfrm>
          <a:off x="947728" y="1859328"/>
          <a:ext cx="1917594" cy="1917594"/>
        </a:xfrm>
        <a:prstGeom prst="ellipse">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১৯৭১সালের </a:t>
          </a:r>
          <a:r>
            <a:rPr lang="en-US" sz="2300" kern="1200" dirty="0" err="1" smtClean="0"/>
            <a:t>নায়ক</a:t>
          </a:r>
          <a:endParaRPr lang="en-US" sz="2300" kern="1200" dirty="0"/>
        </a:p>
      </dsp:txBody>
      <dsp:txXfrm>
        <a:off x="1228553" y="2140153"/>
        <a:ext cx="1355944" cy="135594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F05D9F-6373-4DD6-B033-8B91B86BFE40}" type="datetimeFigureOut">
              <a:rPr lang="en-US" smtClean="0"/>
              <a:pPr/>
              <a:t>8/15/2021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0F7BD-1D3D-4D33-858E-092C22701DC0}" type="slidenum">
              <a:rPr lang="en-US" smtClean="0"/>
              <a:pPr/>
              <a:t>‹#›</a:t>
            </a:fld>
            <a:endParaRPr lang="en-US" dirty="0"/>
          </a:p>
        </p:txBody>
      </p:sp>
    </p:spTree>
    <p:extLst>
      <p:ext uri="{BB962C8B-B14F-4D97-AF65-F5344CB8AC3E}">
        <p14:creationId xmlns="" xmlns:p14="http://schemas.microsoft.com/office/powerpoint/2010/main" val="134170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7BD-1D3D-4D33-858E-092C22701DC0}"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8/15/2021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8/15/2021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8/15/2021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8/15/2021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8/15/2021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8/15/2021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8/15/2021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8/15/2021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8/15/2021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8/15/2021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8/15/2021</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8/15/2021</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ENAMUL%20HAQUE\Desktop\&#2447;&#2476;&#2494;&#2480;&#2503;&#2480;%20&#2488;&#2434;&#2455;&#2509;&#2480;&#2494;&#2478;%20&#2488;&#2509;&#2476;&#2494;&#2471;&#2496;&#2472;&#2468;&#2494;&#2480;%20&#2488;&#2434;&#2455;&#2509;&#2480;&#2494;&#2478;.3gp"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2057400" y="3657600"/>
            <a:ext cx="5105400" cy="1938992"/>
          </a:xfrm>
          <a:prstGeom prst="rect">
            <a:avLst/>
          </a:prstGeom>
          <a:solidFill>
            <a:schemeClr val="accent6">
              <a:lumMod val="40000"/>
              <a:lumOff val="60000"/>
            </a:schemeClr>
          </a:solidFill>
        </p:spPr>
        <p:txBody>
          <a:bodyPr wrap="square" rtlCol="0">
            <a:spAutoFit/>
          </a:bodyPr>
          <a:lstStyle/>
          <a:p>
            <a:pPr algn="ctr"/>
            <a:r>
              <a:rPr lang="en-US" sz="6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সবাইকে</a:t>
            </a:r>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 </a:t>
            </a:r>
            <a:r>
              <a:rPr lang="en-US" sz="6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জানাই</a:t>
            </a:r>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 </a:t>
            </a:r>
            <a:r>
              <a:rPr lang="bn-BD"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শুভেচ্ছা  </a:t>
            </a:r>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endParaRPr>
          </a:p>
        </p:txBody>
      </p:sp>
      <p:sp>
        <p:nvSpPr>
          <p:cNvPr id="8" name="TextBox 7"/>
          <p:cNvSpPr txBox="1"/>
          <p:nvPr/>
        </p:nvSpPr>
        <p:spPr>
          <a:xfrm>
            <a:off x="533400" y="609600"/>
            <a:ext cx="7391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আস্‌সালামু আলাইকুম  </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descr="120-36-01PVC-01pcs-pocket-01.jpg"/>
          <p:cNvPicPr>
            <a:picLocks noChangeAspect="1"/>
          </p:cNvPicPr>
          <p:nvPr/>
        </p:nvPicPr>
        <p:blipFill>
          <a:blip r:embed="rId2"/>
          <a:stretch>
            <a:fillRect/>
          </a:stretch>
        </p:blipFill>
        <p:spPr>
          <a:xfrm>
            <a:off x="6781800" y="228600"/>
            <a:ext cx="1968796" cy="6400800"/>
          </a:xfrm>
          <a:prstGeom prst="rect">
            <a:avLst/>
          </a:prstGeom>
        </p:spPr>
      </p:pic>
      <p:pic>
        <p:nvPicPr>
          <p:cNvPr id="7" name="Picture 6" descr="120-36-01PVC-01pcs-pocket-01.jpg"/>
          <p:cNvPicPr>
            <a:picLocks noChangeAspect="1"/>
          </p:cNvPicPr>
          <p:nvPr/>
        </p:nvPicPr>
        <p:blipFill>
          <a:blip r:embed="rId2"/>
          <a:stretch>
            <a:fillRect/>
          </a:stretch>
        </p:blipFill>
        <p:spPr>
          <a:xfrm>
            <a:off x="241004" y="152400"/>
            <a:ext cx="1968796" cy="6400800"/>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xit" presetSubtype="0" fill="hold" nodeType="clickEffect">
                                  <p:stCondLst>
                                    <p:cond delay="0"/>
                                  </p:stCondLst>
                                  <p:childTnLst>
                                    <p:animEffect transition="out" filter="wedge">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edg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33400" y="1600200"/>
            <a:ext cx="8077200" cy="406265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endParaRPr lang="bn-IN" dirty="0" smtClean="0">
              <a:latin typeface="NikoshBAN" panose="02000000000000000000" pitchFamily="2" charset="0"/>
              <a:cs typeface="NikoshBAN" panose="02000000000000000000" pitchFamily="2" charset="0"/>
            </a:endParaRPr>
          </a:p>
          <a:p>
            <a:pPr algn="just"/>
            <a:r>
              <a:rPr lang="bn-IN" sz="2400" dirty="0" smtClean="0">
                <a:solidFill>
                  <a:schemeClr val="bg1"/>
                </a:solidFill>
                <a:latin typeface="NikoshBAN" panose="02000000000000000000" pitchFamily="2" charset="0"/>
                <a:cs typeface="NikoshBAN" panose="02000000000000000000" pitchFamily="2" charset="0"/>
              </a:rPr>
              <a:t>পাকিস্তানি </a:t>
            </a:r>
            <a:r>
              <a:rPr lang="en-US" sz="2400" dirty="0" smtClean="0">
                <a:solidFill>
                  <a:schemeClr val="bg1"/>
                </a:solidFill>
                <a:latin typeface="NikoshBAN" panose="02000000000000000000" pitchFamily="2" charset="0"/>
                <a:cs typeface="NikoshBAN" panose="02000000000000000000" pitchFamily="2" charset="0"/>
              </a:rPr>
              <a:t>ঔ</a:t>
            </a:r>
            <a:r>
              <a:rPr lang="bn-IN" sz="2400" dirty="0" smtClean="0">
                <a:solidFill>
                  <a:schemeClr val="bg1"/>
                </a:solidFill>
                <a:latin typeface="NikoshBAN" panose="02000000000000000000" pitchFamily="2" charset="0"/>
                <a:cs typeface="NikoshBAN" panose="02000000000000000000" pitchFamily="2" charset="0"/>
              </a:rPr>
              <a:t>পনিবেশিক রাষ্ট্রকাঠামো ভেঙ্গে বাঙালির সার্বিক মুক্তি অর্জনের লক্ষে ১৯৬৬ সালে বঙ্গবন্ধু শেখ মুজিবুর রহমান ছয়দফা কর্মসূচি ঘোষণা করে কারাবরণ করেন।</a:t>
            </a:r>
            <a:r>
              <a:rPr lang="en-US" sz="2400" dirty="0" smtClean="0">
                <a:solidFill>
                  <a:schemeClr val="bg1"/>
                </a:solidFill>
                <a:latin typeface="NikoshBAN" panose="02000000000000000000" pitchFamily="2" charset="0"/>
                <a:cs typeface="NikoshBAN" panose="02000000000000000000" pitchFamily="2" charset="0"/>
              </a:rPr>
              <a:t> </a:t>
            </a:r>
            <a:r>
              <a:rPr lang="bn-IN" sz="2400" dirty="0" smtClean="0">
                <a:solidFill>
                  <a:schemeClr val="bg1"/>
                </a:solidFill>
                <a:latin typeface="NikoshBAN" panose="02000000000000000000" pitchFamily="2" charset="0"/>
                <a:cs typeface="NikoshBAN" panose="02000000000000000000" pitchFamily="2" charset="0"/>
              </a:rPr>
              <a:t>১৯৭০ সালের সাধারণ নির্বাচনে বঙ্গবন্ধুর নেতৃত্বে আওয়ামী লীগ অর্জন করে নিরঙ্কুশ বিজয়। তবুও পাকিস্তানি শাসকগোষ্ঠি বাঙ্গালিদের হাতে ক্ষমতা হস্তান্তর না করে ষড়যন্ত্রের পথ বেছে নেয়। ১৯৭১ সালের ২রা মার্চ থেকে বঙ্গবন্ধুর আহবানে বাংলায় অসহযোগ আন্দোলনের ধারাবাহিকতায় ৭ই মার্চ ১৯৭১ এ ঢাকার রেসকোর্চ ময়দানে( বর্তমান সোহরাওয়ার্দি উদ্যান) প্রায় দশ লক্ষ লোকের উপস্থিতিতে বঙ্গবন্ধু শেখ মুজিবুর রহমান ১৮ মিনিটের ঐতিহাসিক ভাষণ দেন। এই ভাষণ ৭ মার্চের ভাষণ হিসেবে বিখ্যাত। বঙ্গবন্ধুর এই ভাষণটিকে আমেরিকার প্রেসিডেন্ট আব্রাহাম লিংকনের ঐতিহাসিক গেটিসবার্গ ভাষণের সঙ্গে তুলনা করা হয়।</a:t>
            </a:r>
            <a:endParaRPr lang="en-US" dirty="0">
              <a:solidFill>
                <a:schemeClr val="bg1"/>
              </a:solidFill>
            </a:endParaRPr>
          </a:p>
        </p:txBody>
      </p:sp>
      <p:sp>
        <p:nvSpPr>
          <p:cNvPr id="6" name="Rectangle 5"/>
          <p:cNvSpPr/>
          <p:nvPr/>
        </p:nvSpPr>
        <p:spPr>
          <a:xfrm>
            <a:off x="2514600" y="533400"/>
            <a:ext cx="3962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000" b="1"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000" b="1" i="1" u="sng"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বিষয়বস্তু</a:t>
            </a:r>
            <a:endParaRPr lang="bn-IN" sz="4000" b="1"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297726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85800" y="1488378"/>
            <a:ext cx="2799254" cy="9157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anose="02000000000000000000" pitchFamily="2" charset="0"/>
                <a:cs typeface="NikoshBAN" panose="02000000000000000000" pitchFamily="2" charset="0"/>
              </a:rPr>
              <a:t>মার্শাল</a:t>
            </a:r>
            <a:r>
              <a:rPr lang="en-US" sz="2400" dirty="0">
                <a:solidFill>
                  <a:schemeClr val="tx1"/>
                </a:solidFill>
                <a:latin typeface="NikoshBAN" panose="02000000000000000000" pitchFamily="2" charset="0"/>
                <a:cs typeface="NikoshBAN" panose="02000000000000000000" pitchFamily="2" charset="0"/>
              </a:rPr>
              <a:t>-</a:t>
            </a:r>
            <a:r>
              <a:rPr lang="en-US" sz="2400" dirty="0" smtClean="0">
                <a:solidFill>
                  <a:schemeClr val="tx1"/>
                </a:solidFill>
                <a:latin typeface="NikoshBAN" panose="02000000000000000000" pitchFamily="2" charset="0"/>
                <a:cs typeface="NikoshBAN" panose="02000000000000000000" pitchFamily="2" charset="0"/>
              </a:rPr>
              <a:t> ল</a:t>
            </a:r>
            <a:endParaRPr lang="en-US" sz="24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6006348" y="1488378"/>
            <a:ext cx="2799254" cy="91813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anose="02000000000000000000" pitchFamily="2" charset="0"/>
                <a:cs typeface="NikoshBAN" panose="02000000000000000000" pitchFamily="2" charset="0"/>
              </a:rPr>
              <a:t>সামরিক</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আইন</a:t>
            </a:r>
            <a:endParaRPr lang="en-US" sz="24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685800" y="2951141"/>
            <a:ext cx="2799254" cy="944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anose="02000000000000000000" pitchFamily="2" charset="0"/>
                <a:cs typeface="NikoshBAN" panose="02000000000000000000" pitchFamily="2" charset="0"/>
              </a:rPr>
              <a:t>ব্যারাক</a:t>
            </a:r>
            <a:endParaRPr lang="en-US" sz="24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6006348" y="2930648"/>
            <a:ext cx="2799254" cy="944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anose="02000000000000000000" pitchFamily="2" charset="0"/>
                <a:cs typeface="NikoshBAN" panose="02000000000000000000" pitchFamily="2" charset="0"/>
              </a:rPr>
              <a:t>সেনাছাউনি</a:t>
            </a:r>
            <a:endParaRPr lang="en-US" sz="24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77254" y="2448377"/>
            <a:ext cx="8119802" cy="6202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70C0"/>
                </a:solidFill>
                <a:latin typeface="NikoshBAN" panose="02000000000000000000" pitchFamily="2" charset="0"/>
                <a:cs typeface="NikoshBAN" panose="02000000000000000000" pitchFamily="2" charset="0"/>
              </a:rPr>
              <a:t>বাক্যঃ </a:t>
            </a:r>
            <a:r>
              <a:rPr lang="bn-IN" sz="2400" dirty="0" smtClean="0">
                <a:solidFill>
                  <a:schemeClr val="tx1"/>
                </a:solidFill>
                <a:latin typeface="NikoshBAN" panose="02000000000000000000" pitchFamily="2" charset="0"/>
                <a:cs typeface="NikoshBAN" panose="02000000000000000000" pitchFamily="2" charset="0"/>
              </a:rPr>
              <a:t>পাকিস্তানে গনতান্ত্রিক শাসন প্রক্রিয়া নস্যাৎ করার জন্য ১৯৫৮ সাল থেকে আইয়ুব খান ‘মার্শাল- ল’ জারি করে দশ বছর রেখেছিলেন।</a:t>
            </a:r>
            <a:endParaRPr lang="en-US" sz="24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677254" y="3873715"/>
            <a:ext cx="8128348" cy="47534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70C0"/>
                </a:solidFill>
                <a:latin typeface="NikoshBAN" panose="02000000000000000000" pitchFamily="2" charset="0"/>
                <a:cs typeface="NikoshBAN" panose="02000000000000000000" pitchFamily="2" charset="0"/>
              </a:rPr>
              <a:t>বাক্যঃ</a:t>
            </a:r>
            <a:r>
              <a:rPr lang="bn-IN" sz="2400" dirty="0">
                <a:solidFill>
                  <a:schemeClr val="tx1"/>
                </a:solidFill>
                <a:latin typeface="NikoshBAN" panose="02000000000000000000" pitchFamily="2" charset="0"/>
                <a:cs typeface="NikoshBAN" panose="02000000000000000000" pitchFamily="2" charset="0"/>
              </a:rPr>
              <a:t> </a:t>
            </a:r>
            <a:r>
              <a:rPr lang="bn-IN" sz="2400" dirty="0" smtClean="0">
                <a:solidFill>
                  <a:schemeClr val="tx1"/>
                </a:solidFill>
                <a:latin typeface="NikoshBAN" panose="02000000000000000000" pitchFamily="2" charset="0"/>
                <a:cs typeface="NikoshBAN" panose="02000000000000000000" pitchFamily="2" charset="0"/>
              </a:rPr>
              <a:t>শেখ মুজিবুর রহমান পাকিস্তানি সেনাদের ব্যারাকে ফিরে যেতে বলেছিলেন।</a:t>
            </a:r>
            <a:endParaRPr lang="en-US" sz="24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85800" y="4347783"/>
            <a:ext cx="2799254" cy="89916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anose="02000000000000000000" pitchFamily="2" charset="0"/>
                <a:cs typeface="NikoshBAN" panose="02000000000000000000" pitchFamily="2" charset="0"/>
              </a:rPr>
              <a:t>রাউন্ড</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টেবিল</a:t>
            </a:r>
            <a:endParaRPr lang="en-US" sz="24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6006348" y="4347246"/>
            <a:ext cx="2799254" cy="89916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anose="02000000000000000000" pitchFamily="2" charset="0"/>
                <a:cs typeface="NikoshBAN" panose="02000000000000000000" pitchFamily="2" charset="0"/>
              </a:rPr>
              <a:t>গোল</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টেবিল</a:t>
            </a:r>
            <a:endParaRPr lang="en-US" sz="2400" dirty="0">
              <a:solidFill>
                <a:schemeClr val="tx1"/>
              </a:solidFill>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2"/>
          <a:stretch>
            <a:fillRect/>
          </a:stretch>
        </p:blipFill>
        <p:spPr>
          <a:xfrm>
            <a:off x="3862012" y="3110486"/>
            <a:ext cx="1758832" cy="770775"/>
          </a:xfrm>
          <a:prstGeom prst="rect">
            <a:avLst/>
          </a:prstGeom>
        </p:spPr>
      </p:pic>
      <p:pic>
        <p:nvPicPr>
          <p:cNvPr id="14" name="Picture 13"/>
          <p:cNvPicPr>
            <a:picLocks noChangeAspect="1"/>
          </p:cNvPicPr>
          <p:nvPr/>
        </p:nvPicPr>
        <p:blipFill>
          <a:blip r:embed="rId3"/>
          <a:stretch>
            <a:fillRect/>
          </a:stretch>
        </p:blipFill>
        <p:spPr>
          <a:xfrm>
            <a:off x="3866285" y="1491614"/>
            <a:ext cx="1758832" cy="912514"/>
          </a:xfrm>
          <a:prstGeom prst="rect">
            <a:avLst/>
          </a:prstGeom>
        </p:spPr>
      </p:pic>
      <p:pic>
        <p:nvPicPr>
          <p:cNvPr id="15" name="Picture 14"/>
          <p:cNvPicPr>
            <a:picLocks noChangeAspect="1"/>
          </p:cNvPicPr>
          <p:nvPr/>
        </p:nvPicPr>
        <p:blipFill>
          <a:blip r:embed="rId4"/>
          <a:stretch>
            <a:fillRect/>
          </a:stretch>
        </p:blipFill>
        <p:spPr>
          <a:xfrm>
            <a:off x="3866285" y="4376848"/>
            <a:ext cx="1758832" cy="1023137"/>
          </a:xfrm>
          <a:prstGeom prst="rect">
            <a:avLst/>
          </a:prstGeom>
        </p:spPr>
      </p:pic>
      <p:sp>
        <p:nvSpPr>
          <p:cNvPr id="16" name="Rectangle 15"/>
          <p:cNvSpPr/>
          <p:nvPr/>
        </p:nvSpPr>
        <p:spPr>
          <a:xfrm>
            <a:off x="685800" y="609600"/>
            <a:ext cx="8001000" cy="530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bn-IN" sz="1600" b="1" dirty="0" smtClean="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rPr>
              <a:t>এসো নূতন শব্দের অর্থ জেনে বাক্য তৈরি করি...</a:t>
            </a:r>
            <a:endParaRPr lang="en-US" sz="1600" b="1" dirty="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endParaRPr>
          </a:p>
        </p:txBody>
      </p:sp>
      <p:sp>
        <p:nvSpPr>
          <p:cNvPr id="17" name="Rectangle 16"/>
          <p:cNvSpPr/>
          <p:nvPr/>
        </p:nvSpPr>
        <p:spPr>
          <a:xfrm>
            <a:off x="685800" y="5254211"/>
            <a:ext cx="8119802" cy="561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70C0"/>
                </a:solidFill>
                <a:latin typeface="NikoshBAN" panose="02000000000000000000" pitchFamily="2" charset="0"/>
                <a:cs typeface="NikoshBAN" panose="02000000000000000000" pitchFamily="2" charset="0"/>
              </a:rPr>
              <a:t>বাক্যঃ </a:t>
            </a:r>
            <a:r>
              <a:rPr lang="bn-IN" sz="2400" dirty="0" smtClean="0">
                <a:solidFill>
                  <a:schemeClr val="tx1"/>
                </a:solidFill>
                <a:latin typeface="NikoshBAN" panose="02000000000000000000" pitchFamily="2" charset="0"/>
                <a:cs typeface="NikoshBAN" panose="02000000000000000000" pitchFamily="2" charset="0"/>
              </a:rPr>
              <a:t>সাধারণত মিটিং বা কনফারেন্স এর জন্য রাউন্ড টেবিল ব্যবহৃত হয়ে থাকে।</a:t>
            </a:r>
            <a:endParaRPr lang="en-US" sz="2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57576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80">
                                          <p:stCondLst>
                                            <p:cond delay="0"/>
                                          </p:stCondLst>
                                        </p:cTn>
                                        <p:tgtEl>
                                          <p:spTgt spid="8"/>
                                        </p:tgtEl>
                                      </p:cBhvr>
                                    </p:animEffect>
                                    <p:anim calcmode="lin" valueType="num">
                                      <p:cBhvr>
                                        <p:cTn id="5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8" dur="26">
                                          <p:stCondLst>
                                            <p:cond delay="650"/>
                                          </p:stCondLst>
                                        </p:cTn>
                                        <p:tgtEl>
                                          <p:spTgt spid="8"/>
                                        </p:tgtEl>
                                      </p:cBhvr>
                                      <p:to x="100000" y="60000"/>
                                    </p:animScale>
                                    <p:animScale>
                                      <p:cBhvr>
                                        <p:cTn id="59" dur="166" decel="50000">
                                          <p:stCondLst>
                                            <p:cond delay="676"/>
                                          </p:stCondLst>
                                        </p:cTn>
                                        <p:tgtEl>
                                          <p:spTgt spid="8"/>
                                        </p:tgtEl>
                                      </p:cBhvr>
                                      <p:to x="100000" y="100000"/>
                                    </p:animScale>
                                    <p:animScale>
                                      <p:cBhvr>
                                        <p:cTn id="60" dur="26">
                                          <p:stCondLst>
                                            <p:cond delay="1312"/>
                                          </p:stCondLst>
                                        </p:cTn>
                                        <p:tgtEl>
                                          <p:spTgt spid="8"/>
                                        </p:tgtEl>
                                      </p:cBhvr>
                                      <p:to x="100000" y="80000"/>
                                    </p:animScale>
                                    <p:animScale>
                                      <p:cBhvr>
                                        <p:cTn id="61" dur="166" decel="50000">
                                          <p:stCondLst>
                                            <p:cond delay="1338"/>
                                          </p:stCondLst>
                                        </p:cTn>
                                        <p:tgtEl>
                                          <p:spTgt spid="8"/>
                                        </p:tgtEl>
                                      </p:cBhvr>
                                      <p:to x="100000" y="100000"/>
                                    </p:animScale>
                                    <p:animScale>
                                      <p:cBhvr>
                                        <p:cTn id="62" dur="26">
                                          <p:stCondLst>
                                            <p:cond delay="1642"/>
                                          </p:stCondLst>
                                        </p:cTn>
                                        <p:tgtEl>
                                          <p:spTgt spid="8"/>
                                        </p:tgtEl>
                                      </p:cBhvr>
                                      <p:to x="100000" y="90000"/>
                                    </p:animScale>
                                    <p:animScale>
                                      <p:cBhvr>
                                        <p:cTn id="63" dur="166" decel="50000">
                                          <p:stCondLst>
                                            <p:cond delay="1668"/>
                                          </p:stCondLst>
                                        </p:cTn>
                                        <p:tgtEl>
                                          <p:spTgt spid="8"/>
                                        </p:tgtEl>
                                      </p:cBhvr>
                                      <p:to x="100000" y="100000"/>
                                    </p:animScale>
                                    <p:animScale>
                                      <p:cBhvr>
                                        <p:cTn id="64" dur="26">
                                          <p:stCondLst>
                                            <p:cond delay="1808"/>
                                          </p:stCondLst>
                                        </p:cTn>
                                        <p:tgtEl>
                                          <p:spTgt spid="8"/>
                                        </p:tgtEl>
                                      </p:cBhvr>
                                      <p:to x="100000" y="95000"/>
                                    </p:animScale>
                                    <p:animScale>
                                      <p:cBhvr>
                                        <p:cTn id="65" dur="166" decel="50000">
                                          <p:stCondLst>
                                            <p:cond delay="1834"/>
                                          </p:stCondLst>
                                        </p:cTn>
                                        <p:tgtEl>
                                          <p:spTgt spid="8"/>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1000"/>
                                        <p:tgtEl>
                                          <p:spTgt spid="15"/>
                                        </p:tgtEl>
                                      </p:cBhvr>
                                    </p:animEffect>
                                    <p:anim calcmode="lin" valueType="num">
                                      <p:cBhvr>
                                        <p:cTn id="81" dur="1000" fill="hold"/>
                                        <p:tgtEl>
                                          <p:spTgt spid="15"/>
                                        </p:tgtEl>
                                        <p:attrNameLst>
                                          <p:attrName>ppt_x</p:attrName>
                                        </p:attrNameLst>
                                      </p:cBhvr>
                                      <p:tavLst>
                                        <p:tav tm="0">
                                          <p:val>
                                            <p:strVal val="#ppt_x"/>
                                          </p:val>
                                        </p:tav>
                                        <p:tav tm="100000">
                                          <p:val>
                                            <p:strVal val="#ppt_x"/>
                                          </p:val>
                                        </p:tav>
                                      </p:tavLst>
                                    </p:anim>
                                    <p:anim calcmode="lin" valueType="num">
                                      <p:cBhvr>
                                        <p:cTn id="8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80">
                                          <p:stCondLst>
                                            <p:cond delay="0"/>
                                          </p:stCondLst>
                                        </p:cTn>
                                        <p:tgtEl>
                                          <p:spTgt spid="12"/>
                                        </p:tgtEl>
                                      </p:cBhvr>
                                    </p:animEffect>
                                    <p:anim calcmode="lin" valueType="num">
                                      <p:cBhvr>
                                        <p:cTn id="8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3" dur="26">
                                          <p:stCondLst>
                                            <p:cond delay="650"/>
                                          </p:stCondLst>
                                        </p:cTn>
                                        <p:tgtEl>
                                          <p:spTgt spid="12"/>
                                        </p:tgtEl>
                                      </p:cBhvr>
                                      <p:to x="100000" y="60000"/>
                                    </p:animScale>
                                    <p:animScale>
                                      <p:cBhvr>
                                        <p:cTn id="94" dur="166" decel="50000">
                                          <p:stCondLst>
                                            <p:cond delay="676"/>
                                          </p:stCondLst>
                                        </p:cTn>
                                        <p:tgtEl>
                                          <p:spTgt spid="12"/>
                                        </p:tgtEl>
                                      </p:cBhvr>
                                      <p:to x="100000" y="100000"/>
                                    </p:animScale>
                                    <p:animScale>
                                      <p:cBhvr>
                                        <p:cTn id="95" dur="26">
                                          <p:stCondLst>
                                            <p:cond delay="1312"/>
                                          </p:stCondLst>
                                        </p:cTn>
                                        <p:tgtEl>
                                          <p:spTgt spid="12"/>
                                        </p:tgtEl>
                                      </p:cBhvr>
                                      <p:to x="100000" y="80000"/>
                                    </p:animScale>
                                    <p:animScale>
                                      <p:cBhvr>
                                        <p:cTn id="96" dur="166" decel="50000">
                                          <p:stCondLst>
                                            <p:cond delay="1338"/>
                                          </p:stCondLst>
                                        </p:cTn>
                                        <p:tgtEl>
                                          <p:spTgt spid="12"/>
                                        </p:tgtEl>
                                      </p:cBhvr>
                                      <p:to x="100000" y="100000"/>
                                    </p:animScale>
                                    <p:animScale>
                                      <p:cBhvr>
                                        <p:cTn id="97" dur="26">
                                          <p:stCondLst>
                                            <p:cond delay="1642"/>
                                          </p:stCondLst>
                                        </p:cTn>
                                        <p:tgtEl>
                                          <p:spTgt spid="12"/>
                                        </p:tgtEl>
                                      </p:cBhvr>
                                      <p:to x="100000" y="90000"/>
                                    </p:animScale>
                                    <p:animScale>
                                      <p:cBhvr>
                                        <p:cTn id="98" dur="166" decel="50000">
                                          <p:stCondLst>
                                            <p:cond delay="1668"/>
                                          </p:stCondLst>
                                        </p:cTn>
                                        <p:tgtEl>
                                          <p:spTgt spid="12"/>
                                        </p:tgtEl>
                                      </p:cBhvr>
                                      <p:to x="100000" y="100000"/>
                                    </p:animScale>
                                    <p:animScale>
                                      <p:cBhvr>
                                        <p:cTn id="99" dur="26">
                                          <p:stCondLst>
                                            <p:cond delay="1808"/>
                                          </p:stCondLst>
                                        </p:cTn>
                                        <p:tgtEl>
                                          <p:spTgt spid="12"/>
                                        </p:tgtEl>
                                      </p:cBhvr>
                                      <p:to x="100000" y="95000"/>
                                    </p:animScale>
                                    <p:animScale>
                                      <p:cBhvr>
                                        <p:cTn id="100" dur="166" decel="50000">
                                          <p:stCondLst>
                                            <p:cond delay="1834"/>
                                          </p:stCondLst>
                                        </p:cTn>
                                        <p:tgtEl>
                                          <p:spTgt spid="12"/>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circle(in)">
                                      <p:cBhvr>
                                        <p:cTn id="10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91055" y="571510"/>
            <a:ext cx="1761897" cy="1722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stretch>
            <a:fillRect/>
          </a:stretch>
        </p:blipFill>
        <p:spPr>
          <a:xfrm>
            <a:off x="3767251" y="2852249"/>
            <a:ext cx="1761898" cy="1893861"/>
          </a:xfrm>
          <a:prstGeom prst="rect">
            <a:avLst/>
          </a:prstGeom>
          <a:ln>
            <a:solidFill>
              <a:srgbClr val="FF0000"/>
            </a:solidFill>
          </a:ln>
        </p:spPr>
      </p:pic>
      <p:sp>
        <p:nvSpPr>
          <p:cNvPr id="6" name="Rectangle 5"/>
          <p:cNvSpPr/>
          <p:nvPr/>
        </p:nvSpPr>
        <p:spPr>
          <a:xfrm>
            <a:off x="381000" y="1143000"/>
            <a:ext cx="3188129" cy="10744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ওয়াপদা</a:t>
            </a:r>
            <a:endParaRPr lang="en-US" sz="24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5486400" y="1066800"/>
            <a:ext cx="3185160" cy="10744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পানি ও বিদ্যুৎ উন্নয়ন কর্তৃপক্ষ</a:t>
            </a:r>
            <a:endParaRPr lang="en-US" sz="24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380999" y="2280696"/>
            <a:ext cx="8305801" cy="50292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70C0"/>
                </a:solidFill>
                <a:latin typeface="NikoshBAN" panose="02000000000000000000" pitchFamily="2" charset="0"/>
                <a:cs typeface="NikoshBAN" panose="02000000000000000000" pitchFamily="2" charset="0"/>
              </a:rPr>
              <a:t>বাক্যঃ </a:t>
            </a:r>
            <a:r>
              <a:rPr lang="bn-IN" sz="2400" dirty="0" smtClean="0">
                <a:solidFill>
                  <a:schemeClr val="tx1"/>
                </a:solidFill>
                <a:latin typeface="NikoshBAN" panose="02000000000000000000" pitchFamily="2" charset="0"/>
                <a:cs typeface="NikoshBAN" panose="02000000000000000000" pitchFamily="2" charset="0"/>
              </a:rPr>
              <a:t>ওয়াপদা হাজার হাজার মানুষের কর্মসংস্থানের ব্যাবস্থা করে দিয়েছে।</a:t>
            </a:r>
            <a:endParaRPr lang="en-US" sz="24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381000" y="3352800"/>
            <a:ext cx="3188131" cy="11582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সংবিধান</a:t>
            </a:r>
            <a:endParaRPr lang="en-US" sz="24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5562600" y="3276600"/>
            <a:ext cx="3188132" cy="11612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শাসনতন্ত্র</a:t>
            </a:r>
            <a:endParaRPr lang="en-US" sz="24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380999" y="4814744"/>
            <a:ext cx="8382001" cy="50292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70C0"/>
                </a:solidFill>
                <a:latin typeface="NikoshBAN" panose="02000000000000000000" pitchFamily="2" charset="0"/>
                <a:cs typeface="NikoshBAN" panose="02000000000000000000" pitchFamily="2" charset="0"/>
              </a:rPr>
              <a:t>বাক্যঃ </a:t>
            </a:r>
            <a:r>
              <a:rPr lang="bn-IN" sz="2400" dirty="0" smtClean="0">
                <a:solidFill>
                  <a:schemeClr val="tx1"/>
                </a:solidFill>
                <a:latin typeface="NikoshBAN" panose="02000000000000000000" pitchFamily="2" charset="0"/>
                <a:cs typeface="NikoshBAN" panose="02000000000000000000" pitchFamily="2" charset="0"/>
              </a:rPr>
              <a:t>১৯৭২ </a:t>
            </a:r>
            <a:r>
              <a:rPr lang="bn-IN" sz="2400" dirty="0">
                <a:solidFill>
                  <a:schemeClr val="tx1"/>
                </a:solidFill>
                <a:latin typeface="NikoshBAN" panose="02000000000000000000" pitchFamily="2" charset="0"/>
                <a:cs typeface="NikoshBAN" panose="02000000000000000000" pitchFamily="2" charset="0"/>
              </a:rPr>
              <a:t>সালে বাংলাদেশের সংবিধান রচনা করা হয়।</a:t>
            </a:r>
          </a:p>
        </p:txBody>
      </p:sp>
    </p:spTree>
    <p:extLst>
      <p:ext uri="{BB962C8B-B14F-4D97-AF65-F5344CB8AC3E}">
        <p14:creationId xmlns="" xmlns:p14="http://schemas.microsoft.com/office/powerpoint/2010/main" val="34420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circle(in)">
                                      <p:cBhvr>
                                        <p:cTn id="7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85800" y="3276600"/>
            <a:ext cx="7891354" cy="216868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জোড়ায় কাজ</a:t>
            </a:r>
          </a:p>
          <a:p>
            <a:pPr algn="ctr"/>
            <a:endParaRPr lang="bn-IN" sz="2000" dirty="0">
              <a:solidFill>
                <a:schemeClr val="tx1"/>
              </a:solidFill>
              <a:latin typeface="NikoshBAN" panose="02000000000000000000" pitchFamily="2" charset="0"/>
              <a:cs typeface="NikoshBAN" panose="02000000000000000000" pitchFamily="2" charset="0"/>
            </a:endParaRPr>
          </a:p>
          <a:p>
            <a:pPr algn="ctr"/>
            <a:endParaRPr lang="bn-IN" sz="2000" dirty="0" smtClean="0">
              <a:solidFill>
                <a:schemeClr val="tx1"/>
              </a:solidFill>
              <a:latin typeface="NikoshBAN" panose="02000000000000000000" pitchFamily="2" charset="0"/>
              <a:cs typeface="NikoshBAN" panose="02000000000000000000" pitchFamily="2" charset="0"/>
            </a:endParaRPr>
          </a:p>
          <a:p>
            <a:pPr algn="ctr"/>
            <a:r>
              <a:rPr lang="bn-IN" sz="2000" dirty="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মার্শাল-ল, ব্যারাক</a:t>
            </a:r>
            <a:r>
              <a:rPr lang="en-US"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সংবিধান’– শব্দগুলো দিয়ে অর্থসহ বাক্য তৈরি কর।</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4" name="Group 3"/>
          <p:cNvGrpSpPr/>
          <p:nvPr/>
        </p:nvGrpSpPr>
        <p:grpSpPr>
          <a:xfrm>
            <a:off x="685799" y="1468026"/>
            <a:ext cx="8063753" cy="1104845"/>
            <a:chOff x="699247" y="800155"/>
            <a:chExt cx="11020146" cy="1808574"/>
          </a:xfrm>
        </p:grpSpPr>
        <p:pic>
          <p:nvPicPr>
            <p:cNvPr id="5" name="Picture 4"/>
            <p:cNvPicPr>
              <a:picLocks noChangeAspect="1"/>
            </p:cNvPicPr>
            <p:nvPr/>
          </p:nvPicPr>
          <p:blipFill>
            <a:blip r:embed="rId2"/>
            <a:stretch>
              <a:fillRect/>
            </a:stretch>
          </p:blipFill>
          <p:spPr>
            <a:xfrm>
              <a:off x="3492705" y="895654"/>
              <a:ext cx="2656302" cy="1606142"/>
            </a:xfrm>
            <a:prstGeom prst="rect">
              <a:avLst/>
            </a:prstGeom>
          </p:spPr>
        </p:pic>
        <p:pic>
          <p:nvPicPr>
            <p:cNvPr id="6" name="Picture 5"/>
            <p:cNvPicPr>
              <a:picLocks noChangeAspect="1"/>
            </p:cNvPicPr>
            <p:nvPr/>
          </p:nvPicPr>
          <p:blipFill>
            <a:blip r:embed="rId3"/>
            <a:stretch>
              <a:fillRect/>
            </a:stretch>
          </p:blipFill>
          <p:spPr>
            <a:xfrm>
              <a:off x="6149007" y="901594"/>
              <a:ext cx="2676939" cy="1600201"/>
            </a:xfrm>
            <a:prstGeom prst="rect">
              <a:avLst/>
            </a:prstGeom>
          </p:spPr>
        </p:pic>
        <p:pic>
          <p:nvPicPr>
            <p:cNvPr id="7" name="Picture 6"/>
            <p:cNvPicPr>
              <a:picLocks noChangeAspect="1"/>
            </p:cNvPicPr>
            <p:nvPr/>
          </p:nvPicPr>
          <p:blipFill>
            <a:blip r:embed="rId4"/>
            <a:stretch>
              <a:fillRect/>
            </a:stretch>
          </p:blipFill>
          <p:spPr>
            <a:xfrm>
              <a:off x="8706678" y="800155"/>
              <a:ext cx="3012715" cy="18085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699247" y="949121"/>
              <a:ext cx="2414050" cy="1606141"/>
            </a:xfrm>
            <a:prstGeom prst="rect">
              <a:avLst/>
            </a:prstGeom>
            <a:ln>
              <a:solidFill>
                <a:srgbClr val="FF0000"/>
              </a:solidFill>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57201" y="2133600"/>
            <a:ext cx="8153400" cy="3817294"/>
          </a:xfrm>
          <a:prstGeom prst="rect">
            <a:avLst/>
          </a:prstGeom>
          <a:solidFill>
            <a:schemeClr val="accent6">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solidFill>
                  <a:schemeClr val="tx1"/>
                </a:solidFill>
                <a:latin typeface="NikoshBAN" panose="02000000000000000000" pitchFamily="2" charset="0"/>
                <a:cs typeface="NikoshBAN" panose="02000000000000000000" pitchFamily="2" charset="0"/>
              </a:rPr>
              <a:t>                                                                            </a:t>
            </a:r>
            <a:r>
              <a:rPr lang="en-US" sz="2000" dirty="0" err="1"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20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বিশ্লেষণ</a:t>
            </a:r>
            <a:endParaRPr lang="en-US" sz="20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just"/>
            <a:endParaRPr lang="en-US" sz="1600" dirty="0">
              <a:solidFill>
                <a:schemeClr val="tx1"/>
              </a:solidFill>
              <a:latin typeface="NikoshBAN" panose="02000000000000000000" pitchFamily="2" charset="0"/>
              <a:cs typeface="NikoshBAN" panose="02000000000000000000" pitchFamily="2" charset="0"/>
            </a:endParaRPr>
          </a:p>
          <a:p>
            <a:pPr algn="just"/>
            <a:r>
              <a:rPr lang="en-US" sz="1600" dirty="0" err="1" smtClean="0">
                <a:solidFill>
                  <a:schemeClr val="tx1"/>
                </a:solidFill>
                <a:latin typeface="NikoshBAN" panose="02000000000000000000" pitchFamily="2" charset="0"/>
                <a:cs typeface="NikoshBAN" panose="02000000000000000000" pitchFamily="2" charset="0"/>
              </a:rPr>
              <a:t>বঙ্গবন্ধু</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বাঙালি</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জাতির</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অর্থনীতি</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রাজনীতি</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সাংস্কৃতিক</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মুক্তির</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লক্ষে</a:t>
            </a:r>
            <a:r>
              <a:rPr lang="bn-IN" sz="1600" dirty="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ছিলেন</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নিবেদিত</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প্রাণ</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তিনি</a:t>
            </a:r>
            <a:r>
              <a:rPr lang="en-US" sz="1600" dirty="0" smtClean="0">
                <a:solidFill>
                  <a:schemeClr val="tx1"/>
                </a:solidFill>
                <a:latin typeface="NikoshBAN" panose="02000000000000000000" pitchFamily="2" charset="0"/>
                <a:cs typeface="NikoshBAN" panose="02000000000000000000" pitchFamily="2" charset="0"/>
              </a:rPr>
              <a:t> ১৯৫২ </a:t>
            </a:r>
            <a:r>
              <a:rPr lang="en-US" sz="1600" dirty="0" err="1" smtClean="0">
                <a:solidFill>
                  <a:schemeClr val="tx1"/>
                </a:solidFill>
                <a:latin typeface="NikoshBAN" panose="02000000000000000000" pitchFamily="2" charset="0"/>
                <a:cs typeface="NikoshBAN" panose="02000000000000000000" pitchFamily="2" charset="0"/>
              </a:rPr>
              <a:t>সালের</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ভাষা</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আন্দোলন</a:t>
            </a:r>
            <a:r>
              <a:rPr lang="en-US" sz="1600" dirty="0" smtClean="0">
                <a:solidFill>
                  <a:schemeClr val="tx1"/>
                </a:solidFill>
                <a:latin typeface="NikoshBAN" panose="02000000000000000000" pitchFamily="2" charset="0"/>
                <a:cs typeface="NikoshBAN" panose="02000000000000000000" pitchFamily="2" charset="0"/>
              </a:rPr>
              <a:t>,</a:t>
            </a:r>
            <a:r>
              <a:rPr lang="bn-IN" sz="1600" dirty="0" smtClean="0">
                <a:solidFill>
                  <a:schemeClr val="tx1"/>
                </a:solidFill>
                <a:latin typeface="NikoshBAN" panose="02000000000000000000" pitchFamily="2" charset="0"/>
                <a:cs typeface="NikoshBAN" panose="02000000000000000000" pitchFamily="2" charset="0"/>
              </a:rPr>
              <a:t> </a:t>
            </a:r>
            <a:r>
              <a:rPr lang="en-US" sz="1600" dirty="0" smtClean="0">
                <a:solidFill>
                  <a:schemeClr val="tx1"/>
                </a:solidFill>
                <a:latin typeface="NikoshBAN" panose="02000000000000000000" pitchFamily="2" charset="0"/>
                <a:cs typeface="NikoshBAN" panose="02000000000000000000" pitchFamily="2" charset="0"/>
              </a:rPr>
              <a:t>১৯৬৬ </a:t>
            </a:r>
            <a:r>
              <a:rPr lang="en-US" sz="1600" dirty="0" err="1" smtClean="0">
                <a:solidFill>
                  <a:schemeClr val="tx1"/>
                </a:solidFill>
                <a:latin typeface="NikoshBAN" panose="02000000000000000000" pitchFamily="2" charset="0"/>
                <a:cs typeface="NikoshBAN" panose="02000000000000000000" pitchFamily="2" charset="0"/>
              </a:rPr>
              <a:t>সালের</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ছয়</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দফা</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আন্দোলন</a:t>
            </a:r>
            <a:r>
              <a:rPr lang="en-US" sz="1600" dirty="0" smtClean="0">
                <a:solidFill>
                  <a:schemeClr val="tx1"/>
                </a:solidFill>
                <a:latin typeface="NikoshBAN" panose="02000000000000000000" pitchFamily="2" charset="0"/>
                <a:cs typeface="NikoshBAN" panose="02000000000000000000" pitchFamily="2" charset="0"/>
              </a:rPr>
              <a:t>, ১৯৬</a:t>
            </a:r>
            <a:r>
              <a:rPr lang="bn-IN" sz="1600" dirty="0" smtClean="0">
                <a:solidFill>
                  <a:schemeClr val="tx1"/>
                </a:solidFill>
                <a:latin typeface="NikoshBAN" panose="02000000000000000000" pitchFamily="2" charset="0"/>
                <a:cs typeface="NikoshBAN" panose="02000000000000000000" pitchFamily="2" charset="0"/>
              </a:rPr>
              <a:t>৯</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সালের</a:t>
            </a:r>
            <a:r>
              <a:rPr lang="en-US"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গণভ্যূ</a:t>
            </a:r>
            <a:r>
              <a:rPr lang="bn-IN" sz="1600" dirty="0" smtClean="0">
                <a:solidFill>
                  <a:schemeClr val="tx1"/>
                </a:solidFill>
                <a:latin typeface="NikoshBAN" panose="02000000000000000000" pitchFamily="2" charset="0"/>
                <a:cs typeface="NikoshBAN" panose="02000000000000000000" pitchFamily="2" charset="0"/>
              </a:rPr>
              <a:t>ত্থা</a:t>
            </a:r>
            <a:r>
              <a:rPr lang="en-US" sz="1600" dirty="0" smtClean="0">
                <a:solidFill>
                  <a:schemeClr val="tx1"/>
                </a:solidFill>
                <a:latin typeface="NikoshBAN" panose="02000000000000000000" pitchFamily="2" charset="0"/>
                <a:cs typeface="NikoshBAN" panose="02000000000000000000" pitchFamily="2" charset="0"/>
              </a:rPr>
              <a:t>ন</a:t>
            </a:r>
            <a:r>
              <a:rPr lang="bn-IN" sz="1600" dirty="0" smtClean="0">
                <a:solidFill>
                  <a:schemeClr val="tx1"/>
                </a:solidFill>
                <a:latin typeface="NikoshBAN" panose="02000000000000000000" pitchFamily="2" charset="0"/>
                <a:cs typeface="NikoshBAN" panose="02000000000000000000" pitchFamily="2" charset="0"/>
              </a:rPr>
              <a:t> তথা বিভিন্ন আন্দোলনে</a:t>
            </a:r>
            <a:r>
              <a:rPr lang="bn-IN" sz="1600" dirty="0">
                <a:solidFill>
                  <a:schemeClr val="tx1"/>
                </a:solidFill>
                <a:latin typeface="NikoshBAN" panose="02000000000000000000" pitchFamily="2" charset="0"/>
                <a:cs typeface="NikoshBAN" panose="02000000000000000000" pitchFamily="2" charset="0"/>
              </a:rPr>
              <a:t> </a:t>
            </a:r>
            <a:r>
              <a:rPr lang="bn-IN" sz="1600" dirty="0" smtClean="0">
                <a:solidFill>
                  <a:schemeClr val="tx1"/>
                </a:solidFill>
                <a:latin typeface="NikoshBAN" panose="02000000000000000000" pitchFamily="2" charset="0"/>
                <a:cs typeface="NikoshBAN" panose="02000000000000000000" pitchFamily="2" charset="0"/>
              </a:rPr>
              <a:t>নেতৃত্ব দিয়ে এসেছেন । ৬৯-এর গণভ্যুত্থানের প্রেক্ষাপটে পাকিস্তানের সামরিক একনায়ক আইয়ুব খান ক্ষমতাচ্যুত হলে ইয়াহিয়া খান নতুন প্রেসিডেন্ট হয়ে পাকিস্তানে সাধারণ নির্বাচন দিতে বাধ্য হন। নির্বাচনে আওয়ামী লীগ একক সংখাগরিষ্ঠতা লাভ করা সত্বেও গণতন্ত্রের ধারা অনুসারে পাকিস্তানের শাসনভার আওয়ামী লীগ অর্থাৎ বাঙ্গালীর অবিসংবাদিত নেতা বঙ্গবন্ধুর হাতে হস্তান্তর না করে গণতন্ত্র হত্যার ষড়যন্ত্রে লিপ্ত হয়। এই ষড়যন্ত্রের কারণেই পূর্ব পাকিস্তান অর্থাৎ বাঙালিদের মধ্যে সর্বত্র প্রতিবাদের ঝড় ওঠে। ‘জয় বাংলা’, ‘বীর বাঙালি অস্ত্র ধর বাংলাদেশ স্বাধীন কর’, ‘জাগো জাগো বাঙালি জাগো’ ইত্যাদি শ্লোগানে শহর-বন্দর-গ্রাম আন্দোলিত হয়।</a:t>
            </a:r>
          </a:p>
          <a:p>
            <a:pPr algn="just"/>
            <a:r>
              <a:rPr lang="bn-IN" sz="1600" dirty="0" smtClean="0">
                <a:solidFill>
                  <a:schemeClr val="tx1"/>
                </a:solidFill>
                <a:latin typeface="NikoshBAN" panose="02000000000000000000" pitchFamily="2" charset="0"/>
                <a:cs typeface="NikoshBAN" panose="02000000000000000000" pitchFamily="2" charset="0"/>
              </a:rPr>
              <a:t>এই পটভুমিতেই  </a:t>
            </a:r>
            <a:r>
              <a:rPr lang="en-US" sz="1600" dirty="0" smtClean="0">
                <a:solidFill>
                  <a:schemeClr val="tx1"/>
                </a:solidFill>
                <a:latin typeface="NikoshBAN" panose="02000000000000000000" pitchFamily="2" charset="0"/>
                <a:cs typeface="NikoshBAN" panose="02000000000000000000" pitchFamily="2" charset="0"/>
              </a:rPr>
              <a:t>১৯৭১</a:t>
            </a:r>
            <a:r>
              <a:rPr lang="bn-IN" sz="1600" dirty="0" smtClean="0">
                <a:solidFill>
                  <a:schemeClr val="tx1"/>
                </a:solidFill>
                <a:latin typeface="NikoshBAN" panose="02000000000000000000" pitchFamily="2" charset="0"/>
                <a:cs typeface="NikoshBAN" panose="02000000000000000000" pitchFamily="2" charset="0"/>
              </a:rPr>
              <a:t> </a:t>
            </a:r>
            <a:r>
              <a:rPr lang="en-US" sz="1600" dirty="0" err="1" smtClean="0">
                <a:solidFill>
                  <a:schemeClr val="tx1"/>
                </a:solidFill>
                <a:latin typeface="NikoshBAN" panose="02000000000000000000" pitchFamily="2" charset="0"/>
                <a:cs typeface="NikoshBAN" panose="02000000000000000000" pitchFamily="2" charset="0"/>
              </a:rPr>
              <a:t>সালের</a:t>
            </a:r>
            <a:r>
              <a:rPr lang="en-US" sz="1600" dirty="0" smtClean="0">
                <a:solidFill>
                  <a:schemeClr val="tx1"/>
                </a:solidFill>
                <a:latin typeface="NikoshBAN" panose="02000000000000000000" pitchFamily="2" charset="0"/>
                <a:cs typeface="NikoshBAN" panose="02000000000000000000" pitchFamily="2" charset="0"/>
              </a:rPr>
              <a:t> </a:t>
            </a:r>
            <a:r>
              <a:rPr lang="bn-IN" sz="1600" dirty="0" smtClean="0">
                <a:solidFill>
                  <a:schemeClr val="tx1"/>
                </a:solidFill>
                <a:latin typeface="NikoshBAN" panose="02000000000000000000" pitchFamily="2" charset="0"/>
                <a:cs typeface="NikoshBAN" panose="02000000000000000000" pitchFamily="2" charset="0"/>
              </a:rPr>
              <a:t> ৭ মার্চ ঢাকার রেসকোর্স ময়দানে বঙ্গবন্ধু শেখ মুজিবুর রহমান প্রায় দশ লক্ষ্য মানুষের উপস্থিতিতে ১৮ মিনিটের এক ঐতিহাসিক ভাষণ প্রদান করেন। ওই ভাষণে তিনি বাঙালির মুক্তি না হওয়া পর্যন্ত স্বাধীনতা সংগ্রামের আহবান জানান। দিক নির্দেশনায় ভাষণটি ছিল অনবদ্য। যার ফলশ্রুতিতে অর্জিত হয়েছে আমাদের স্বাধীনতা।</a:t>
            </a:r>
            <a:endParaRPr lang="en-US" sz="1600" dirty="0">
              <a:solidFill>
                <a:schemeClr val="tx1"/>
              </a:solidFill>
              <a:latin typeface="NikoshBAN" panose="02000000000000000000" pitchFamily="2" charset="0"/>
              <a:cs typeface="NikoshBAN" panose="02000000000000000000" pitchFamily="2" charset="0"/>
            </a:endParaRPr>
          </a:p>
        </p:txBody>
      </p:sp>
      <p:grpSp>
        <p:nvGrpSpPr>
          <p:cNvPr id="7" name="Group 6"/>
          <p:cNvGrpSpPr/>
          <p:nvPr/>
        </p:nvGrpSpPr>
        <p:grpSpPr>
          <a:xfrm>
            <a:off x="1447800" y="304800"/>
            <a:ext cx="5700820" cy="1702903"/>
            <a:chOff x="2873686" y="649356"/>
            <a:chExt cx="6484383" cy="1702903"/>
          </a:xfrm>
        </p:grpSpPr>
        <p:pic>
          <p:nvPicPr>
            <p:cNvPr id="8" name="Picture 7"/>
            <p:cNvPicPr>
              <a:picLocks noChangeAspect="1"/>
            </p:cNvPicPr>
            <p:nvPr/>
          </p:nvPicPr>
          <p:blipFill>
            <a:blip r:embed="rId2"/>
            <a:stretch>
              <a:fillRect/>
            </a:stretch>
          </p:blipFill>
          <p:spPr>
            <a:xfrm>
              <a:off x="5035147" y="649356"/>
              <a:ext cx="2161461" cy="1656521"/>
            </a:xfrm>
            <a:prstGeom prst="rect">
              <a:avLst/>
            </a:prstGeom>
          </p:spPr>
        </p:pic>
        <p:pic>
          <p:nvPicPr>
            <p:cNvPr id="9" name="Picture 8"/>
            <p:cNvPicPr>
              <a:picLocks noChangeAspect="1"/>
            </p:cNvPicPr>
            <p:nvPr/>
          </p:nvPicPr>
          <p:blipFill>
            <a:blip r:embed="rId3"/>
            <a:stretch>
              <a:fillRect/>
            </a:stretch>
          </p:blipFill>
          <p:spPr>
            <a:xfrm>
              <a:off x="2873686" y="649356"/>
              <a:ext cx="2161461" cy="1656521"/>
            </a:xfrm>
            <a:prstGeom prst="rect">
              <a:avLst/>
            </a:prstGeom>
          </p:spPr>
        </p:pic>
        <p:pic>
          <p:nvPicPr>
            <p:cNvPr id="10" name="Picture 9"/>
            <p:cNvPicPr>
              <a:picLocks noChangeAspect="1"/>
            </p:cNvPicPr>
            <p:nvPr/>
          </p:nvPicPr>
          <p:blipFill>
            <a:blip r:embed="rId4"/>
            <a:stretch>
              <a:fillRect/>
            </a:stretch>
          </p:blipFill>
          <p:spPr>
            <a:xfrm>
              <a:off x="7196608" y="695738"/>
              <a:ext cx="2161461" cy="1656521"/>
            </a:xfrm>
            <a:prstGeom prst="rect">
              <a:avLst/>
            </a:prstGeom>
          </p:spPr>
        </p:pic>
      </p:gr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81000" y="3124200"/>
            <a:ext cx="8305800" cy="2667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prstTxWarp prst="textTriangleInverted">
              <a:avLst/>
            </a:prstTxWarp>
          </a:bodyPr>
          <a:lstStyle/>
          <a:p>
            <a:pPr algn="ctr"/>
            <a:r>
              <a:rPr lang="bn-IN"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দলীয় কাজ</a:t>
            </a:r>
            <a:endPar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a:p>
            <a:pPr algn="ctr"/>
            <a:r>
              <a:rPr lang="bn-IN" sz="3600" u="sng" dirty="0" smtClean="0">
                <a:solidFill>
                  <a:srgbClr val="C00000"/>
                </a:solidFill>
                <a:latin typeface="NikoshBAN" panose="02000000000000000000" pitchFamily="2" charset="0"/>
                <a:cs typeface="NikoshBAN" panose="02000000000000000000" pitchFamily="2" charset="0"/>
              </a:rPr>
              <a:t>জবা দলঃ </a:t>
            </a:r>
            <a:r>
              <a:rPr lang="bn-IN" sz="3600" dirty="0" smtClean="0">
                <a:solidFill>
                  <a:schemeClr val="tx1"/>
                </a:solidFill>
                <a:latin typeface="NikoshBAN" panose="02000000000000000000" pitchFamily="2" charset="0"/>
                <a:cs typeface="NikoshBAN" panose="02000000000000000000" pitchFamily="2" charset="0"/>
              </a:rPr>
              <a:t>১৯৭১ সালের ৭ই মার্চের ভাষণের গুরুত্ব ব্যাখ্যা কর।</a:t>
            </a:r>
          </a:p>
          <a:p>
            <a:pPr algn="ctr"/>
            <a:r>
              <a:rPr lang="bn-IN" sz="3600" dirty="0" smtClean="0">
                <a:solidFill>
                  <a:schemeClr val="tx1"/>
                </a:solidFill>
                <a:latin typeface="NikoshBAN" panose="02000000000000000000" pitchFamily="2" charset="0"/>
                <a:cs typeface="NikoshBAN" panose="02000000000000000000" pitchFamily="2" charset="0"/>
              </a:rPr>
              <a:t>  </a:t>
            </a:r>
            <a:r>
              <a:rPr lang="bn-IN" sz="3600" u="sng" dirty="0" smtClean="0">
                <a:solidFill>
                  <a:srgbClr val="C00000"/>
                </a:solidFill>
                <a:latin typeface="NikoshBAN" panose="02000000000000000000" pitchFamily="2" charset="0"/>
                <a:cs typeface="NikoshBAN" panose="02000000000000000000" pitchFamily="2" charset="0"/>
              </a:rPr>
              <a:t>গোলাপ দলঃ </a:t>
            </a:r>
            <a:r>
              <a:rPr lang="en-US" sz="3600" dirty="0" err="1" smtClean="0">
                <a:solidFill>
                  <a:schemeClr val="tx1"/>
                </a:solidFill>
                <a:latin typeface="NikoshBAN" panose="02000000000000000000" pitchFamily="2" charset="0"/>
                <a:cs typeface="NikoshBAN" panose="02000000000000000000" pitchFamily="2" charset="0"/>
              </a:rPr>
              <a:t>স্বাধীনতার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জন্য</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মানুষকে</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ঐক্যবদ্ধ</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করতে</a:t>
            </a:r>
            <a:r>
              <a:rPr lang="bn-IN" sz="3600" dirty="0" smtClean="0">
                <a:solidFill>
                  <a:schemeClr val="tx1"/>
                </a:solidFill>
                <a:latin typeface="NikoshBAN" panose="02000000000000000000" pitchFamily="2" charset="0"/>
                <a:cs typeface="NikoshBAN" panose="02000000000000000000" pitchFamily="2" charset="0"/>
              </a:rPr>
              <a:t> বঙ্গবন্ধু শেখ মুজিবুর রহমানের অবদান আলোচনা কর।</a:t>
            </a:r>
            <a:endParaRPr lang="en-US" sz="3600" dirty="0">
              <a:solidFill>
                <a:schemeClr val="tx1"/>
              </a:solidFill>
              <a:latin typeface="NikoshBAN" panose="02000000000000000000" pitchFamily="2" charset="0"/>
              <a:cs typeface="NikoshBAN" panose="02000000000000000000" pitchFamily="2" charset="0"/>
            </a:endParaRPr>
          </a:p>
        </p:txBody>
      </p:sp>
      <p:grpSp>
        <p:nvGrpSpPr>
          <p:cNvPr id="6" name="Group 5"/>
          <p:cNvGrpSpPr/>
          <p:nvPr/>
        </p:nvGrpSpPr>
        <p:grpSpPr>
          <a:xfrm>
            <a:off x="1114690" y="649169"/>
            <a:ext cx="7184484" cy="2411636"/>
            <a:chOff x="2476351" y="1315091"/>
            <a:chExt cx="7184484" cy="2411636"/>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68593" y="1315091"/>
              <a:ext cx="3592242" cy="2411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76351" y="1315091"/>
              <a:ext cx="3592242" cy="2411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 xmlns:p14="http://schemas.microsoft.com/office/powerpoint/2010/main" val="1878688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685800" y="914400"/>
            <a:ext cx="7772400" cy="5029200"/>
          </a:xfrm>
          <a:prstGeom prst="rect">
            <a:avLst/>
          </a:prstGeom>
          <a:ln/>
          <a:scene3d>
            <a:camera prst="orthographicFront"/>
            <a:lightRig rig="threePt" dir="t"/>
          </a:scene3d>
          <a:sp3d>
            <a:bevelT prst="relaxedInse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n-IN"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endParaRPr lang="bn-IN"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US"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5562600" y="3048000"/>
            <a:ext cx="2490631" cy="33527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70C0"/>
                </a:solidFill>
                <a:latin typeface="NikoshBAN" panose="02000000000000000000" pitchFamily="2" charset="0"/>
                <a:cs typeface="NikoshBAN" panose="02000000000000000000" pitchFamily="2" charset="0"/>
              </a:rPr>
              <a:t>উত্তর</a:t>
            </a:r>
            <a:r>
              <a:rPr lang="en-US" sz="2000" dirty="0" smtClean="0">
                <a:solidFill>
                  <a:srgbClr val="0070C0"/>
                </a:solidFill>
                <a:latin typeface="NikoshBAN" panose="02000000000000000000" pitchFamily="2" charset="0"/>
                <a:cs typeface="NikoshBAN" panose="02000000000000000000" pitchFamily="2" charset="0"/>
              </a:rPr>
              <a:t>: ১৯৭১-এর ৭ </a:t>
            </a:r>
            <a:r>
              <a:rPr lang="en-US" sz="2000" dirty="0" err="1" smtClean="0">
                <a:solidFill>
                  <a:srgbClr val="0070C0"/>
                </a:solidFill>
                <a:latin typeface="NikoshBAN" panose="02000000000000000000" pitchFamily="2" charset="0"/>
                <a:cs typeface="NikoshBAN" panose="02000000000000000000" pitchFamily="2" charset="0"/>
              </a:rPr>
              <a:t>মার্চ</a:t>
            </a:r>
            <a:endParaRPr lang="en-US" sz="2000" dirty="0">
              <a:solidFill>
                <a:srgbClr val="0070C0"/>
              </a:solidFill>
              <a:latin typeface="NikoshBAN" panose="02000000000000000000" pitchFamily="2" charset="0"/>
              <a:cs typeface="NikoshBAN" panose="02000000000000000000" pitchFamily="2" charset="0"/>
            </a:endParaRPr>
          </a:p>
        </p:txBody>
      </p:sp>
      <p:sp>
        <p:nvSpPr>
          <p:cNvPr id="12" name="TextBox 11"/>
          <p:cNvSpPr txBox="1"/>
          <p:nvPr/>
        </p:nvSpPr>
        <p:spPr>
          <a:xfrm>
            <a:off x="760391" y="1466280"/>
            <a:ext cx="7341429" cy="707886"/>
          </a:xfrm>
          <a:prstGeom prst="rect">
            <a:avLst/>
          </a:prstGeom>
          <a:noFill/>
        </p:spPr>
        <p:txBody>
          <a:bodyPr wrap="square" rtlCol="0">
            <a:spAutoFit/>
          </a:bodyPr>
          <a:lstStyle/>
          <a:p>
            <a:r>
              <a:rPr lang="en-US" sz="2000" dirty="0">
                <a:latin typeface="NikoshBAN" panose="02000000000000000000" pitchFamily="2" charset="0"/>
                <a:cs typeface="NikoshBAN" panose="02000000000000000000" pitchFamily="2" charset="0"/>
              </a:rPr>
              <a:t>1</a:t>
            </a:r>
            <a:r>
              <a:rPr lang="bn-IN" sz="2000" dirty="0" smtClean="0">
                <a:latin typeface="NikoshBAN" panose="02000000000000000000" pitchFamily="2" charset="0"/>
                <a:cs typeface="NikoshBAN" panose="02000000000000000000" pitchFamily="2" charset="0"/>
              </a:rPr>
              <a:t>। বঙ্গবন্ধুর জন্ম কত খ্রিষ্টাব্দে?     </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ক . ১৮</a:t>
            </a:r>
            <a:r>
              <a:rPr lang="en-US" sz="2000" dirty="0" smtClean="0">
                <a:latin typeface="NikoshBAN" panose="02000000000000000000" pitchFamily="2" charset="0"/>
                <a:cs typeface="NikoshBAN" panose="02000000000000000000" pitchFamily="2" charset="0"/>
              </a:rPr>
              <a:t>৭৫</a:t>
            </a:r>
            <a:r>
              <a:rPr lang="bn-IN" sz="2000" dirty="0" smtClean="0">
                <a:latin typeface="NikoshBAN" panose="02000000000000000000" pitchFamily="2" charset="0"/>
                <a:cs typeface="NikoshBAN" panose="02000000000000000000" pitchFamily="2" charset="0"/>
              </a:rPr>
              <a:t> খ্রি.           </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খ. ১</a:t>
            </a:r>
            <a:r>
              <a:rPr lang="en-US" sz="2000" dirty="0" smtClean="0">
                <a:latin typeface="NikoshBAN" panose="02000000000000000000" pitchFamily="2" charset="0"/>
                <a:cs typeface="NikoshBAN" panose="02000000000000000000" pitchFamily="2" charset="0"/>
              </a:rPr>
              <a:t>৮৯৯</a:t>
            </a:r>
            <a:r>
              <a:rPr lang="bn-IN" sz="2000" dirty="0" smtClean="0">
                <a:latin typeface="NikoshBAN" panose="02000000000000000000" pitchFamily="2" charset="0"/>
                <a:cs typeface="NikoshBAN" panose="02000000000000000000" pitchFamily="2" charset="0"/>
              </a:rPr>
              <a:t> খ্রি.</a:t>
            </a:r>
          </a:p>
          <a:p>
            <a:r>
              <a:rPr lang="bn-IN" sz="2000" dirty="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গ.  ১৯</a:t>
            </a:r>
            <a:r>
              <a:rPr lang="en-US" sz="2000" dirty="0" smtClean="0">
                <a:latin typeface="NikoshBAN" panose="02000000000000000000" pitchFamily="2" charset="0"/>
                <a:cs typeface="NikoshBAN" panose="02000000000000000000" pitchFamily="2" charset="0"/>
              </a:rPr>
              <a:t>১৩</a:t>
            </a:r>
            <a:r>
              <a:rPr lang="bn-IN" sz="2000" dirty="0" smtClean="0">
                <a:latin typeface="NikoshBAN" panose="02000000000000000000" pitchFamily="2" charset="0"/>
                <a:cs typeface="NikoshBAN" panose="02000000000000000000" pitchFamily="2" charset="0"/>
              </a:rPr>
              <a:t>খ্রি.               ঘ. ১৯</a:t>
            </a:r>
            <a:r>
              <a:rPr lang="en-US" sz="2000" dirty="0" smtClean="0">
                <a:latin typeface="NikoshBAN" panose="02000000000000000000" pitchFamily="2" charset="0"/>
                <a:cs typeface="NikoshBAN" panose="02000000000000000000" pitchFamily="2" charset="0"/>
              </a:rPr>
              <a:t>২০</a:t>
            </a:r>
            <a:r>
              <a:rPr lang="bn-IN" sz="2000" dirty="0" smtClean="0">
                <a:latin typeface="NikoshBAN" panose="02000000000000000000" pitchFamily="2" charset="0"/>
                <a:cs typeface="NikoshBAN" panose="02000000000000000000" pitchFamily="2" charset="0"/>
              </a:rPr>
              <a:t>খ্রি.</a:t>
            </a:r>
            <a:endParaRPr lang="en-US" sz="2000" dirty="0">
              <a:latin typeface="NikoshBAN" panose="02000000000000000000" pitchFamily="2" charset="0"/>
              <a:cs typeface="NikoshBAN" panose="02000000000000000000" pitchFamily="2" charset="0"/>
            </a:endParaRPr>
          </a:p>
        </p:txBody>
      </p:sp>
      <p:sp>
        <p:nvSpPr>
          <p:cNvPr id="13" name="Rectangle 12"/>
          <p:cNvSpPr/>
          <p:nvPr/>
        </p:nvSpPr>
        <p:spPr>
          <a:xfrm>
            <a:off x="5562600" y="4953000"/>
            <a:ext cx="2495067" cy="399142"/>
          </a:xfrm>
          <a:prstGeom prst="rect">
            <a:avLst/>
          </a:prstGeom>
          <a:solidFill>
            <a:schemeClr val="accent4">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70C0"/>
                </a:solidFill>
                <a:latin typeface="NikoshBAN" panose="02000000000000000000" pitchFamily="2" charset="0"/>
                <a:cs typeface="NikoshBAN" panose="02000000000000000000" pitchFamily="2" charset="0"/>
              </a:rPr>
              <a:t>উত্তর</a:t>
            </a:r>
            <a:r>
              <a:rPr lang="en-US" sz="2000" dirty="0" smtClean="0">
                <a:solidFill>
                  <a:srgbClr val="0070C0"/>
                </a:solidFill>
                <a:latin typeface="NikoshBAN" panose="02000000000000000000" pitchFamily="2" charset="0"/>
                <a:cs typeface="NikoshBAN" panose="02000000000000000000" pitchFamily="2" charset="0"/>
              </a:rPr>
              <a:t>: </a:t>
            </a:r>
            <a:r>
              <a:rPr lang="bn-IN" sz="2000" dirty="0" smtClean="0">
                <a:solidFill>
                  <a:srgbClr val="0070C0"/>
                </a:solidFill>
                <a:latin typeface="NikoshBAN" panose="02000000000000000000" pitchFamily="2" charset="0"/>
                <a:cs typeface="NikoshBAN" panose="02000000000000000000" pitchFamily="2" charset="0"/>
              </a:rPr>
              <a:t>সোহরাওয়ার্দি উদ্যান</a:t>
            </a:r>
            <a:endParaRPr lang="en-US" sz="2000" dirty="0">
              <a:solidFill>
                <a:srgbClr val="0070C0"/>
              </a:solidFill>
              <a:latin typeface="NikoshBAN" panose="02000000000000000000" pitchFamily="2" charset="0"/>
              <a:cs typeface="NikoshBAN" panose="02000000000000000000" pitchFamily="2" charset="0"/>
            </a:endParaRPr>
          </a:p>
        </p:txBody>
      </p:sp>
      <p:sp>
        <p:nvSpPr>
          <p:cNvPr id="14" name="TextBox 13"/>
          <p:cNvSpPr txBox="1"/>
          <p:nvPr/>
        </p:nvSpPr>
        <p:spPr>
          <a:xfrm>
            <a:off x="768222" y="2573861"/>
            <a:ext cx="7465612" cy="1015663"/>
          </a:xfrm>
          <a:prstGeom prst="rect">
            <a:avLst/>
          </a:prstGeom>
          <a:noFill/>
        </p:spPr>
        <p:txBody>
          <a:bodyPr wrap="square" rtlCol="0">
            <a:spAutoFit/>
          </a:bodyPr>
          <a:lstStyle/>
          <a:p>
            <a:r>
              <a:rPr lang="en-US" sz="2000" dirty="0">
                <a:latin typeface="NikoshBAN" panose="02000000000000000000" pitchFamily="2" charset="0"/>
                <a:cs typeface="NikoshBAN" panose="02000000000000000000" pitchFamily="2" charset="0"/>
              </a:rPr>
              <a:t>2</a:t>
            </a:r>
            <a:r>
              <a:rPr lang="bn-IN" sz="2000" dirty="0" smtClean="0">
                <a:latin typeface="NikoshBAN" panose="02000000000000000000" pitchFamily="2" charset="0"/>
                <a:cs typeface="NikoshBAN" panose="02000000000000000000" pitchFamily="2" charset="0"/>
              </a:rPr>
              <a:t>। কত তারিখে শেখ মুজিবুর রহমান রেসকোর্স ময়দানে ভাষণ দেন?      </a:t>
            </a:r>
            <a:endParaRPr lang="en-US" sz="2000" dirty="0" smtClean="0">
              <a:latin typeface="NikoshBAN" panose="02000000000000000000" pitchFamily="2" charset="0"/>
              <a:cs typeface="NikoshBAN" panose="02000000000000000000" pitchFamily="2" charset="0"/>
            </a:endParaRPr>
          </a:p>
          <a:p>
            <a:r>
              <a:rPr lang="bn-IN" sz="2000" dirty="0" smtClean="0">
                <a:latin typeface="NikoshBAN" panose="02000000000000000000" pitchFamily="2" charset="0"/>
                <a:cs typeface="NikoshBAN" panose="02000000000000000000" pitchFamily="2" charset="0"/>
              </a:rPr>
              <a:t>   ক</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১৯৬৯-এর ৭ মার্চ     খ</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১৯৭১-এর ৩ মার্চ </a:t>
            </a:r>
            <a:endParaRPr lang="en-US" sz="2000" dirty="0" smtClean="0">
              <a:latin typeface="NikoshBAN" panose="02000000000000000000" pitchFamily="2" charset="0"/>
              <a:cs typeface="NikoshBAN" panose="02000000000000000000" pitchFamily="2" charset="0"/>
            </a:endParaRPr>
          </a:p>
          <a:p>
            <a:r>
              <a:rPr lang="bn-IN" sz="2000" dirty="0" smtClean="0">
                <a:latin typeface="NikoshBAN" panose="02000000000000000000" pitchFamily="2" charset="0"/>
                <a:cs typeface="NikoshBAN" panose="02000000000000000000" pitchFamily="2" charset="0"/>
              </a:rPr>
              <a:t>    গ</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১৯৭১-এর ৭ মার্চ        ঘ</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১৯৭৪-এর ৩ মার্চ   </a:t>
            </a:r>
            <a:endParaRPr lang="en-US" sz="2000" dirty="0">
              <a:latin typeface="NikoshBAN" panose="02000000000000000000" pitchFamily="2" charset="0"/>
              <a:cs typeface="NikoshBAN" panose="02000000000000000000" pitchFamily="2" charset="0"/>
            </a:endParaRPr>
          </a:p>
        </p:txBody>
      </p:sp>
      <p:sp>
        <p:nvSpPr>
          <p:cNvPr id="15" name="TextBox 14"/>
          <p:cNvSpPr txBox="1"/>
          <p:nvPr/>
        </p:nvSpPr>
        <p:spPr>
          <a:xfrm>
            <a:off x="797905" y="4656528"/>
            <a:ext cx="7936289" cy="1015663"/>
          </a:xfrm>
          <a:prstGeom prst="rect">
            <a:avLst/>
          </a:prstGeom>
          <a:noFill/>
        </p:spPr>
        <p:txBody>
          <a:bodyPr wrap="square" rtlCol="0">
            <a:spAutoFit/>
          </a:bodyPr>
          <a:lstStyle/>
          <a:p>
            <a:r>
              <a:rPr lang="en-US" sz="2000" dirty="0">
                <a:latin typeface="NikoshBAN" panose="02000000000000000000" pitchFamily="2" charset="0"/>
                <a:cs typeface="NikoshBAN" panose="02000000000000000000" pitchFamily="2" charset="0"/>
              </a:rPr>
              <a:t>4</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রেসকোর্স ময়দানের বর্তমান নাম কি?</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a:t>
            </a:r>
            <a:endParaRPr lang="en-US" sz="2000" dirty="0" smtClean="0">
              <a:latin typeface="NikoshBAN" panose="02000000000000000000" pitchFamily="2" charset="0"/>
              <a:cs typeface="NikoshBAN" panose="02000000000000000000" pitchFamily="2" charset="0"/>
            </a:endParaRPr>
          </a:p>
          <a:p>
            <a:r>
              <a:rPr lang="bn-IN" sz="2000" dirty="0" smtClean="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ক. </a:t>
            </a:r>
            <a:r>
              <a:rPr lang="en-US" sz="2000" dirty="0" err="1" smtClean="0">
                <a:latin typeface="NikoshBAN" panose="02000000000000000000" pitchFamily="2" charset="0"/>
                <a:cs typeface="NikoshBAN" panose="02000000000000000000" pitchFamily="2" charset="0"/>
              </a:rPr>
              <a:t>সোহরাওয়ার্দি</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উদ্যান</a:t>
            </a:r>
            <a:r>
              <a:rPr lang="bn-IN" sz="2000" dirty="0" smtClean="0">
                <a:latin typeface="NikoshBAN" panose="02000000000000000000" pitchFamily="2" charset="0"/>
                <a:cs typeface="NikoshBAN" panose="02000000000000000000" pitchFamily="2" charset="0"/>
              </a:rPr>
              <a:t>     খ।</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রমনা পার্ক</a:t>
            </a:r>
            <a:endParaRPr lang="en-US" sz="2000" dirty="0" smtClean="0">
              <a:latin typeface="NikoshBAN" panose="02000000000000000000" pitchFamily="2" charset="0"/>
              <a:cs typeface="NikoshBAN" panose="02000000000000000000" pitchFamily="2" charset="0"/>
            </a:endParaRPr>
          </a:p>
          <a:p>
            <a:r>
              <a:rPr lang="bn-IN" sz="2000" dirty="0" smtClean="0">
                <a:latin typeface="NikoshBAN" panose="02000000000000000000" pitchFamily="2" charset="0"/>
                <a:cs typeface="NikoshBAN" panose="02000000000000000000" pitchFamily="2" charset="0"/>
              </a:rPr>
              <a:t>        গ</a:t>
            </a:r>
            <a:r>
              <a:rPr lang="en-US" sz="2000" dirty="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সাফারি পার্ক  </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ঘ</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সোনারগাঁ </a:t>
            </a:r>
            <a:endParaRPr lang="en-US" sz="2000" dirty="0">
              <a:latin typeface="NikoshBAN" panose="02000000000000000000" pitchFamily="2" charset="0"/>
              <a:cs typeface="NikoshBAN" panose="02000000000000000000" pitchFamily="2" charset="0"/>
            </a:endParaRPr>
          </a:p>
        </p:txBody>
      </p:sp>
      <p:sp>
        <p:nvSpPr>
          <p:cNvPr id="16" name="TextBox 15"/>
          <p:cNvSpPr txBox="1"/>
          <p:nvPr/>
        </p:nvSpPr>
        <p:spPr>
          <a:xfrm>
            <a:off x="3429000" y="152400"/>
            <a:ext cx="2286000" cy="754101"/>
          </a:xfrm>
          <a:prstGeom prst="rect">
            <a:avLst/>
          </a:prstGeom>
          <a:noFill/>
        </p:spPr>
        <p:txBody>
          <a:bodyPr wrap="square" rtlCol="0">
            <a:prstTxWarp prst="textInflate">
              <a:avLst/>
            </a:prstTxWarp>
            <a:spAutoFit/>
          </a:bodyPr>
          <a:lstStyle/>
          <a:p>
            <a:r>
              <a:rPr lang="bn-I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মূল্যায়ন</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17" name="TextBox 16"/>
          <p:cNvSpPr txBox="1"/>
          <p:nvPr/>
        </p:nvSpPr>
        <p:spPr>
          <a:xfrm>
            <a:off x="768222" y="3571404"/>
            <a:ext cx="7465612" cy="1015663"/>
          </a:xfrm>
          <a:prstGeom prst="rect">
            <a:avLst/>
          </a:prstGeom>
          <a:noFill/>
        </p:spPr>
        <p:txBody>
          <a:bodyPr wrap="square" rtlCol="0">
            <a:spAutoFit/>
          </a:bodyPr>
          <a:lstStyle/>
          <a:p>
            <a:r>
              <a:rPr lang="en-US" sz="2000" dirty="0">
                <a:latin typeface="NikoshBAN" panose="02000000000000000000" pitchFamily="2" charset="0"/>
                <a:cs typeface="NikoshBAN" panose="02000000000000000000" pitchFamily="2" charset="0"/>
              </a:rPr>
              <a:t>3</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৭ মার্চের ভাষণটি কত মিনিটের ছিল?                                     </a:t>
            </a:r>
            <a:r>
              <a:rPr lang="en-US" sz="2000" dirty="0" smtClean="0">
                <a:latin typeface="NikoshBAN" panose="02000000000000000000" pitchFamily="2" charset="0"/>
                <a:cs typeface="NikoshBAN" panose="02000000000000000000" pitchFamily="2" charset="0"/>
              </a:rPr>
              <a:t>   </a:t>
            </a:r>
          </a:p>
          <a:p>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ক</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১১ মিনিট             </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খ</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১</a:t>
            </a:r>
            <a:r>
              <a:rPr lang="en-US" sz="2000" dirty="0" smtClean="0">
                <a:latin typeface="NikoshBAN" panose="02000000000000000000" pitchFamily="2" charset="0"/>
                <a:cs typeface="NikoshBAN" panose="02000000000000000000" pitchFamily="2" charset="0"/>
              </a:rPr>
              <a:t>৮</a:t>
            </a:r>
            <a:r>
              <a:rPr lang="bn-IN" sz="2000" dirty="0" smtClean="0">
                <a:latin typeface="NikoshBAN" panose="02000000000000000000" pitchFamily="2" charset="0"/>
                <a:cs typeface="NikoshBAN" panose="02000000000000000000" pitchFamily="2" charset="0"/>
              </a:rPr>
              <a:t>মিনিট</a:t>
            </a:r>
          </a:p>
          <a:p>
            <a:r>
              <a:rPr lang="bn-IN" sz="2000" dirty="0" smtClean="0">
                <a:latin typeface="NikoshBAN" panose="02000000000000000000" pitchFamily="2" charset="0"/>
                <a:cs typeface="NikoshBAN" panose="02000000000000000000" pitchFamily="2" charset="0"/>
              </a:rPr>
              <a:t> গ</a:t>
            </a:r>
            <a:r>
              <a:rPr lang="en-US" sz="2000" dirty="0" smtClean="0">
                <a:latin typeface="NikoshBAN" panose="02000000000000000000" pitchFamily="2" charset="0"/>
                <a:cs typeface="NikoshBAN" panose="02000000000000000000" pitchFamily="2" charset="0"/>
              </a:rPr>
              <a:t>. 2১</a:t>
            </a:r>
            <a:r>
              <a:rPr lang="bn-IN" sz="2000" dirty="0" smtClean="0">
                <a:latin typeface="NikoshBAN" panose="02000000000000000000" pitchFamily="2" charset="0"/>
                <a:cs typeface="NikoshBAN" panose="02000000000000000000" pitchFamily="2" charset="0"/>
              </a:rPr>
              <a:t> মিনিট             </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ঘ</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২৬ মিনিট</a:t>
            </a:r>
            <a:endParaRPr lang="en-US" sz="2000" dirty="0">
              <a:latin typeface="NikoshBAN" panose="02000000000000000000" pitchFamily="2" charset="0"/>
              <a:cs typeface="NikoshBAN" panose="02000000000000000000" pitchFamily="2" charset="0"/>
            </a:endParaRPr>
          </a:p>
        </p:txBody>
      </p:sp>
      <p:sp>
        <p:nvSpPr>
          <p:cNvPr id="18" name="TextBox 17"/>
          <p:cNvSpPr txBox="1"/>
          <p:nvPr/>
        </p:nvSpPr>
        <p:spPr>
          <a:xfrm>
            <a:off x="5522230" y="3886200"/>
            <a:ext cx="2478770" cy="400110"/>
          </a:xfrm>
          <a:prstGeom prst="rect">
            <a:avLst/>
          </a:prstGeom>
          <a:solidFill>
            <a:schemeClr val="accent4">
              <a:lumMod val="40000"/>
              <a:lumOff val="60000"/>
            </a:schemeClr>
          </a:solidFill>
          <a:ln>
            <a:solidFill>
              <a:schemeClr val="accent2">
                <a:lumMod val="50000"/>
              </a:schemeClr>
            </a:solidFill>
          </a:ln>
        </p:spPr>
        <p:txBody>
          <a:bodyPr wrap="square" rtlCol="0">
            <a:spAutoFit/>
          </a:bodyPr>
          <a:lstStyle/>
          <a:p>
            <a:r>
              <a:rPr lang="bn-IN" sz="2000" dirty="0" smtClean="0">
                <a:solidFill>
                  <a:srgbClr val="0070C0"/>
                </a:solidFill>
                <a:latin typeface="NikoshBAN" panose="02000000000000000000" pitchFamily="2" charset="0"/>
                <a:cs typeface="NikoshBAN" panose="02000000000000000000" pitchFamily="2" charset="0"/>
              </a:rPr>
              <a:t>উত্তর</a:t>
            </a:r>
            <a:r>
              <a:rPr lang="en-US" sz="2000" dirty="0" smtClean="0">
                <a:solidFill>
                  <a:srgbClr val="0070C0"/>
                </a:solidFill>
                <a:latin typeface="NikoshBAN" panose="02000000000000000000" pitchFamily="2" charset="0"/>
                <a:cs typeface="NikoshBAN" panose="02000000000000000000" pitchFamily="2" charset="0"/>
              </a:rPr>
              <a:t>:</a:t>
            </a:r>
            <a:r>
              <a:rPr lang="bn-IN" sz="2000" dirty="0" smtClean="0">
                <a:solidFill>
                  <a:srgbClr val="0070C0"/>
                </a:solidFill>
                <a:latin typeface="NikoshBAN" panose="02000000000000000000" pitchFamily="2" charset="0"/>
                <a:cs typeface="NikoshBAN" panose="02000000000000000000" pitchFamily="2" charset="0"/>
              </a:rPr>
              <a:t> ১৮ মিনিট</a:t>
            </a:r>
            <a:endParaRPr lang="en-US" sz="2000" dirty="0">
              <a:solidFill>
                <a:srgbClr val="0070C0"/>
              </a:solidFill>
              <a:latin typeface="NikoshBAN" panose="02000000000000000000" pitchFamily="2" charset="0"/>
              <a:cs typeface="NikoshBAN" panose="02000000000000000000" pitchFamily="2" charset="0"/>
            </a:endParaRPr>
          </a:p>
        </p:txBody>
      </p:sp>
      <p:sp>
        <p:nvSpPr>
          <p:cNvPr id="19" name="TextBox 18"/>
          <p:cNvSpPr txBox="1"/>
          <p:nvPr/>
        </p:nvSpPr>
        <p:spPr>
          <a:xfrm>
            <a:off x="5486400" y="2133600"/>
            <a:ext cx="2490631" cy="400110"/>
          </a:xfrm>
          <a:prstGeom prst="rect">
            <a:avLst/>
          </a:prstGeom>
          <a:solidFill>
            <a:schemeClr val="accent4">
              <a:lumMod val="40000"/>
              <a:lumOff val="60000"/>
            </a:schemeClr>
          </a:solidFill>
          <a:ln>
            <a:solidFill>
              <a:schemeClr val="accent2">
                <a:lumMod val="75000"/>
              </a:schemeClr>
            </a:solidFill>
          </a:ln>
        </p:spPr>
        <p:txBody>
          <a:bodyPr wrap="square" rtlCol="0">
            <a:spAutoFit/>
          </a:bodyPr>
          <a:lstStyle/>
          <a:p>
            <a:r>
              <a:rPr lang="bn-IN" sz="2000" dirty="0" smtClean="0">
                <a:solidFill>
                  <a:srgbClr val="0070C0"/>
                </a:solidFill>
                <a:latin typeface="NikoshBAN" panose="02000000000000000000" pitchFamily="2" charset="0"/>
                <a:cs typeface="NikoshBAN" panose="02000000000000000000" pitchFamily="2" charset="0"/>
              </a:rPr>
              <a:t>উত্তর</a:t>
            </a:r>
            <a:r>
              <a:rPr lang="en-US" sz="2000" dirty="0" smtClean="0">
                <a:solidFill>
                  <a:srgbClr val="0070C0"/>
                </a:solidFill>
                <a:latin typeface="NikoshBAN" panose="02000000000000000000" pitchFamily="2" charset="0"/>
                <a:cs typeface="NikoshBAN" panose="02000000000000000000" pitchFamily="2" charset="0"/>
              </a:rPr>
              <a:t>: </a:t>
            </a:r>
            <a:r>
              <a:rPr lang="bn-IN" sz="2000" dirty="0" smtClean="0">
                <a:solidFill>
                  <a:srgbClr val="0070C0"/>
                </a:solidFill>
                <a:latin typeface="NikoshBAN" panose="02000000000000000000" pitchFamily="2" charset="0"/>
                <a:cs typeface="NikoshBAN" panose="02000000000000000000" pitchFamily="2" charset="0"/>
              </a:rPr>
              <a:t>১৯২০ খ্রি</a:t>
            </a:r>
            <a:r>
              <a:rPr lang="en-US" sz="2000" dirty="0" smtClean="0">
                <a:solidFill>
                  <a:srgbClr val="0070C0"/>
                </a:solidFill>
                <a:latin typeface="NikoshBAN" panose="02000000000000000000" pitchFamily="2" charset="0"/>
                <a:cs typeface="NikoshBAN" panose="02000000000000000000" pitchFamily="2" charset="0"/>
              </a:rPr>
              <a:t>.</a:t>
            </a:r>
            <a:endParaRPr lang="en-US" sz="2000" dirty="0">
              <a:solidFill>
                <a:srgbClr val="0070C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80">
                                          <p:stCondLst>
                                            <p:cond delay="0"/>
                                          </p:stCondLst>
                                        </p:cTn>
                                        <p:tgtEl>
                                          <p:spTgt spid="19"/>
                                        </p:tgtEl>
                                      </p:cBhvr>
                                    </p:animEffect>
                                    <p:anim calcmode="lin" valueType="num">
                                      <p:cBhvr>
                                        <p:cTn id="1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0" dur="26">
                                          <p:stCondLst>
                                            <p:cond delay="650"/>
                                          </p:stCondLst>
                                        </p:cTn>
                                        <p:tgtEl>
                                          <p:spTgt spid="19"/>
                                        </p:tgtEl>
                                      </p:cBhvr>
                                      <p:to x="100000" y="60000"/>
                                    </p:animScale>
                                    <p:animScale>
                                      <p:cBhvr>
                                        <p:cTn id="21" dur="166" decel="50000">
                                          <p:stCondLst>
                                            <p:cond delay="676"/>
                                          </p:stCondLst>
                                        </p:cTn>
                                        <p:tgtEl>
                                          <p:spTgt spid="19"/>
                                        </p:tgtEl>
                                      </p:cBhvr>
                                      <p:to x="100000" y="100000"/>
                                    </p:animScale>
                                    <p:animScale>
                                      <p:cBhvr>
                                        <p:cTn id="22" dur="26">
                                          <p:stCondLst>
                                            <p:cond delay="1312"/>
                                          </p:stCondLst>
                                        </p:cTn>
                                        <p:tgtEl>
                                          <p:spTgt spid="19"/>
                                        </p:tgtEl>
                                      </p:cBhvr>
                                      <p:to x="100000" y="80000"/>
                                    </p:animScale>
                                    <p:animScale>
                                      <p:cBhvr>
                                        <p:cTn id="23" dur="166" decel="50000">
                                          <p:stCondLst>
                                            <p:cond delay="1338"/>
                                          </p:stCondLst>
                                        </p:cTn>
                                        <p:tgtEl>
                                          <p:spTgt spid="19"/>
                                        </p:tgtEl>
                                      </p:cBhvr>
                                      <p:to x="100000" y="100000"/>
                                    </p:animScale>
                                    <p:animScale>
                                      <p:cBhvr>
                                        <p:cTn id="24" dur="26">
                                          <p:stCondLst>
                                            <p:cond delay="1642"/>
                                          </p:stCondLst>
                                        </p:cTn>
                                        <p:tgtEl>
                                          <p:spTgt spid="19"/>
                                        </p:tgtEl>
                                      </p:cBhvr>
                                      <p:to x="100000" y="90000"/>
                                    </p:animScale>
                                    <p:animScale>
                                      <p:cBhvr>
                                        <p:cTn id="25" dur="166" decel="50000">
                                          <p:stCondLst>
                                            <p:cond delay="1668"/>
                                          </p:stCondLst>
                                        </p:cTn>
                                        <p:tgtEl>
                                          <p:spTgt spid="19"/>
                                        </p:tgtEl>
                                      </p:cBhvr>
                                      <p:to x="100000" y="100000"/>
                                    </p:animScale>
                                    <p:animScale>
                                      <p:cBhvr>
                                        <p:cTn id="26" dur="26">
                                          <p:stCondLst>
                                            <p:cond delay="1808"/>
                                          </p:stCondLst>
                                        </p:cTn>
                                        <p:tgtEl>
                                          <p:spTgt spid="19"/>
                                        </p:tgtEl>
                                      </p:cBhvr>
                                      <p:to x="100000" y="95000"/>
                                    </p:animScale>
                                    <p:animScale>
                                      <p:cBhvr>
                                        <p:cTn id="27" dur="166" decel="50000">
                                          <p:stCondLst>
                                            <p:cond delay="1834"/>
                                          </p:stCondLst>
                                        </p:cTn>
                                        <p:tgtEl>
                                          <p:spTgt spid="1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ircle(in)">
                                      <p:cBhvr>
                                        <p:cTn id="57" dur="2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1000" fill="hold"/>
                                        <p:tgtEl>
                                          <p:spTgt spid="18"/>
                                        </p:tgtEl>
                                        <p:attrNameLst>
                                          <p:attrName>ppt_w</p:attrName>
                                        </p:attrNameLst>
                                      </p:cBhvr>
                                      <p:tavLst>
                                        <p:tav tm="0">
                                          <p:val>
                                            <p:fltVal val="0"/>
                                          </p:val>
                                        </p:tav>
                                        <p:tav tm="100000">
                                          <p:val>
                                            <p:strVal val="#ppt_w"/>
                                          </p:val>
                                        </p:tav>
                                      </p:tavLst>
                                    </p:anim>
                                    <p:anim calcmode="lin" valueType="num">
                                      <p:cBhvr>
                                        <p:cTn id="63" dur="1000" fill="hold"/>
                                        <p:tgtEl>
                                          <p:spTgt spid="18"/>
                                        </p:tgtEl>
                                        <p:attrNameLst>
                                          <p:attrName>ppt_h</p:attrName>
                                        </p:attrNameLst>
                                      </p:cBhvr>
                                      <p:tavLst>
                                        <p:tav tm="0">
                                          <p:val>
                                            <p:fltVal val="0"/>
                                          </p:val>
                                        </p:tav>
                                        <p:tav tm="100000">
                                          <p:val>
                                            <p:strVal val="#ppt_h"/>
                                          </p:val>
                                        </p:tav>
                                      </p:tavLst>
                                    </p:anim>
                                    <p:anim calcmode="lin" valueType="num">
                                      <p:cBhvr>
                                        <p:cTn id="64" dur="1000" fill="hold"/>
                                        <p:tgtEl>
                                          <p:spTgt spid="18"/>
                                        </p:tgtEl>
                                        <p:attrNameLst>
                                          <p:attrName>style.rotation</p:attrName>
                                        </p:attrNameLst>
                                      </p:cBhvr>
                                      <p:tavLst>
                                        <p:tav tm="0">
                                          <p:val>
                                            <p:fltVal val="90"/>
                                          </p:val>
                                        </p:tav>
                                        <p:tav tm="100000">
                                          <p:val>
                                            <p:fltVal val="0"/>
                                          </p:val>
                                        </p:tav>
                                      </p:tavLst>
                                    </p:anim>
                                    <p:animEffect transition="in" filter="fade">
                                      <p:cBhvr>
                                        <p:cTn id="65" dur="10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ppt_x"/>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1000" fill="hold"/>
                                        <p:tgtEl>
                                          <p:spTgt spid="13"/>
                                        </p:tgtEl>
                                        <p:attrNameLst>
                                          <p:attrName>ppt_w</p:attrName>
                                        </p:attrNameLst>
                                      </p:cBhvr>
                                      <p:tavLst>
                                        <p:tav tm="0">
                                          <p:val>
                                            <p:fltVal val="0"/>
                                          </p:val>
                                        </p:tav>
                                        <p:tav tm="100000">
                                          <p:val>
                                            <p:strVal val="#ppt_w"/>
                                          </p:val>
                                        </p:tav>
                                      </p:tavLst>
                                    </p:anim>
                                    <p:anim calcmode="lin" valueType="num">
                                      <p:cBhvr>
                                        <p:cTn id="77" dur="1000" fill="hold"/>
                                        <p:tgtEl>
                                          <p:spTgt spid="13"/>
                                        </p:tgtEl>
                                        <p:attrNameLst>
                                          <p:attrName>ppt_h</p:attrName>
                                        </p:attrNameLst>
                                      </p:cBhvr>
                                      <p:tavLst>
                                        <p:tav tm="0">
                                          <p:val>
                                            <p:fltVal val="0"/>
                                          </p:val>
                                        </p:tav>
                                        <p:tav tm="100000">
                                          <p:val>
                                            <p:strVal val="#ppt_h"/>
                                          </p:val>
                                        </p:tav>
                                      </p:tavLst>
                                    </p:anim>
                                    <p:anim calcmode="lin" valueType="num">
                                      <p:cBhvr>
                                        <p:cTn id="78" dur="1000" fill="hold"/>
                                        <p:tgtEl>
                                          <p:spTgt spid="13"/>
                                        </p:tgtEl>
                                        <p:attrNameLst>
                                          <p:attrName>style.rotation</p:attrName>
                                        </p:attrNameLst>
                                      </p:cBhvr>
                                      <p:tavLst>
                                        <p:tav tm="0">
                                          <p:val>
                                            <p:fltVal val="90"/>
                                          </p:val>
                                        </p:tav>
                                        <p:tav tm="100000">
                                          <p:val>
                                            <p:fltVal val="0"/>
                                          </p:val>
                                        </p:tav>
                                      </p:tavLst>
                                    </p:anim>
                                    <p:animEffect transition="in" filter="fade">
                                      <p:cBhvr>
                                        <p:cTn id="7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p:bldP spid="17" grpId="0"/>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533400" y="685800"/>
            <a:ext cx="7924800" cy="3699344"/>
            <a:chOff x="876298" y="1126435"/>
            <a:chExt cx="10576560" cy="3699344"/>
          </a:xfrm>
        </p:grpSpPr>
        <p:pic>
          <p:nvPicPr>
            <p:cNvPr id="7" name="Picture 6"/>
            <p:cNvPicPr>
              <a:picLocks noChangeAspect="1"/>
            </p:cNvPicPr>
            <p:nvPr/>
          </p:nvPicPr>
          <p:blipFill>
            <a:blip r:embed="rId2"/>
            <a:stretch>
              <a:fillRect/>
            </a:stretch>
          </p:blipFill>
          <p:spPr>
            <a:xfrm>
              <a:off x="3520438" y="1126435"/>
              <a:ext cx="5084885" cy="30214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876298" y="4147931"/>
              <a:ext cx="10576560" cy="6778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scene3d>
                <a:camera prst="orthographicFront"/>
                <a:lightRig rig="soft" dir="t">
                  <a:rot lat="0" lon="0" rev="15600000"/>
                </a:lightRig>
              </a:scene3d>
              <a:sp3d extrusionH="57150" prstMaterial="softEdge">
                <a:bevelT w="25400" h="38100"/>
              </a:sp3d>
            </a:bodyPr>
            <a:lstStyle/>
            <a:p>
              <a:pPr algn="ctr"/>
              <a:r>
                <a:rPr lang="bn-IN" sz="1600" b="1" dirty="0" smtClean="0">
                  <a:ln/>
                  <a:solidFill>
                    <a:schemeClr val="accent4"/>
                  </a:solidFill>
                  <a:latin typeface="NikoshBAN" panose="02000000000000000000" pitchFamily="2" charset="0"/>
                  <a:cs typeface="NikoshBAN" panose="02000000000000000000" pitchFamily="2" charset="0"/>
                </a:rPr>
                <a:t>আমরা পরাধীন থাকবো না।</a:t>
              </a:r>
              <a:endParaRPr lang="en-US" sz="1600" b="1" dirty="0">
                <a:ln/>
                <a:solidFill>
                  <a:schemeClr val="accent4"/>
                </a:solidFill>
                <a:latin typeface="NikoshBAN" panose="02000000000000000000" pitchFamily="2" charset="0"/>
                <a:cs typeface="NikoshBAN" panose="02000000000000000000" pitchFamily="2" charset="0"/>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blip>
          <a:stretch>
            <a:fillRect/>
          </a:stretch>
        </p:blipFill>
        <p:spPr>
          <a:xfrm>
            <a:off x="4419600" y="457200"/>
            <a:ext cx="3839845" cy="2874550"/>
          </a:xfrm>
          <a:prstGeom prst="ellipse">
            <a:avLst/>
          </a:prstGeom>
          <a:ln>
            <a:noFill/>
          </a:ln>
          <a:effectLst>
            <a:softEdge rad="112500"/>
          </a:effectLst>
        </p:spPr>
      </p:pic>
      <p:sp>
        <p:nvSpPr>
          <p:cNvPr id="6" name="Rectangle 5"/>
          <p:cNvSpPr/>
          <p:nvPr/>
        </p:nvSpPr>
        <p:spPr>
          <a:xfrm>
            <a:off x="380999" y="2971800"/>
            <a:ext cx="8305801" cy="2362200"/>
          </a:xfrm>
          <a:prstGeom prst="rect">
            <a:avLst/>
          </a:prstGeom>
          <a:solidFill>
            <a:schemeClr val="tx2">
              <a:lumMod val="25000"/>
              <a:lumOff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algn="ct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বাড়ীর</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কাজ</a:t>
            </a:r>
            <a:endPar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a:p>
            <a:pPr algn="ctr"/>
            <a:endParaRPr lang="en-US"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বঙ্গবন্ধু</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সম্বন্ধে</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দশটি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বাক্য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লিখে</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আসবে</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7" name="Group 6"/>
          <p:cNvGrpSpPr/>
          <p:nvPr/>
        </p:nvGrpSpPr>
        <p:grpSpPr>
          <a:xfrm>
            <a:off x="1295400" y="533400"/>
            <a:ext cx="3276599" cy="1789042"/>
            <a:chOff x="4065211" y="717508"/>
            <a:chExt cx="4045819" cy="1858052"/>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20204" y="717508"/>
              <a:ext cx="1990826" cy="18580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4"/>
            <a:stretch>
              <a:fillRect/>
            </a:stretch>
          </p:blipFill>
          <p:spPr>
            <a:xfrm>
              <a:off x="4065211" y="717508"/>
              <a:ext cx="2054993" cy="18580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90600" y="3733800"/>
            <a:ext cx="7162800" cy="369332"/>
          </a:xfrm>
          <a:prstGeom prst="rect">
            <a:avLst/>
          </a:prstGeom>
          <a:noFill/>
        </p:spPr>
        <p:txBody>
          <a:bodyPr wrap="square" rtlCol="0">
            <a:spAutoFit/>
          </a:bodyPr>
          <a:lstStyle/>
          <a:p>
            <a:endParaRPr lang="en-US" dirty="0"/>
          </a:p>
        </p:txBody>
      </p:sp>
      <p:sp>
        <p:nvSpPr>
          <p:cNvPr id="8" name="TextBox 7"/>
          <p:cNvSpPr txBox="1"/>
          <p:nvPr/>
        </p:nvSpPr>
        <p:spPr>
          <a:xfrm>
            <a:off x="1219200" y="457200"/>
            <a:ext cx="7315200" cy="5562600"/>
          </a:xfrm>
          <a:prstGeom prst="rect">
            <a:avLst/>
          </a:prstGeom>
          <a:noFill/>
        </p:spPr>
        <p:txBody>
          <a:bodyPr wrap="square" rtlCol="0">
            <a:prstTxWarp prst="textWave2">
              <a:avLst/>
            </a:prstTxWarp>
            <a:spAutoFit/>
          </a:bodyPr>
          <a:lstStyle/>
          <a:p>
            <a:r>
              <a:rPr lang="en-US"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a:t>
            </a:r>
            <a:r>
              <a:rPr lang="bn-IN"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কল</a:t>
            </a:r>
            <a:r>
              <a:rPr lang="en-US" sz="96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a:t>
            </a:r>
            <a:r>
              <a:rPr lang="en-US"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p>
          <a:p>
            <a:r>
              <a:rPr lang="en-US" sz="96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ধন্যবাদ</a:t>
            </a:r>
            <a:endParaRPr lang="en-US"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1752600" y="381000"/>
            <a:ext cx="5562600" cy="1066800"/>
          </a:xfrm>
          <a:prstGeom prst="ellipse">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5400" dirty="0" smtClean="0">
                <a:latin typeface="NikoshBAN" pitchFamily="2" charset="0"/>
                <a:cs typeface="NikoshBAN" pitchFamily="2" charset="0"/>
              </a:rPr>
              <a:t>শিক্ষক  পরিচিতি </a:t>
            </a:r>
            <a:endParaRPr lang="en-US" sz="5400" dirty="0">
              <a:latin typeface="NikoshBAN" pitchFamily="2" charset="0"/>
              <a:cs typeface="NikoshBAN" pitchFamily="2" charset="0"/>
            </a:endParaRPr>
          </a:p>
        </p:txBody>
      </p:sp>
      <p:sp>
        <p:nvSpPr>
          <p:cNvPr id="7" name="Rectangle 6"/>
          <p:cNvSpPr/>
          <p:nvPr/>
        </p:nvSpPr>
        <p:spPr>
          <a:xfrm>
            <a:off x="1447800" y="3886200"/>
            <a:ext cx="6358720" cy="2667000"/>
          </a:xfrm>
          <a:prstGeom prst="rect">
            <a:avLst/>
          </a:prstGeom>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bn-IN" sz="4800" b="1" dirty="0" smtClean="0">
                <a:solidFill>
                  <a:srgbClr val="00B0F0"/>
                </a:solidFill>
                <a:latin typeface="NikoshBAN" panose="02000000000000000000" pitchFamily="2" charset="0"/>
                <a:cs typeface="NikoshBAN" panose="02000000000000000000" pitchFamily="2" charset="0"/>
              </a:rPr>
              <a:t>মোঃ</a:t>
            </a:r>
            <a:r>
              <a:rPr lang="en-US" sz="4800" b="1" dirty="0" smtClean="0">
                <a:solidFill>
                  <a:srgbClr val="00B0F0"/>
                </a:solidFill>
                <a:latin typeface="NikoshBAN" panose="02000000000000000000" pitchFamily="2" charset="0"/>
                <a:cs typeface="NikoshBAN" panose="02000000000000000000" pitchFamily="2" charset="0"/>
              </a:rPr>
              <a:t> </a:t>
            </a:r>
            <a:r>
              <a:rPr lang="en-US" sz="4800" b="1" dirty="0" err="1" smtClean="0">
                <a:solidFill>
                  <a:srgbClr val="00B0F0"/>
                </a:solidFill>
                <a:latin typeface="NikoshBAN" panose="02000000000000000000" pitchFamily="2" charset="0"/>
                <a:cs typeface="NikoshBAN" panose="02000000000000000000" pitchFamily="2" charset="0"/>
              </a:rPr>
              <a:t>এনামুল</a:t>
            </a:r>
            <a:r>
              <a:rPr lang="en-US" sz="4800" b="1" dirty="0" smtClean="0">
                <a:solidFill>
                  <a:srgbClr val="00B0F0"/>
                </a:solidFill>
                <a:latin typeface="NikoshBAN" panose="02000000000000000000" pitchFamily="2" charset="0"/>
                <a:cs typeface="NikoshBAN" panose="02000000000000000000" pitchFamily="2" charset="0"/>
              </a:rPr>
              <a:t> </a:t>
            </a:r>
            <a:r>
              <a:rPr lang="en-US" sz="4800" b="1" dirty="0" err="1" smtClean="0">
                <a:solidFill>
                  <a:srgbClr val="00B0F0"/>
                </a:solidFill>
                <a:latin typeface="NikoshBAN" panose="02000000000000000000" pitchFamily="2" charset="0"/>
                <a:cs typeface="NikoshBAN" panose="02000000000000000000" pitchFamily="2" charset="0"/>
              </a:rPr>
              <a:t>হক</a:t>
            </a:r>
            <a:endParaRPr lang="en-US" sz="4800" b="1" dirty="0" smtClean="0">
              <a:solidFill>
                <a:srgbClr val="00B0F0"/>
              </a:solidFill>
              <a:latin typeface="NikoshBAN" panose="02000000000000000000" pitchFamily="2" charset="0"/>
              <a:cs typeface="NikoshBAN" panose="02000000000000000000" pitchFamily="2" charset="0"/>
            </a:endParaRPr>
          </a:p>
          <a:p>
            <a:pPr algn="ctr"/>
            <a:r>
              <a:rPr lang="en-US" sz="3600" b="1" dirty="0" err="1" smtClean="0">
                <a:solidFill>
                  <a:srgbClr val="00B0F0"/>
                </a:solidFill>
                <a:latin typeface="NikoshBAN" panose="02000000000000000000" pitchFamily="2" charset="0"/>
                <a:cs typeface="NikoshBAN" panose="02000000000000000000" pitchFamily="2" charset="0"/>
              </a:rPr>
              <a:t>সহকারি</a:t>
            </a:r>
            <a:r>
              <a:rPr lang="en-US" sz="3600" b="1" dirty="0" smtClean="0">
                <a:solidFill>
                  <a:srgbClr val="00B0F0"/>
                </a:solidFill>
                <a:latin typeface="NikoshBAN" panose="02000000000000000000" pitchFamily="2" charset="0"/>
                <a:cs typeface="NikoshBAN" panose="02000000000000000000" pitchFamily="2" charset="0"/>
              </a:rPr>
              <a:t> </a:t>
            </a:r>
            <a:r>
              <a:rPr lang="bn-IN" sz="3600" b="1" dirty="0" smtClean="0">
                <a:solidFill>
                  <a:srgbClr val="00B0F0"/>
                </a:solidFill>
                <a:latin typeface="NikoshBAN" panose="02000000000000000000" pitchFamily="2" charset="0"/>
                <a:cs typeface="NikoshBAN" panose="02000000000000000000" pitchFamily="2" charset="0"/>
              </a:rPr>
              <a:t>শিক্ষক</a:t>
            </a:r>
            <a:r>
              <a:rPr lang="en-US" sz="3600" b="1" dirty="0" smtClean="0">
                <a:solidFill>
                  <a:srgbClr val="00B0F0"/>
                </a:solidFill>
                <a:latin typeface="NikoshBAN" panose="02000000000000000000" pitchFamily="2" charset="0"/>
                <a:cs typeface="NikoshBAN" panose="02000000000000000000" pitchFamily="2" charset="0"/>
              </a:rPr>
              <a:t> (</a:t>
            </a:r>
            <a:r>
              <a:rPr lang="en-US" sz="3600" b="1" dirty="0" err="1" smtClean="0">
                <a:solidFill>
                  <a:srgbClr val="00B0F0"/>
                </a:solidFill>
                <a:latin typeface="NikoshBAN" panose="02000000000000000000" pitchFamily="2" charset="0"/>
                <a:cs typeface="NikoshBAN" panose="02000000000000000000" pitchFamily="2" charset="0"/>
              </a:rPr>
              <a:t>বাংলা</a:t>
            </a:r>
            <a:r>
              <a:rPr lang="en-US" sz="3600" b="1" dirty="0" smtClean="0">
                <a:solidFill>
                  <a:srgbClr val="00B0F0"/>
                </a:solidFill>
                <a:latin typeface="NikoshBAN" panose="02000000000000000000" pitchFamily="2" charset="0"/>
                <a:cs typeface="NikoshBAN" panose="02000000000000000000" pitchFamily="2" charset="0"/>
              </a:rPr>
              <a:t>)</a:t>
            </a:r>
          </a:p>
          <a:p>
            <a:pPr algn="ctr"/>
            <a:r>
              <a:rPr lang="en-US" sz="2800" b="1" dirty="0" err="1" smtClean="0">
                <a:solidFill>
                  <a:srgbClr val="00B0F0"/>
                </a:solidFill>
                <a:latin typeface="NikoshBAN" panose="02000000000000000000" pitchFamily="2" charset="0"/>
                <a:cs typeface="NikoshBAN" panose="02000000000000000000" pitchFamily="2" charset="0"/>
              </a:rPr>
              <a:t>চলিতার</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আব্দা</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আফছার</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তালুকদার</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মহিলা</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দাখিল</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মাদ্রাসা</a:t>
            </a:r>
            <a:endParaRPr lang="en-US" sz="2800" b="1" dirty="0" smtClean="0">
              <a:solidFill>
                <a:srgbClr val="00B0F0"/>
              </a:solidFill>
              <a:latin typeface="NikoshBAN" panose="02000000000000000000" pitchFamily="2" charset="0"/>
              <a:cs typeface="NikoshBAN" panose="02000000000000000000" pitchFamily="2" charset="0"/>
            </a:endParaRPr>
          </a:p>
          <a:p>
            <a:pPr algn="ctr"/>
            <a:r>
              <a:rPr lang="en-US" sz="2800" b="1" dirty="0" err="1" smtClean="0">
                <a:solidFill>
                  <a:srgbClr val="00B0F0"/>
                </a:solidFill>
                <a:latin typeface="NikoshBAN" panose="02000000000000000000" pitchFamily="2" charset="0"/>
                <a:cs typeface="NikoshBAN" panose="02000000000000000000" pitchFamily="2" charset="0"/>
              </a:rPr>
              <a:t>চুনারুঘাট</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হবিগঞ্জ</a:t>
            </a:r>
            <a:r>
              <a:rPr lang="en-US" sz="2800" b="1" dirty="0" smtClean="0">
                <a:solidFill>
                  <a:srgbClr val="00B0F0"/>
                </a:solidFill>
                <a:latin typeface="NikoshBAN" panose="02000000000000000000" pitchFamily="2" charset="0"/>
                <a:cs typeface="NikoshBAN" panose="02000000000000000000" pitchFamily="2" charset="0"/>
              </a:rPr>
              <a:t>।</a:t>
            </a:r>
          </a:p>
          <a:p>
            <a:pPr algn="ctr"/>
            <a:r>
              <a:rPr lang="en-US" sz="2800" dirty="0" err="1" smtClean="0">
                <a:solidFill>
                  <a:srgbClr val="00B0F0"/>
                </a:solidFill>
              </a:rPr>
              <a:t>enamul2116690@gmail.com</a:t>
            </a:r>
            <a:endParaRPr lang="en-US" sz="2800" dirty="0" smtClean="0">
              <a:solidFill>
                <a:srgbClr val="00B0F0"/>
              </a:solidFill>
            </a:endParaRPr>
          </a:p>
          <a:p>
            <a:pPr algn="ctr"/>
            <a:endParaRPr lang="en-US" sz="2000" dirty="0">
              <a:latin typeface="Times New Roman" pitchFamily="18" charset="0"/>
              <a:cs typeface="Times New Roman" pitchFamily="18" charset="0"/>
            </a:endParaRPr>
          </a:p>
        </p:txBody>
      </p:sp>
      <p:pic>
        <p:nvPicPr>
          <p:cNvPr id="9" name="Picture 8" descr="121.jpg"/>
          <p:cNvPicPr>
            <a:picLocks noChangeAspect="1"/>
          </p:cNvPicPr>
          <p:nvPr/>
        </p:nvPicPr>
        <p:blipFill>
          <a:blip r:embed="rId2"/>
          <a:stretch>
            <a:fillRect/>
          </a:stretch>
        </p:blipFill>
        <p:spPr>
          <a:xfrm>
            <a:off x="3429000" y="1524000"/>
            <a:ext cx="2514600" cy="2438400"/>
          </a:xfrm>
          <a:prstGeom prst="ellipse">
            <a:avLst/>
          </a:prstGeom>
          <a:ln>
            <a:noFill/>
          </a:ln>
          <a:effectLst>
            <a:softEdge rad="112500"/>
          </a:effec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by="(-#ppt_w*2)" calcmode="lin" valueType="num">
                                      <p:cBhvr rctx="PPT">
                                        <p:cTn id="12" dur="500" autoRev="1" fill="hold">
                                          <p:stCondLst>
                                            <p:cond delay="0"/>
                                          </p:stCondLst>
                                        </p:cTn>
                                        <p:tgtEl>
                                          <p:spTgt spid="7"/>
                                        </p:tgtEl>
                                        <p:attrNameLst>
                                          <p:attrName>ppt_w</p:attrName>
                                        </p:attrNameLst>
                                      </p:cBhvr>
                                    </p:anim>
                                    <p:anim by="(#ppt_w*0.50)" calcmode="lin" valueType="num">
                                      <p:cBhvr>
                                        <p:cTn id="13" dur="500" decel="50000" autoRev="1" fill="hold">
                                          <p:stCondLst>
                                            <p:cond delay="0"/>
                                          </p:stCondLst>
                                        </p:cTn>
                                        <p:tgtEl>
                                          <p:spTgt spid="7"/>
                                        </p:tgtEl>
                                        <p:attrNameLst>
                                          <p:attrName>ppt_x</p:attrName>
                                        </p:attrNameLst>
                                      </p:cBhvr>
                                    </p:anim>
                                    <p:anim from="(-#ppt_h/2)" to="(#ppt_y)" calcmode="lin" valueType="num">
                                      <p:cBhvr>
                                        <p:cTn id="14" dur="1000" fill="hold">
                                          <p:stCondLst>
                                            <p:cond delay="0"/>
                                          </p:stCondLst>
                                        </p:cTn>
                                        <p:tgtEl>
                                          <p:spTgt spid="7"/>
                                        </p:tgtEl>
                                        <p:attrNameLst>
                                          <p:attrName>ppt_y</p:attrName>
                                        </p:attrNameLst>
                                      </p:cBhvr>
                                    </p:anim>
                                    <p:animRot by="21600000">
                                      <p:cBhvr>
                                        <p:cTn id="15"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66800" y="2133600"/>
            <a:ext cx="7162800" cy="3733800"/>
          </a:xfrm>
          <a:prstGeom prst="rect">
            <a:avLst/>
          </a:prstGeom>
          <a:noFill/>
          <a:ln w="38100">
            <a:noFill/>
          </a:ln>
        </p:spPr>
        <p:style>
          <a:lnRef idx="1">
            <a:schemeClr val="accent6"/>
          </a:lnRef>
          <a:fillRef idx="3">
            <a:schemeClr val="accent6"/>
          </a:fillRef>
          <a:effectRef idx="2">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a:p>
            <a:pPr algn="ct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বিষয়</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বাংলা</a:t>
            </a: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a:p>
            <a:pPr algn="ctr"/>
            <a:r>
              <a:rPr lang="bn-BD"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শ্রেণি</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-8</a:t>
            </a:r>
            <a:r>
              <a:rPr lang="bn-BD"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ম </a:t>
            </a:r>
          </a:p>
          <a:p>
            <a:pPr algn="ctr"/>
            <a:r>
              <a:rPr lang="bn-BD"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অধ্যায়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গদ্য</a:t>
            </a:r>
            <a:r>
              <a:rPr lang="bn-BD"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এবারের</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সংগ্রাম</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স্বাধীনতার</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সংগ্রাম</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a:t>
            </a:r>
            <a:endParaRPr lang="bn-BD"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a:p>
            <a:pPr algn="ctr"/>
            <a:r>
              <a:rPr lang="bn-BD"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সময়  -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20</a:t>
            </a:r>
            <a:r>
              <a:rPr lang="bn-BD"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মিনিট</a:t>
            </a:r>
          </a:p>
          <a:p>
            <a:r>
              <a:rPr lang="bn-BD"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3" name="Oval 2"/>
          <p:cNvSpPr/>
          <p:nvPr/>
        </p:nvSpPr>
        <p:spPr>
          <a:xfrm>
            <a:off x="1524000" y="304800"/>
            <a:ext cx="5638800" cy="1219200"/>
          </a:xfrm>
          <a:prstGeom prst="ellipse">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7200" dirty="0" smtClean="0">
                <a:solidFill>
                  <a:srgbClr val="FF0000"/>
                </a:solidFill>
                <a:latin typeface="NikoshBAN" pitchFamily="2" charset="0"/>
                <a:cs typeface="NikoshBAN" pitchFamily="2" charset="0"/>
              </a:rPr>
              <a:t>পাঠ পরিচিতি </a:t>
            </a:r>
            <a:endParaRPr lang="en-US" sz="7200" dirty="0">
              <a:solidFill>
                <a:srgbClr val="FF0000"/>
              </a:solidFill>
              <a:latin typeface="NikoshBAN" pitchFamily="2" charset="0"/>
              <a:cs typeface="NikoshBAN" pitchFamily="2" charset="0"/>
            </a:endParaRPr>
          </a:p>
        </p:txBody>
      </p:sp>
    </p:spTree>
    <p:extLst>
      <p:ext uri="{BB962C8B-B14F-4D97-AF65-F5344CB8AC3E}">
        <p14:creationId xmlns="" xmlns:p14="http://schemas.microsoft.com/office/powerpoint/2010/main" val="360265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p:cBhvr override="childStyle">
                                        <p:cTn id="6" dur="500" fill="hold"/>
                                        <p:tgtEl>
                                          <p:spTgt spid="3"/>
                                        </p:tgtEl>
                                        <p:attrNameLst>
                                          <p:attrName>style.color</p:attrName>
                                        </p:attrNameLst>
                                      </p:cBhvr>
                                      <p:by>
                                        <p:hsl h="7200000" s="0" l="0"/>
                                      </p:by>
                                    </p:animClr>
                                    <p:animClr clrSpc="hsl">
                                      <p:cBhvr>
                                        <p:cTn id="7" dur="500" fill="hold"/>
                                        <p:tgtEl>
                                          <p:spTgt spid="3"/>
                                        </p:tgtEl>
                                        <p:attrNameLst>
                                          <p:attrName>fillcolor</p:attrName>
                                        </p:attrNameLst>
                                      </p:cBhvr>
                                      <p:by>
                                        <p:hsl h="7200000" s="0" l="0"/>
                                      </p:by>
                                    </p:animClr>
                                    <p:animClr clrSpc="hsl">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5800" y="381000"/>
            <a:ext cx="7924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t>শিক্ষার্থীরা</a:t>
            </a:r>
            <a:r>
              <a:rPr lang="en-US" sz="4400" dirty="0" smtClean="0"/>
              <a:t> </a:t>
            </a:r>
            <a:r>
              <a:rPr lang="en-US" sz="4400" dirty="0" err="1" smtClean="0"/>
              <a:t>তোমরা</a:t>
            </a:r>
            <a:r>
              <a:rPr lang="en-US" sz="4400" dirty="0" smtClean="0"/>
              <a:t> </a:t>
            </a:r>
            <a:r>
              <a:rPr lang="en-US" sz="4400" dirty="0" err="1" smtClean="0"/>
              <a:t>ছবি</a:t>
            </a:r>
            <a:r>
              <a:rPr lang="en-US" sz="4400" dirty="0" smtClean="0"/>
              <a:t> </a:t>
            </a:r>
            <a:r>
              <a:rPr lang="en-US" sz="4400" dirty="0" err="1" smtClean="0"/>
              <a:t>গুলোদেখো</a:t>
            </a:r>
            <a:r>
              <a:rPr lang="en-US" sz="4400" dirty="0" smtClean="0"/>
              <a:t>।</a:t>
            </a:r>
            <a:endParaRPr lang="en-US" sz="4400" dirty="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19200" y="1066800"/>
            <a:ext cx="6858000" cy="5315639"/>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71600" y="1066800"/>
            <a:ext cx="6781800" cy="5286600"/>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295400" y="1219200"/>
            <a:ext cx="6781801" cy="4953000"/>
          </a:xfrm>
          <a:prstGeom prst="rect">
            <a:avLst/>
          </a:prstGeom>
        </p:spPr>
      </p:pic>
      <p:pic>
        <p:nvPicPr>
          <p:cNvPr id="5" name="Picture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752600" y="1219200"/>
            <a:ext cx="6934200" cy="5127589"/>
          </a:xfrm>
          <a:prstGeom prst="rect">
            <a:avLst/>
          </a:prstGeom>
        </p:spPr>
      </p:pic>
      <p:pic>
        <p:nvPicPr>
          <p:cNvPr id="8" name="Picture 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295400" y="1295400"/>
            <a:ext cx="6993610" cy="5029200"/>
          </a:xfrm>
          <a:prstGeom prst="rect">
            <a:avLst/>
          </a:prstGeom>
        </p:spPr>
      </p:pic>
      <p:pic>
        <p:nvPicPr>
          <p:cNvPr id="7" name="Picture 6"/>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676400" y="1447800"/>
            <a:ext cx="6019800" cy="4491697"/>
          </a:xfrm>
          <a:prstGeom prst="rect">
            <a:avLst/>
          </a:prstGeom>
        </p:spPr>
      </p:pic>
      <p:pic>
        <p:nvPicPr>
          <p:cNvPr id="9" name="Picture 8"/>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2819400" y="2971800"/>
            <a:ext cx="4038600" cy="3072848"/>
          </a:xfrm>
          <a:prstGeom prst="rect">
            <a:avLst/>
          </a:prstGeom>
        </p:spPr>
      </p:pic>
    </p:spTree>
    <p:extLst>
      <p:ext uri="{BB962C8B-B14F-4D97-AF65-F5344CB8AC3E}">
        <p14:creationId xmlns="" xmlns:p14="http://schemas.microsoft.com/office/powerpoint/2010/main" val="228792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ppt_w</p:attrName>
                                        </p:attrNameLst>
                                      </p:cBhvr>
                                      <p:tavLst>
                                        <p:tav tm="0" fmla="#ppt_w*sin(2.5*pi*$)">
                                          <p:val>
                                            <p:fltVal val="0"/>
                                          </p:val>
                                        </p:tav>
                                        <p:tav tm="100000">
                                          <p:val>
                                            <p:fltVal val="1"/>
                                          </p:val>
                                        </p:tav>
                                      </p:tavLst>
                                    </p:anim>
                                    <p:anim calcmode="lin" valueType="num">
                                      <p:cBhvr>
                                        <p:cTn id="3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এবারের সংগ্রাম স্বাধীনতার সংগ্রাম.3gp">
            <a:hlinkClick r:id="" action="ppaction://media"/>
          </p:cNvPr>
          <p:cNvPicPr>
            <a:picLocks noRot="1" noChangeAspect="1"/>
          </p:cNvPicPr>
          <p:nvPr>
            <a:videoFile r:link="rId1"/>
          </p:nvPr>
        </p:nvPicPr>
        <p:blipFill>
          <a:blip r:embed="rId3"/>
          <a:stretch>
            <a:fillRect/>
          </a:stretch>
        </p:blipFill>
        <p:spPr>
          <a:xfrm>
            <a:off x="838200" y="1219200"/>
            <a:ext cx="7620000" cy="5029200"/>
          </a:xfrm>
          <a:prstGeom prst="rect">
            <a:avLst/>
          </a:prstGeom>
        </p:spPr>
      </p:pic>
      <p:sp>
        <p:nvSpPr>
          <p:cNvPr id="3" name="Rectangle 2"/>
          <p:cNvSpPr/>
          <p:nvPr/>
        </p:nvSpPr>
        <p:spPr>
          <a:xfrm>
            <a:off x="3048000" y="381000"/>
            <a:ext cx="3555552"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Down">
              <a:avLst/>
            </a:prstTxWarp>
          </a:bodyPr>
          <a:lstStyle/>
          <a:p>
            <a:pPr algn="ctr"/>
            <a:r>
              <a:rPr lang="bn-IN"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ভিডিও</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 বলি...</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756735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p:cTn id="7" fill="hold" display="0">
                  <p:stCondLst>
                    <p:cond delay="indefinite"/>
                  </p:stCondLst>
                  <p:endCondLst>
                    <p:cond evt="onNext" delay="0">
                      <p:tgtEl>
                        <p:sldTgt/>
                      </p:tgtEl>
                    </p:cond>
                    <p:cond evt="onPrev" delay="0">
                      <p:tgtEl>
                        <p:sldTgt/>
                      </p:tgtEl>
                    </p:cond>
                  </p:endCondLst>
                </p:cTn>
                <p:tgtEl>
                  <p:spTgt spid="1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295400" y="685800"/>
            <a:ext cx="6705600" cy="457200"/>
          </a:xfrm>
          <a:prstGeom prst="rect">
            <a:avLst/>
          </a:prstGeom>
          <a:solidFill>
            <a:srgbClr val="0BD0D9">
              <a:lumMod val="60000"/>
              <a:lumOff val="40000"/>
            </a:srgbClr>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3600" b="0" i="0" u="none" strike="noStrike" kern="0" cap="none" spc="0" normalizeH="0" baseline="0" noProof="0" dirty="0" smtClean="0">
                <a:ln>
                  <a:noFill/>
                </a:ln>
                <a:solidFill>
                  <a:srgbClr val="FF0000"/>
                </a:solidFill>
                <a:effectLst/>
                <a:uLnTx/>
                <a:uFillTx/>
                <a:latin typeface="NikoshBAN" pitchFamily="2" charset="0"/>
                <a:ea typeface="+mn-ea"/>
                <a:cs typeface="NikoshBAN" pitchFamily="2" charset="0"/>
              </a:rPr>
              <a:t> চিত্রটি তে কি দেখছি </a:t>
            </a:r>
            <a:endParaRPr kumimoji="0" lang="en-US" sz="3600" b="0" i="0" u="none" strike="noStrike" kern="0" cap="none" spc="0" normalizeH="0" baseline="0" noProof="0" dirty="0">
              <a:ln>
                <a:noFill/>
              </a:ln>
              <a:solidFill>
                <a:srgbClr val="FF0000"/>
              </a:solidFill>
              <a:effectLst/>
              <a:uLnTx/>
              <a:uFillTx/>
              <a:latin typeface="NikoshBAN" pitchFamily="2" charset="0"/>
              <a:ea typeface="+mn-ea"/>
              <a:cs typeface="NikoshBAN" pitchFamily="2"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43000" y="1447800"/>
            <a:ext cx="7004137" cy="464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524000" y="381000"/>
            <a:ext cx="7620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আজকের পাঠের আলোচ্য বিষয় -</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9" name="abarrar sogram">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a:stretch>
            <a:fillRect/>
          </a:stretch>
        </p:blipFill>
        <p:spPr>
          <a:xfrm>
            <a:off x="1524000" y="3124200"/>
            <a:ext cx="6172200" cy="3321957"/>
          </a:xfrm>
          <a:prstGeom prst="rect">
            <a:avLst/>
          </a:prstGeom>
        </p:spPr>
      </p:pic>
      <p:sp>
        <p:nvSpPr>
          <p:cNvPr id="4" name="Rectangle 3"/>
          <p:cNvSpPr/>
          <p:nvPr/>
        </p:nvSpPr>
        <p:spPr>
          <a:xfrm>
            <a:off x="1676400" y="1295400"/>
            <a:ext cx="5765800" cy="1676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u="sng" dirty="0" smtClean="0">
                <a:solidFill>
                  <a:schemeClr val="tx1"/>
                </a:solidFill>
                <a:latin typeface="NikoshBAN" panose="02000000000000000000" pitchFamily="2" charset="0"/>
                <a:cs typeface="NikoshBAN" panose="02000000000000000000" pitchFamily="2" charset="0"/>
              </a:rPr>
              <a:t>এবারের সংগ্রাম স্বাধীনতার সংগ্রাম</a:t>
            </a:r>
            <a:endParaRPr lang="en-US" sz="3600" u="sng" dirty="0" smtClean="0">
              <a:solidFill>
                <a:schemeClr val="tx1"/>
              </a:solidFill>
              <a:latin typeface="NikoshBAN" panose="02000000000000000000" pitchFamily="2" charset="0"/>
              <a:cs typeface="NikoshBAN" panose="02000000000000000000" pitchFamily="2" charset="0"/>
            </a:endParaRPr>
          </a:p>
          <a:p>
            <a:pPr algn="ctr"/>
            <a:r>
              <a:rPr lang="bn-IN" sz="3600" dirty="0" smtClean="0">
                <a:latin typeface="NikoshBAN" panose="02000000000000000000" pitchFamily="2" charset="0"/>
                <a:cs typeface="NikoshBAN" panose="02000000000000000000" pitchFamily="2" charset="0"/>
              </a:rPr>
              <a:t>শেখ মুজিবুর রহমান</a:t>
            </a:r>
            <a:endParaRPr lang="en-US" sz="3600" dirty="0" smtClean="0">
              <a:latin typeface="NikoshBAN" panose="02000000000000000000" pitchFamily="2" charset="0"/>
              <a:cs typeface="NikoshBAN" panose="02000000000000000000" pitchFamily="2" charset="0"/>
            </a:endParaRPr>
          </a:p>
          <a:p>
            <a:pPr algn="ctr"/>
            <a:endParaRPr lang="bn-IN" sz="3600" u="sng" dirty="0" smtClean="0">
              <a:solidFill>
                <a:schemeClr val="tx1"/>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143000" y="533400"/>
            <a:ext cx="6553200" cy="762000"/>
          </a:xfrm>
          <a:prstGeom prst="rect">
            <a:avLst/>
          </a:prstGeom>
          <a:solidFill>
            <a:schemeClr val="accent2">
              <a:lumMod val="75000"/>
            </a:schemeClr>
          </a:soli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txBody>
          <a:bodyPr vert="horz"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5600" b="1" i="0" u="none" strike="noStrike" kern="1200" cap="none" spc="0" normalizeH="0" baseline="0" noProof="0" dirty="0" smtClean="0">
                <a:ln>
                  <a:noFill/>
                </a:ln>
                <a:solidFill>
                  <a:srgbClr val="A5C249">
                    <a:lumMod val="20000"/>
                    <a:lumOff val="80000"/>
                  </a:srgbClr>
                </a:solidFill>
                <a:effectLst>
                  <a:outerShdw blurRad="38100" dist="25400" dir="5400000" algn="tl" rotWithShape="0">
                    <a:srgbClr val="000000">
                      <a:alpha val="43000"/>
                    </a:srgbClr>
                  </a:outerShdw>
                </a:effectLst>
                <a:uLnTx/>
                <a:uFillTx/>
                <a:latin typeface="NikoshBAN" pitchFamily="2" charset="0"/>
                <a:ea typeface="+mn-ea"/>
                <a:cs typeface="NikoshBAN" pitchFamily="2" charset="0"/>
              </a:rPr>
              <a:t>শিখন ফল</a:t>
            </a:r>
            <a:endParaRPr kumimoji="0" lang="en-US" sz="5600" b="1" i="0" u="none" strike="noStrike" kern="1200" cap="none" spc="0" normalizeH="0" baseline="0" noProof="0" dirty="0">
              <a:ln>
                <a:noFill/>
              </a:ln>
              <a:solidFill>
                <a:srgbClr val="A5C249">
                  <a:lumMod val="20000"/>
                  <a:lumOff val="80000"/>
                </a:srgbClr>
              </a:solidFill>
              <a:effectLst>
                <a:outerShdw blurRad="38100" dist="25400" dir="5400000" algn="tl" rotWithShape="0">
                  <a:srgbClr val="000000">
                    <a:alpha val="43000"/>
                  </a:srgbClr>
                </a:outerShdw>
              </a:effectLst>
              <a:uLnTx/>
              <a:uFillTx/>
              <a:latin typeface="NikoshBAN" pitchFamily="2" charset="0"/>
              <a:ea typeface="+mn-ea"/>
              <a:cs typeface="NikoshBAN" pitchFamily="2" charset="0"/>
            </a:endParaRPr>
          </a:p>
        </p:txBody>
      </p:sp>
      <p:sp>
        <p:nvSpPr>
          <p:cNvPr id="5" name="TextBox 4"/>
          <p:cNvSpPr txBox="1"/>
          <p:nvPr/>
        </p:nvSpPr>
        <p:spPr>
          <a:xfrm>
            <a:off x="685800" y="1676400"/>
            <a:ext cx="7924800" cy="42165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 পাঠ শেষে শিক্ষার্থীরা...</a:t>
            </a:r>
          </a:p>
          <a:p>
            <a:pPr algn="just"/>
            <a:endParaRPr lang="bn-I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a:p>
            <a:r>
              <a:rPr lang="bn-I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*বাংলাদেশের স্বাধীনতার মহানায়কের নাম এবং তাঁর সংক্ষিপ্ত জীবন পরিচিতি বলতে পারবে।</a:t>
            </a:r>
          </a:p>
          <a:p>
            <a:r>
              <a:rPr lang="bn-I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নত</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bn-I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ন নত</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bn-I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ন </a:t>
            </a:r>
            <a:r>
              <a:rPr lang="bn-I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শব্দের অর্থসহ বাক্য তৈরি করতে পারবে। </a:t>
            </a: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a:p>
            <a:r>
              <a:rPr lang="bn-I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*১৯৭১ সালের ৭ই মার্চের ভাষণের গুরুত্ব ব্যাখ্যা করতে পারবে।</a:t>
            </a:r>
          </a:p>
          <a:p>
            <a:r>
              <a:rPr lang="bn-I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onnyBanglaMJ" pitchFamily="2" charset="0"/>
              <a:cs typeface="TonnyBanglaMJ" pitchFamily="2"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Group 22"/>
          <p:cNvGrpSpPr/>
          <p:nvPr/>
        </p:nvGrpSpPr>
        <p:grpSpPr>
          <a:xfrm>
            <a:off x="533400" y="457200"/>
            <a:ext cx="8229600" cy="5867400"/>
            <a:chOff x="1019907" y="799673"/>
            <a:chExt cx="7385538" cy="5274068"/>
          </a:xfrm>
        </p:grpSpPr>
        <p:graphicFrame>
          <p:nvGraphicFramePr>
            <p:cNvPr id="21" name="Diagram 20"/>
            <p:cNvGraphicFramePr/>
            <p:nvPr>
              <p:extLst>
                <p:ext uri="{D42A27DB-BD31-4B8C-83A1-F6EECF244321}">
                  <p14:modId xmlns="" xmlns:p14="http://schemas.microsoft.com/office/powerpoint/2010/main" val="2752081792"/>
                </p:ext>
              </p:extLst>
            </p:nvPr>
          </p:nvGraphicFramePr>
          <p:xfrm>
            <a:off x="1019907" y="799673"/>
            <a:ext cx="7385538" cy="5274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 name="Picture 21"/>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892061" y="2854505"/>
              <a:ext cx="1572846" cy="16964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 xmlns:p14="http://schemas.microsoft.com/office/powerpoint/2010/main" val="151463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plus(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968</TotalTime>
  <Words>736</Words>
  <Application>Microsoft Office PowerPoint</Application>
  <PresentationFormat>On-screen Show (4:3)</PresentationFormat>
  <Paragraphs>88</Paragraphs>
  <Slides>19</Slides>
  <Notes>1</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ROHAN</dc:creator>
  <cp:lastModifiedBy>ENAMUL HAQUE</cp:lastModifiedBy>
  <cp:revision>188</cp:revision>
  <dcterms:created xsi:type="dcterms:W3CDTF">2006-08-16T00:00:00Z</dcterms:created>
  <dcterms:modified xsi:type="dcterms:W3CDTF">2021-08-15T20:33:29Z</dcterms:modified>
</cp:coreProperties>
</file>