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E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A43945-82C3-4FEB-96AC-BEC2ACC37183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754956-E48D-41A8-B9E2-5C1E31A38AA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73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3945-82C3-4FEB-96AC-BEC2ACC37183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956-E48D-41A8-B9E2-5C1E31A3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1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3945-82C3-4FEB-96AC-BEC2ACC37183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956-E48D-41A8-B9E2-5C1E31A3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5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3945-82C3-4FEB-96AC-BEC2ACC37183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956-E48D-41A8-B9E2-5C1E31A3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3945-82C3-4FEB-96AC-BEC2ACC37183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956-E48D-41A8-B9E2-5C1E31A38AA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29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3945-82C3-4FEB-96AC-BEC2ACC37183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956-E48D-41A8-B9E2-5C1E31A3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2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3945-82C3-4FEB-96AC-BEC2ACC37183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956-E48D-41A8-B9E2-5C1E31A3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4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3945-82C3-4FEB-96AC-BEC2ACC37183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956-E48D-41A8-B9E2-5C1E31A3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1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3945-82C3-4FEB-96AC-BEC2ACC37183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956-E48D-41A8-B9E2-5C1E31A3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0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3945-82C3-4FEB-96AC-BEC2ACC37183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956-E48D-41A8-B9E2-5C1E31A3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2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3945-82C3-4FEB-96AC-BEC2ACC37183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956-E48D-41A8-B9E2-5C1E31A3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9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tx2">
                <a:lumMod val="50000"/>
              </a:schemeClr>
            </a:gs>
            <a:gs pos="75218">
              <a:srgbClr val="895485"/>
            </a:gs>
            <a:gs pos="67272">
              <a:srgbClr val="9F746C"/>
            </a:gs>
            <a:gs pos="84000">
              <a:srgbClr val="7030A0"/>
            </a:gs>
            <a:gs pos="33000">
              <a:srgbClr val="FFFF00"/>
            </a:gs>
            <a:gs pos="27000">
              <a:schemeClr val="accent1"/>
            </a:gs>
            <a:gs pos="50000">
              <a:srgbClr val="7030A0">
                <a:alpha val="83000"/>
              </a:srgbClr>
            </a:gs>
            <a:gs pos="60000">
              <a:srgbClr val="FF0000"/>
            </a:gs>
            <a:gs pos="80000">
              <a:schemeClr val="accent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BA43945-82C3-4FEB-96AC-BEC2ACC37183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0754956-E48D-41A8-B9E2-5C1E31A3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st-Good-Morning-Images-With-Flowers.jpg"/>
          <p:cNvPicPr>
            <a:picLocks noChangeAspect="1"/>
          </p:cNvPicPr>
          <p:nvPr/>
        </p:nvPicPr>
        <p:blipFill>
          <a:blip r:embed="rId4"/>
          <a:srcRect b="11111"/>
          <a:stretch>
            <a:fillRect/>
          </a:stretch>
        </p:blipFill>
        <p:spPr>
          <a:xfrm>
            <a:off x="205546" y="119727"/>
            <a:ext cx="8747385" cy="6738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8257" y="3200400"/>
            <a:ext cx="7768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ক্লাসে  সবাইকে শুভেচ্ছা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4154" y="152400"/>
            <a:ext cx="4752062" cy="6705600"/>
            <a:chOff x="261167" y="-14341"/>
            <a:chExt cx="4665256" cy="55531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2426264" y="-14341"/>
              <a:ext cx="838200" cy="554764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3232457" y="-14341"/>
              <a:ext cx="838200" cy="554764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4070657" y="-14340"/>
              <a:ext cx="855766" cy="555079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990600" y="-14341"/>
              <a:ext cx="838200" cy="55531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1581577" y="-14341"/>
              <a:ext cx="838200" cy="55531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261167" y="-14341"/>
              <a:ext cx="836147" cy="555310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835855" y="101302"/>
            <a:ext cx="4130723" cy="6756697"/>
            <a:chOff x="4799857" y="116790"/>
            <a:chExt cx="4205642" cy="543120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4799857" y="150313"/>
              <a:ext cx="949532" cy="539238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7939329" y="116790"/>
              <a:ext cx="1066170" cy="543120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7070765" y="137758"/>
              <a:ext cx="912421" cy="540621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5562600" y="119051"/>
              <a:ext cx="838200" cy="542181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6400800" y="128187"/>
              <a:ext cx="838200" cy="5414323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2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636">
        <p:sndAc>
          <p:endSnd/>
        </p:sndAc>
      </p:transition>
    </mc:Choice>
    <mc:Fallback>
      <p:transition advTm="10636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DCIM\Camera\IMG_20170725_205801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52735" y="462887"/>
            <a:ext cx="8077200" cy="4800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Flowchart: Alternate Process 4"/>
          <p:cNvSpPr/>
          <p:nvPr/>
        </p:nvSpPr>
        <p:spPr>
          <a:xfrm>
            <a:off x="653104" y="5550091"/>
            <a:ext cx="7849168" cy="764274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বিছানায় থাকলে বালিশ দিয়ে মাথা ঢেকে রাখতে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rgbClr val="0070C0"/>
          </a:solidFill>
          <a:ln w="19050">
            <a:solidFill>
              <a:srgbClr val="00B0F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861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451">
        <p14:prism isInverted="1"/>
      </p:transition>
    </mc:Choice>
    <mc:Fallback>
      <p:transition spd="slow" advTm="114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esktop\School-pic\IMG_20170717_125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3886200" cy="5061169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NAGPS\Desktop\School-pic\IMG_20170717_125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04800"/>
            <a:ext cx="3771900" cy="5105400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Flowchart: Alternate Process 5"/>
          <p:cNvSpPr/>
          <p:nvPr/>
        </p:nvSpPr>
        <p:spPr>
          <a:xfrm>
            <a:off x="394648" y="5700216"/>
            <a:ext cx="8393373" cy="764274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কাঠের টেবিল বা শক্ত কোন আসবাবপত্রের নিচে আশ্রয় নিতে হবে।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5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667">
        <p14:prism isInverted="1"/>
      </p:transition>
    </mc:Choice>
    <mc:Fallback>
      <p:transition spd="slow" advTm="116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1" y="692055"/>
            <a:ext cx="3983155" cy="4384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 descr="C:\Users\NAGPS\Pictures\a[00_00_03][20170726-213250-0]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692055"/>
            <a:ext cx="4078406" cy="4384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Flowchart: Alternate Process 5"/>
          <p:cNvSpPr/>
          <p:nvPr/>
        </p:nvSpPr>
        <p:spPr>
          <a:xfrm>
            <a:off x="740391" y="5768396"/>
            <a:ext cx="7663217" cy="764274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আলমারি, বারান্দা, ঝুলানো ছবি এসব থেকে দূরে থাকে হবে।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rgbClr val="0070C0"/>
          </a:solidFill>
          <a:ln w="19050">
            <a:solidFill>
              <a:srgbClr val="00B0F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062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591">
        <p14:prism isInverted="1"/>
      </p:transition>
    </mc:Choice>
    <mc:Fallback>
      <p:transition spd="slow" advTm="105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AGPS\Desktop\School-pic\IMG_20170717_125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77019"/>
            <a:ext cx="4267200" cy="51054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F:\ATAUR PICTUR\PICTURE\ANIMETED TREE\animated-flower-image-003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9600" y="457200"/>
            <a:ext cx="1676400" cy="5257800"/>
          </a:xfrm>
          <a:prstGeom prst="rect">
            <a:avLst/>
          </a:prstGeom>
          <a:noFill/>
        </p:spPr>
      </p:pic>
      <p:pic>
        <p:nvPicPr>
          <p:cNvPr id="6" name="Picture 5" descr="F:\ATAUR PICTUR\PICTURE\ANIMETED TREE\animated-flower-image-003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81000"/>
            <a:ext cx="1752600" cy="5334000"/>
          </a:xfrm>
          <a:prstGeom prst="rect">
            <a:avLst/>
          </a:prstGeom>
          <a:noFill/>
        </p:spPr>
      </p:pic>
      <p:sp>
        <p:nvSpPr>
          <p:cNvPr id="7" name="Flowchart: Alternate Process 6"/>
          <p:cNvSpPr/>
          <p:nvPr/>
        </p:nvSpPr>
        <p:spPr>
          <a:xfrm>
            <a:off x="980364" y="5788072"/>
            <a:ext cx="7183272" cy="764274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পাকা দালানে থাকলে বিম এর পাশে দাঁড়াতে হবে।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22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380">
        <p14:prism isInverted="1"/>
      </p:transition>
    </mc:Choice>
    <mc:Fallback>
      <p:transition spd="slow" advTm="103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CIM\Camera\IMG_20170219_100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1"/>
            <a:ext cx="3810000" cy="4648200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3" descr="C:\Users\NAGPS\Desktop\School-pic\IMG_20170108_142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57200"/>
            <a:ext cx="3790950" cy="4648200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lowchart: Alternate Process 5"/>
          <p:cNvSpPr/>
          <p:nvPr/>
        </p:nvSpPr>
        <p:spPr>
          <a:xfrm>
            <a:off x="293427" y="5377501"/>
            <a:ext cx="8557146" cy="1115137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ভূকম্প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থেমে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 সারি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বদ্ধভাবে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ঘর থেকে বের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হবে।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rgbClr val="0070C0"/>
          </a:solidFill>
          <a:ln w="19050">
            <a:solidFill>
              <a:srgbClr val="00B0F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43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164">
        <p14:prism isInverted="1"/>
      </p:transition>
    </mc:Choice>
    <mc:Fallback>
      <p:transition spd="slow" advTm="111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19201" y="990600"/>
            <a:ext cx="7010399" cy="3782943"/>
            <a:chOff x="0" y="2895600"/>
            <a:chExt cx="9144000" cy="3962400"/>
          </a:xfrm>
        </p:grpSpPr>
        <p:pic>
          <p:nvPicPr>
            <p:cNvPr id="4" name="Picture 3" descr="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895600"/>
              <a:ext cx="2895600" cy="2209800"/>
            </a:xfrm>
            <a:prstGeom prst="rect">
              <a:avLst/>
            </a:prstGeom>
          </p:spPr>
        </p:pic>
        <p:pic>
          <p:nvPicPr>
            <p:cNvPr id="5" name="Picture 4" descr="mk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6500" y="2895600"/>
              <a:ext cx="2857500" cy="1905000"/>
            </a:xfrm>
            <a:prstGeom prst="rect">
              <a:avLst/>
            </a:prstGeom>
          </p:spPr>
        </p:pic>
        <p:pic>
          <p:nvPicPr>
            <p:cNvPr id="6" name="Picture 5" descr="mkj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4600" y="4800600"/>
              <a:ext cx="2819400" cy="2057400"/>
            </a:xfrm>
            <a:prstGeom prst="rect">
              <a:avLst/>
            </a:prstGeom>
          </p:spPr>
        </p:pic>
        <p:pic>
          <p:nvPicPr>
            <p:cNvPr id="7" name="Picture 6" descr="l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5105400"/>
              <a:ext cx="2895600" cy="1752600"/>
            </a:xfrm>
            <a:prstGeom prst="rect">
              <a:avLst/>
            </a:prstGeom>
          </p:spPr>
        </p:pic>
        <p:pic>
          <p:nvPicPr>
            <p:cNvPr id="8" name="Picture 7" descr="njhk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1800" y="3200400"/>
              <a:ext cx="3276600" cy="3657599"/>
            </a:xfrm>
            <a:prstGeom prst="rect">
              <a:avLst/>
            </a:prstGeom>
            <a:solidFill>
              <a:schemeClr val="tx1"/>
            </a:solidFill>
          </p:spPr>
        </p:pic>
      </p:grp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980364" y="5560486"/>
            <a:ext cx="7183272" cy="764274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চিকিৎসা ব্যবস্থা বাড়িতেই রাখতে হবে ।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22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985">
        <p14:prism isInverted="1"/>
      </p:transition>
    </mc:Choice>
    <mc:Fallback>
      <p:transition spd="slow" advTm="119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381000"/>
            <a:ext cx="7086600" cy="5257800"/>
            <a:chOff x="762000" y="381000"/>
            <a:chExt cx="7086600" cy="5257800"/>
          </a:xfrm>
        </p:grpSpPr>
        <p:pic>
          <p:nvPicPr>
            <p:cNvPr id="3" name="Picture 3" descr="C:\Users\NAGPS\Desktop\School-pic\IMG_20170717_12515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267200" y="381000"/>
              <a:ext cx="3581400" cy="52578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2" descr="C:\Users\NAGPS\Desktop\School-pic\IMG_20170717_12512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381000"/>
              <a:ext cx="3282261" cy="517012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Flowchart: Alternate Process 6"/>
          <p:cNvSpPr/>
          <p:nvPr/>
        </p:nvSpPr>
        <p:spPr>
          <a:xfrm>
            <a:off x="2435544" y="5822423"/>
            <a:ext cx="4272912" cy="764274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rgbClr val="0070C0"/>
          </a:solidFill>
          <a:ln w="19050">
            <a:solidFill>
              <a:srgbClr val="00B0F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78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219">
        <p14:prism isInverted="1"/>
      </p:transition>
    </mc:Choice>
    <mc:Fallback>
      <p:transition spd="slow" advTm="11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ory\Desktop\raju 1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9928" y="1373874"/>
            <a:ext cx="8353780" cy="51906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18966" y="511314"/>
            <a:ext cx="4662834" cy="707886"/>
          </a:xfrm>
          <a:prstGeom prst="homePlate">
            <a:avLst>
              <a:gd name="adj" fmla="val 79987"/>
            </a:avLst>
          </a:prstGeom>
          <a:solidFill>
            <a:schemeClr val="bg1"/>
          </a:solidFill>
          <a:ln w="3810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ভূমিকম্পের সময় করণীয়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18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678">
        <p14:prism/>
      </p:transition>
    </mc:Choice>
    <mc:Fallback>
      <p:transition spd="slow" advTm="106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rgbClr val="0070C0"/>
          </a:solidFill>
          <a:ln w="19050">
            <a:solidFill>
              <a:srgbClr val="00B0F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133600"/>
            <a:ext cx="5562600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মানুষদের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3581400"/>
            <a:ext cx="5638800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চলাকালীন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029200"/>
            <a:ext cx="5867400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মানুষদের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318265"/>
            <a:ext cx="1828800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-১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810000"/>
            <a:ext cx="1828800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181600"/>
            <a:ext cx="1828800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525973" y="398580"/>
            <a:ext cx="3806588" cy="764274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977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004">
        <p14:prism/>
      </p:transition>
    </mc:Choice>
    <mc:Fallback>
      <p:transition spd="slow" advTm="70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362200"/>
            <a:ext cx="7010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দুর্যোগে ঘর জোরে দুলতে থাকে?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495800"/>
            <a:ext cx="2514600" cy="646331"/>
          </a:xfrm>
          <a:prstGeom prst="rect">
            <a:avLst/>
          </a:prstGeom>
          <a:solidFill>
            <a:srgbClr val="FEECDE"/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জলোচ্ছ্বাস   </a:t>
            </a:r>
            <a:r>
              <a:rPr lang="bn-BD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4495800"/>
            <a:ext cx="2667000" cy="646331"/>
          </a:xfrm>
          <a:prstGeom prst="rect">
            <a:avLst/>
          </a:prstGeom>
          <a:solidFill>
            <a:srgbClr val="FEECDE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ভূমিকম্প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486400"/>
            <a:ext cx="2514600" cy="584775"/>
          </a:xfrm>
          <a:prstGeom prst="rect">
            <a:avLst/>
          </a:prstGeom>
          <a:solidFill>
            <a:srgbClr val="FEECDE"/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খরা    </a:t>
            </a:r>
            <a:r>
              <a:rPr lang="bn-BD" sz="32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5486400"/>
            <a:ext cx="2743200" cy="646331"/>
          </a:xfrm>
          <a:prstGeom prst="rect">
            <a:avLst/>
          </a:prstGeom>
          <a:solidFill>
            <a:srgbClr val="FEECDE"/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বন্যা </a:t>
            </a:r>
            <a:r>
              <a:rPr lang="bn-BD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1910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1381780"/>
            <a:ext cx="5638800" cy="52322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লেখ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মিলাও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385971"/>
            <a:ext cx="3200400" cy="92333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81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6873">
        <p14:prism/>
      </p:transition>
    </mc:Choice>
    <mc:Fallback>
      <p:transition spd="slow" advTm="168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24200" y="609600"/>
            <a:ext cx="2971800" cy="306388"/>
            <a:chOff x="3124200" y="609600"/>
            <a:chExt cx="2971800" cy="30638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429000" y="609600"/>
              <a:ext cx="2362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124200" y="762000"/>
              <a:ext cx="29718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429000" y="914400"/>
              <a:ext cx="2362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73760" y="1088571"/>
            <a:ext cx="3472679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8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6020" y="1888790"/>
            <a:ext cx="3594292" cy="4660103"/>
            <a:chOff x="596708" y="750300"/>
            <a:chExt cx="3886200" cy="5821342"/>
          </a:xfrm>
        </p:grpSpPr>
        <p:grpSp>
          <p:nvGrpSpPr>
            <p:cNvPr id="9" name="Group 8"/>
            <p:cNvGrpSpPr/>
            <p:nvPr/>
          </p:nvGrpSpPr>
          <p:grpSpPr>
            <a:xfrm>
              <a:off x="596708" y="750300"/>
              <a:ext cx="3886200" cy="5821342"/>
              <a:chOff x="596708" y="750300"/>
              <a:chExt cx="3886200" cy="582134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286114" y="750300"/>
                <a:ext cx="2612755" cy="807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en-US" sz="36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পরিচয়</a:t>
                </a:r>
                <a:endParaRPr lang="en-US" sz="3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96708" y="4457054"/>
                <a:ext cx="3886200" cy="2114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সঞ্জয় বিশ্বাস </a:t>
                </a:r>
                <a:endParaRPr lang="en-US" sz="28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সহকারী শিক্ষক </a:t>
                </a:r>
                <a:endParaRPr lang="en-US" sz="28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হারতা সরকারি প্রাথমিক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বি</a:t>
                </a:r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দ্যালয়</a:t>
                </a:r>
                <a:endParaRPr lang="en-US" sz="24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উজিরপুর, বরিশাল।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498" y="1699270"/>
              <a:ext cx="2457989" cy="2599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4910997" y="1927398"/>
            <a:ext cx="4011387" cy="5552654"/>
            <a:chOff x="7178117" y="1015223"/>
            <a:chExt cx="4404094" cy="4411794"/>
          </a:xfrm>
        </p:grpSpPr>
        <p:sp>
          <p:nvSpPr>
            <p:cNvPr id="14" name="Rectangle 13"/>
            <p:cNvSpPr/>
            <p:nvPr/>
          </p:nvSpPr>
          <p:spPr>
            <a:xfrm>
              <a:off x="7178117" y="3342205"/>
              <a:ext cx="4404094" cy="2084812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800" dirty="0" err="1" smtClean="0">
                  <a:ln w="11430"/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ln w="11430"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dirty="0" err="1" smtClean="0">
                  <a:ln w="11430"/>
                  <a:latin typeface="NikoshBAN" pitchFamily="2" charset="0"/>
                  <a:cs typeface="NikoshBAN" pitchFamily="2" charset="0"/>
                </a:rPr>
                <a:t>পঞ্চম</a:t>
              </a:r>
              <a:endParaRPr lang="en-US" sz="2800" dirty="0" smtClean="0">
                <a:ln w="11430"/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2800" dirty="0" err="1" smtClean="0">
                  <a:ln w="11430"/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ln w="11430"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dirty="0" err="1" smtClean="0">
                  <a:ln w="11430"/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2800" dirty="0" smtClean="0">
                  <a:ln w="11430"/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ln w="11430"/>
                  <a:latin typeface="NikoshBAN" pitchFamily="2" charset="0"/>
                  <a:cs typeface="NikoshBAN" pitchFamily="2" charset="0"/>
                </a:rPr>
                <a:t>বিশ্ব</a:t>
              </a:r>
              <a:r>
                <a:rPr lang="bn-IN" sz="2800" dirty="0" smtClean="0">
                  <a:ln w="11430"/>
                  <a:latin typeface="NikoshBAN" pitchFamily="2" charset="0"/>
                  <a:cs typeface="NikoshBAN" pitchFamily="2" charset="0"/>
                </a:rPr>
                <a:t> পরিচয় </a:t>
              </a:r>
              <a:endParaRPr lang="en-US" sz="2800" dirty="0">
                <a:ln w="11430"/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altLang="en-US" sz="2800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altLang="en-US" sz="2800" dirty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জলবায়ু ও দুর্যোগ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bn-IN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পাঠঃ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ভূমিকম্প</a:t>
              </a:r>
              <a:endParaRPr lang="en-US" sz="3200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31796" y="1015223"/>
              <a:ext cx="2840426" cy="51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u="sng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6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পরিচয়</a:t>
              </a:r>
              <a:endPara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312" y="1868261"/>
            <a:ext cx="1845533" cy="4680632"/>
          </a:xfrm>
          <a:prstGeom prst="rect">
            <a:avLst/>
          </a:prstGeom>
        </p:spPr>
      </p:pic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rgbClr val="0070C0"/>
          </a:solidFill>
          <a:ln w="19050">
            <a:solidFill>
              <a:srgbClr val="00B0F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81" y="2535121"/>
            <a:ext cx="1935207" cy="23435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998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127">
        <p14:prism/>
      </p:transition>
    </mc:Choice>
    <mc:Fallback>
      <p:transition spd="slow" advTm="91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79248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দুর্যোগে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তাৎক্ষণিক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352800"/>
            <a:ext cx="2514600" cy="646331"/>
          </a:xfrm>
          <a:prstGeom prst="rect">
            <a:avLst/>
          </a:prstGeom>
          <a:solidFill>
            <a:srgbClr val="FEECDE"/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029200"/>
            <a:ext cx="2667000" cy="646331"/>
          </a:xfrm>
          <a:prstGeom prst="rect">
            <a:avLst/>
          </a:prstGeom>
          <a:solidFill>
            <a:srgbClr val="FEECDE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ভূমিকম্প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200400"/>
            <a:ext cx="2514600" cy="584775"/>
          </a:xfrm>
          <a:prstGeom prst="rect">
            <a:avLst/>
          </a:prstGeom>
          <a:solidFill>
            <a:srgbClr val="FEECDE"/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029200"/>
            <a:ext cx="2743200" cy="646331"/>
          </a:xfrm>
          <a:prstGeom prst="rect">
            <a:avLst/>
          </a:prstGeom>
          <a:solidFill>
            <a:srgbClr val="FEECDE"/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বন্যা </a:t>
            </a:r>
            <a:r>
              <a:rPr lang="bn-BD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648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20469"/>
            <a:ext cx="6741994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মিলাও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rgbClr val="0070C0"/>
          </a:solidFill>
          <a:ln w="19050">
            <a:solidFill>
              <a:srgbClr val="00B0F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46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354">
        <p14:prism/>
      </p:transition>
    </mc:Choice>
    <mc:Fallback>
      <p:transition spd="slow" advTm="113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cer\Downloads\Desktop\Air polution\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3604"/>
            <a:ext cx="8686800" cy="51465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505361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257800"/>
            <a:ext cx="8686800" cy="150810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৫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035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862">
        <p15:prstTrans prst="peelOff"/>
      </p:transition>
    </mc:Choice>
    <mc:Fallback>
      <p:transition spd="slow" advTm="108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:\Picture\বো\10.jpg"/>
          <p:cNvPicPr>
            <a:picLocks noChangeAspect="1" noChangeArrowheads="1"/>
          </p:cNvPicPr>
          <p:nvPr/>
        </p:nvPicPr>
        <p:blipFill rotWithShape="1">
          <a:blip r:embed="rId3"/>
          <a:srcRect b="10112"/>
          <a:stretch/>
        </p:blipFill>
        <p:spPr bwMode="auto">
          <a:xfrm>
            <a:off x="177441" y="163774"/>
            <a:ext cx="8789137" cy="6509982"/>
          </a:xfrm>
          <a:prstGeom prst="rect">
            <a:avLst/>
          </a:prstGeom>
          <a:noFill/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-114870" y="557726"/>
            <a:ext cx="579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সবাইকে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rgbClr val="0070C0"/>
          </a:solidFill>
          <a:ln w="19050">
            <a:solidFill>
              <a:srgbClr val="00B0F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96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1854">
        <p:circle/>
      </p:transition>
    </mc:Choice>
    <mc:Fallback>
      <p:transition spd="slow" advTm="1185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taur\Desktop\OOOO\j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5592" y="263856"/>
            <a:ext cx="4648200" cy="5203208"/>
          </a:xfrm>
          <a:prstGeom prst="rect">
            <a:avLst/>
          </a:prstGeom>
          <a:ln w="381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bangladesh-79271-savar-epa-abir-abdullah.jp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>
            <a:off x="269543" y="277504"/>
            <a:ext cx="3733800" cy="518956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Flowchart: Alternate Process 6"/>
          <p:cNvSpPr/>
          <p:nvPr/>
        </p:nvSpPr>
        <p:spPr>
          <a:xfrm>
            <a:off x="2629753" y="5904929"/>
            <a:ext cx="3884494" cy="518614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দিকে লক্ষ্য কর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629753" y="5904929"/>
            <a:ext cx="3884494" cy="518614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দেখতে পাচ্ছ 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42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2923">
        <p14:gallery dir="l"/>
      </p:transition>
    </mc:Choice>
    <mc:Fallback>
      <p:transition spd="slow" advTm="12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50126"/>
            <a:ext cx="7162800" cy="203044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42684"/>
              </a:avLst>
            </a:prstTxWarp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একটা ভিডিও দেখি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890146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 মানুষ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দালান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কাঁপছিলো কেন 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rgbClr val="0070C0"/>
          </a:solidFill>
          <a:ln w="19050">
            <a:solidFill>
              <a:srgbClr val="00B0F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797792"/>
            <a:ext cx="763023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https://www.youtube.com/watch?v=xxmYCz2s5ZY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10" y="3409386"/>
            <a:ext cx="989676" cy="989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780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126"/>
    </mc:Choice>
    <mc:Fallback>
      <p:transition advTm="9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463420" y="668741"/>
            <a:ext cx="4094328" cy="764274"/>
          </a:xfrm>
          <a:prstGeom prst="flowChartAlternateProcess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2524834" y="3152633"/>
            <a:ext cx="3971499" cy="1637732"/>
          </a:xfrm>
          <a:prstGeom prst="hexagon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endParaRPr lang="en-US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18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905">
        <p14:gallery dir="l"/>
      </p:transition>
    </mc:Choice>
    <mc:Fallback>
      <p:transition spd="slow" advTm="69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514297" y="245660"/>
            <a:ext cx="2272353" cy="764274"/>
          </a:xfrm>
          <a:prstGeom prst="flowChartAlternateProcess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566" y="1674513"/>
            <a:ext cx="827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১০.১.১ আবহাওয়া বলতে কী বুঝায় তা বর্ণনা করতে পারবে।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813" y="2208749"/>
            <a:ext cx="827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১০.১.২ জলবায়ু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437" y="2737821"/>
            <a:ext cx="827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১০.১.৩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জলবায়ু পরিবর্তনের  কারণ ব্যাখ্যা করতে পারবে।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" y="3204604"/>
            <a:ext cx="827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১০.১.৪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জলবায়ু পরিবর্তনের ফলে সৃষ্ট দুর্যোগ সম্পর্কে বলতে পারবে।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813" y="4042914"/>
            <a:ext cx="827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১০.১.৫ ব্যক্তি, পরিবার, সমাজ ও পরিবেশের উপর আবহাওয়া ও জলবায়ু পরিবর্তনের প্রভাব বর্ণনা করতে পারবে।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566" y="4997021"/>
            <a:ext cx="827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১০.১.৬ বাংলাদেশের দুর্যোগপ্রবণ অঞ্চল ও সেখানে সৃষ্ট সমস্যা সম্পর্কে বলতে পারবে।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566" y="5908555"/>
            <a:ext cx="827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১০.২.১ প্রাকৃতিক ভারসাম্য নষ্ট হয় এমন কাজ করা থেকে বিরত থাকবে। 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566" y="1095635"/>
            <a:ext cx="827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rgbClr val="0070C0"/>
          </a:solidFill>
          <a:ln w="19050">
            <a:solidFill>
              <a:srgbClr val="00B0F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37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408">
        <p14:gallery dir="l"/>
      </p:transition>
    </mc:Choice>
    <mc:Fallback>
      <p:transition spd="slow" advTm="204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515106"/>
            <a:ext cx="448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 ভূমিকম্পপ্রবণ এলাকা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519" y="2637573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মাঝারী ভূমিকম্পপ্রবণ এলাকা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03677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মৃদু ভূমিকম্পপ্রবণ এলাকা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19200"/>
            <a:ext cx="3124200" cy="914400"/>
          </a:xfrm>
          <a:prstGeom prst="rect">
            <a:avLst/>
          </a:prstGeom>
          <a:solidFill>
            <a:srgbClr val="FC6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3276600"/>
            <a:ext cx="3124200" cy="914400"/>
          </a:xfrm>
          <a:prstGeom prst="rect">
            <a:avLst/>
          </a:prstGeom>
          <a:solidFill>
            <a:srgbClr val="FFFF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31242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19" y="915635"/>
            <a:ext cx="4175585" cy="50211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700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4252">
        <p14:prism isInverted="1"/>
      </p:transition>
    </mc:Choice>
    <mc:Fallback>
      <p:transition spd="slow" advTm="142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DCIM\Camera\IMG_20170717_131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66" y="381000"/>
            <a:ext cx="3810000" cy="496664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4" descr="G:\DCIM\Camera\IMG_20170717_1313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0087" y="381000"/>
            <a:ext cx="4038600" cy="49530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lowchart: Alternate Process 5"/>
          <p:cNvSpPr/>
          <p:nvPr/>
        </p:nvSpPr>
        <p:spPr>
          <a:xfrm>
            <a:off x="1429604" y="5675763"/>
            <a:ext cx="6284792" cy="764274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পুরোপুরি শান্ত থাকতে হবে।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rgbClr val="0070C0"/>
          </a:solidFill>
          <a:ln w="19050">
            <a:solidFill>
              <a:srgbClr val="00B0F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038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3782">
        <p14:prism isInverted="1"/>
      </p:transition>
    </mc:Choice>
    <mc:Fallback>
      <p:transition spd="slow" advTm="137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esktop\School-pic\IMG_20170717_131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06" y="218364"/>
            <a:ext cx="8530988" cy="5527343"/>
          </a:xfrm>
          <a:prstGeom prst="rect">
            <a:avLst/>
          </a:prstGeom>
          <a:noFill/>
        </p:spPr>
      </p:pic>
      <p:sp>
        <p:nvSpPr>
          <p:cNvPr id="5" name="Flowchart: Alternate Process 4"/>
          <p:cNvSpPr/>
          <p:nvPr/>
        </p:nvSpPr>
        <p:spPr>
          <a:xfrm>
            <a:off x="1818280" y="5843516"/>
            <a:ext cx="5507440" cy="764274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আতংকিত হয়ে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ছুটোছুটি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যাবেনা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19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607">
        <p14:prism isInverted="1"/>
      </p:transition>
    </mc:Choice>
    <mc:Fallback>
      <p:transition spd="slow" advTm="116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5|3.6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0.9|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8|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|3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3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5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349</TotalTime>
  <Words>382</Words>
  <Application>Microsoft Office PowerPoint</Application>
  <PresentationFormat>On-screen Show (4:3)</PresentationFormat>
  <Paragraphs>67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Corbel</vt:lpstr>
      <vt:lpstr>NikoshBAN</vt:lpstr>
      <vt:lpstr>SolaimanLipi</vt:lpstr>
      <vt:lpstr>SutonnyMJ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Shanjoy Biswas</dc:creator>
  <cp:lastModifiedBy>Shanjoy Biswas</cp:lastModifiedBy>
  <cp:revision>130</cp:revision>
  <dcterms:created xsi:type="dcterms:W3CDTF">2021-08-02T10:14:52Z</dcterms:created>
  <dcterms:modified xsi:type="dcterms:W3CDTF">2021-08-17T06:49:57Z</dcterms:modified>
</cp:coreProperties>
</file>