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0E6BC-E5FB-4009-BF68-79E1860DCF8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6C0BD-7825-419E-B491-9470346B1D78}">
      <dgm:prSet phldrT="[Text]" custT="1"/>
      <dgm:spPr>
        <a:solidFill>
          <a:srgbClr val="CB2B1F"/>
        </a:solidFill>
      </dgm:spPr>
      <dgm:t>
        <a:bodyPr/>
        <a:lstStyle/>
        <a:p>
          <a:endParaRPr lang="bn-IN" sz="3200" b="1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Pteris</a:t>
          </a:r>
          <a:endParaRPr lang="en-US" sz="3200" b="1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2800" dirty="0"/>
        </a:p>
      </dgm:t>
    </dgm:pt>
    <dgm:pt modelId="{9FDD34ED-C412-4CF2-8BAF-DE1C7B9E2E78}" type="parTrans" cxnId="{3B5910C6-757E-4A14-83D6-3DF544ADAA44}">
      <dgm:prSet/>
      <dgm:spPr/>
      <dgm:t>
        <a:bodyPr/>
        <a:lstStyle/>
        <a:p>
          <a:endParaRPr lang="en-US"/>
        </a:p>
      </dgm:t>
    </dgm:pt>
    <dgm:pt modelId="{7594D986-4BB7-400F-9297-214EA7430DEC}" type="sibTrans" cxnId="{3B5910C6-757E-4A14-83D6-3DF544ADAA44}">
      <dgm:prSet/>
      <dgm:spPr/>
      <dgm:t>
        <a:bodyPr/>
        <a:lstStyle/>
        <a:p>
          <a:endParaRPr lang="en-US"/>
        </a:p>
      </dgm:t>
    </dgm:pt>
    <dgm:pt modelId="{60338F8C-12D9-4432-ADC6-EB05DDACE2E6}">
      <dgm:prSet phldrT="[Text]" custT="1"/>
      <dgm:spPr>
        <a:solidFill>
          <a:srgbClr val="EDF67C"/>
        </a:solidFill>
      </dgm:spPr>
      <dgm:t>
        <a:bodyPr/>
        <a:lstStyle/>
        <a:p>
          <a:r>
            <a:rPr lang="bn-IN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এরা দেখতে সবুজ</a:t>
          </a:r>
          <a:endParaRPr lang="en-US" sz="28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04DD53-0FDB-45AF-9340-6A94C4369957}" type="parTrans" cxnId="{1DF08F93-7900-43E9-ACCA-0D97E49C047D}">
      <dgm:prSet/>
      <dgm:spPr/>
      <dgm:t>
        <a:bodyPr/>
        <a:lstStyle/>
        <a:p>
          <a:endParaRPr lang="en-US"/>
        </a:p>
      </dgm:t>
    </dgm:pt>
    <dgm:pt modelId="{9F83BE66-582C-403B-BB29-B6C3FF0B3E10}" type="sibTrans" cxnId="{1DF08F93-7900-43E9-ACCA-0D97E49C047D}">
      <dgm:prSet/>
      <dgm:spPr/>
      <dgm:t>
        <a:bodyPr/>
        <a:lstStyle/>
        <a:p>
          <a:endParaRPr lang="en-US"/>
        </a:p>
      </dgm:t>
    </dgm:pt>
    <dgm:pt modelId="{77574315-A228-4C2D-B7D8-D6A4366D49C8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sz="28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এরা অপুষ্পক ও বীজহীন উদ্ভিদ</a:t>
          </a:r>
          <a:endParaRPr lang="en-US" sz="2800" dirty="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966DC6-F133-4382-8042-65B86A9F088D}" type="parTrans" cxnId="{7BCB5CA7-AD59-4C02-A1C9-3D209E210614}">
      <dgm:prSet/>
      <dgm:spPr/>
      <dgm:t>
        <a:bodyPr/>
        <a:lstStyle/>
        <a:p>
          <a:endParaRPr lang="en-US"/>
        </a:p>
      </dgm:t>
    </dgm:pt>
    <dgm:pt modelId="{CD1C0F29-3246-43D5-999D-8B1C48681B7A}" type="sibTrans" cxnId="{7BCB5CA7-AD59-4C02-A1C9-3D209E210614}">
      <dgm:prSet/>
      <dgm:spPr/>
      <dgm:t>
        <a:bodyPr/>
        <a:lstStyle/>
        <a:p>
          <a:endParaRPr lang="en-US"/>
        </a:p>
      </dgm:t>
    </dgm:pt>
    <dgm:pt modelId="{A9242E78-C2B3-446F-AB5C-4E3179C20C0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IN" dirty="0" smtClean="0">
              <a:solidFill>
                <a:schemeClr val="accent6">
                  <a:lumMod val="50000"/>
                </a:schemeClr>
              </a:solidFill>
            </a:rPr>
            <a:t>এদের দেহ মূল কান্ড ও পাতায় ভাগ করা যায়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B195DCE6-889F-4803-90CB-63026B17011F}" type="parTrans" cxnId="{F7CE9E2D-1145-4E21-B21D-AE8E78E7B0D7}">
      <dgm:prSet/>
      <dgm:spPr/>
      <dgm:t>
        <a:bodyPr/>
        <a:lstStyle/>
        <a:p>
          <a:endParaRPr lang="en-US"/>
        </a:p>
      </dgm:t>
    </dgm:pt>
    <dgm:pt modelId="{0FADEA62-F24B-49EC-A2AF-C8E92CB8E190}" type="sibTrans" cxnId="{F7CE9E2D-1145-4E21-B21D-AE8E78E7B0D7}">
      <dgm:prSet/>
      <dgm:spPr/>
      <dgm:t>
        <a:bodyPr/>
        <a:lstStyle/>
        <a:p>
          <a:endParaRPr lang="en-US"/>
        </a:p>
      </dgm:t>
    </dgm:pt>
    <dgm:pt modelId="{870449DC-FA1F-42D6-BEFD-4566D2E1C32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এদের পাতাগুলো পক্ষল যৌগিক</a:t>
          </a:r>
          <a:endParaRPr lang="en-US" sz="28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9F0117-5AA2-4D61-8637-6698CBB78A6B}" type="parTrans" cxnId="{E4660964-2723-4BDB-BA05-8C5B515AA7C4}">
      <dgm:prSet/>
      <dgm:spPr/>
      <dgm:t>
        <a:bodyPr/>
        <a:lstStyle/>
        <a:p>
          <a:endParaRPr lang="en-US"/>
        </a:p>
      </dgm:t>
    </dgm:pt>
    <dgm:pt modelId="{345DB6A2-575E-4B4C-8716-64CE3A8DFD9F}" type="sibTrans" cxnId="{E4660964-2723-4BDB-BA05-8C5B515AA7C4}">
      <dgm:prSet/>
      <dgm:spPr/>
      <dgm:t>
        <a:bodyPr/>
        <a:lstStyle/>
        <a:p>
          <a:endParaRPr lang="en-US"/>
        </a:p>
      </dgm:t>
    </dgm:pt>
    <dgm:pt modelId="{F7A1FBC1-36E5-454F-BAFF-B56F6958445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tabLst>
              <a:tab pos="1030288" algn="l"/>
            </a:tabLst>
          </a:pPr>
          <a:r>
            <a:rPr lang="bn-IN" sz="2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এরা স্বভোজী উদ্ভিদ</a:t>
          </a:r>
          <a:endParaRPr lang="en-US" sz="28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BB1441-5A7C-4658-ACC5-D33C10053B26}" type="parTrans" cxnId="{30D12824-B19A-43FE-ADBC-A98B2650070B}">
      <dgm:prSet/>
      <dgm:spPr/>
      <dgm:t>
        <a:bodyPr/>
        <a:lstStyle/>
        <a:p>
          <a:endParaRPr lang="en-US"/>
        </a:p>
      </dgm:t>
    </dgm:pt>
    <dgm:pt modelId="{EE441417-87D6-4DC7-BADC-DBD555EC85B9}" type="sibTrans" cxnId="{30D12824-B19A-43FE-ADBC-A98B2650070B}">
      <dgm:prSet/>
      <dgm:spPr/>
      <dgm:t>
        <a:bodyPr/>
        <a:lstStyle/>
        <a:p>
          <a:endParaRPr lang="en-US"/>
        </a:p>
      </dgm:t>
    </dgm:pt>
    <dgm:pt modelId="{3AFA4364-5E4F-42C2-A1AC-0112FBC103E5}">
      <dgm:prSet/>
      <dgm:spPr/>
      <dgm:t>
        <a:bodyPr/>
        <a:lstStyle/>
        <a:p>
          <a:endParaRPr lang="en-US"/>
        </a:p>
      </dgm:t>
    </dgm:pt>
    <dgm:pt modelId="{EB1E4214-9CC3-4371-8147-8AE872E7C750}" type="parTrans" cxnId="{11D96086-9E78-421D-96D3-4EA3575CCD11}">
      <dgm:prSet/>
      <dgm:spPr/>
      <dgm:t>
        <a:bodyPr/>
        <a:lstStyle/>
        <a:p>
          <a:endParaRPr lang="en-US"/>
        </a:p>
      </dgm:t>
    </dgm:pt>
    <dgm:pt modelId="{0659C2F5-77AF-4860-8B00-DD49F88A5606}" type="sibTrans" cxnId="{11D96086-9E78-421D-96D3-4EA3575CCD11}">
      <dgm:prSet/>
      <dgm:spPr/>
      <dgm:t>
        <a:bodyPr/>
        <a:lstStyle/>
        <a:p>
          <a:endParaRPr lang="en-US"/>
        </a:p>
      </dgm:t>
    </dgm:pt>
    <dgm:pt modelId="{51F53F8C-CFC3-4EA4-A5DD-ACDA529D0DE7}">
      <dgm:prSet/>
      <dgm:spPr/>
      <dgm:t>
        <a:bodyPr/>
        <a:lstStyle/>
        <a:p>
          <a:endParaRPr lang="en-US" dirty="0"/>
        </a:p>
      </dgm:t>
    </dgm:pt>
    <dgm:pt modelId="{B5105356-F380-4FB4-BC9A-7C40F0A52A90}" type="parTrans" cxnId="{EA14D583-561E-492C-A141-E1451A2DCF90}">
      <dgm:prSet/>
      <dgm:spPr/>
      <dgm:t>
        <a:bodyPr/>
        <a:lstStyle/>
        <a:p>
          <a:endParaRPr lang="en-US"/>
        </a:p>
      </dgm:t>
    </dgm:pt>
    <dgm:pt modelId="{F8061315-DA39-4DAF-A92A-94307E7899BF}" type="sibTrans" cxnId="{EA14D583-561E-492C-A141-E1451A2DCF90}">
      <dgm:prSet/>
      <dgm:spPr/>
      <dgm:t>
        <a:bodyPr/>
        <a:lstStyle/>
        <a:p>
          <a:endParaRPr lang="en-US"/>
        </a:p>
      </dgm:t>
    </dgm:pt>
    <dgm:pt modelId="{3CA552F4-AEE0-47D0-8AF0-7E2C4478BE3B}" type="pres">
      <dgm:prSet presAssocID="{1C30E6BC-E5FB-4009-BF68-79E1860DCF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CB0987-06A0-45E5-B4E4-2D312BFFA540}" type="pres">
      <dgm:prSet presAssocID="{D9B6C0BD-7825-419E-B491-9470346B1D78}" presName="centerShape" presStyleLbl="node0" presStyleIdx="0" presStyleCnt="1" custScaleX="146604" custScaleY="89127"/>
      <dgm:spPr/>
      <dgm:t>
        <a:bodyPr/>
        <a:lstStyle/>
        <a:p>
          <a:endParaRPr lang="en-US"/>
        </a:p>
      </dgm:t>
    </dgm:pt>
    <dgm:pt modelId="{5E736756-D704-4B25-9EB0-4FBA53E56A47}" type="pres">
      <dgm:prSet presAssocID="{2804DD53-0FDB-45AF-9340-6A94C4369957}" presName="Name9" presStyleLbl="parChTrans1D2" presStyleIdx="0" presStyleCnt="5"/>
      <dgm:spPr/>
      <dgm:t>
        <a:bodyPr/>
        <a:lstStyle/>
        <a:p>
          <a:endParaRPr lang="en-US"/>
        </a:p>
      </dgm:t>
    </dgm:pt>
    <dgm:pt modelId="{CA367E52-E15A-498E-ADDC-3F6E919269C1}" type="pres">
      <dgm:prSet presAssocID="{2804DD53-0FDB-45AF-9340-6A94C436995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665EC460-EA82-4C1F-9546-996146193CE2}" type="pres">
      <dgm:prSet presAssocID="{60338F8C-12D9-4432-ADC6-EB05DDACE2E6}" presName="node" presStyleLbl="node1" presStyleIdx="0" presStyleCnt="5" custScaleX="168742" custScaleY="127233" custRadScaleRad="118079" custRadScaleInc="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0E9AE-0BF9-434C-BCC0-A94884603DA6}" type="pres">
      <dgm:prSet presAssocID="{C5BB1441-5A7C-4658-ACC5-D33C10053B26}" presName="Name9" presStyleLbl="parChTrans1D2" presStyleIdx="1" presStyleCnt="5"/>
      <dgm:spPr/>
      <dgm:t>
        <a:bodyPr/>
        <a:lstStyle/>
        <a:p>
          <a:endParaRPr lang="en-US"/>
        </a:p>
      </dgm:t>
    </dgm:pt>
    <dgm:pt modelId="{2DC7DC24-E3E4-4616-BFC1-1B78DF0BCD14}" type="pres">
      <dgm:prSet presAssocID="{C5BB1441-5A7C-4658-ACC5-D33C10053B2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C38FAEF-4EBA-4A4C-AEBB-D87738DB2665}" type="pres">
      <dgm:prSet presAssocID="{F7A1FBC1-36E5-454F-BAFF-B56F69584455}" presName="node" presStyleLbl="node1" presStyleIdx="1" presStyleCnt="5" custScaleX="165878" custScaleY="130191" custRadScaleRad="144381" custRadScaleInc="6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52FDF-B2C7-4861-836B-306DFD79C4E7}" type="pres">
      <dgm:prSet presAssocID="{91966DC6-F133-4382-8042-65B86A9F088D}" presName="Name9" presStyleLbl="parChTrans1D2" presStyleIdx="2" presStyleCnt="5"/>
      <dgm:spPr/>
      <dgm:t>
        <a:bodyPr/>
        <a:lstStyle/>
        <a:p>
          <a:endParaRPr lang="en-US"/>
        </a:p>
      </dgm:t>
    </dgm:pt>
    <dgm:pt modelId="{1181B6D5-B85C-4205-8242-5A7BF006513E}" type="pres">
      <dgm:prSet presAssocID="{91966DC6-F133-4382-8042-65B86A9F088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F6915593-8291-4B77-8BC0-DAD3A30C91C8}" type="pres">
      <dgm:prSet presAssocID="{77574315-A228-4C2D-B7D8-D6A4366D49C8}" presName="node" presStyleLbl="node1" presStyleIdx="2" presStyleCnt="5" custScaleX="176577" custScaleY="134127" custRadScaleRad="113509" custRadScaleInc="-27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66656-427A-42B0-9C35-F5BAF63EC714}" type="pres">
      <dgm:prSet presAssocID="{B195DCE6-889F-4803-90CB-63026B17011F}" presName="Name9" presStyleLbl="parChTrans1D2" presStyleIdx="3" presStyleCnt="5"/>
      <dgm:spPr/>
      <dgm:t>
        <a:bodyPr/>
        <a:lstStyle/>
        <a:p>
          <a:endParaRPr lang="en-US"/>
        </a:p>
      </dgm:t>
    </dgm:pt>
    <dgm:pt modelId="{897F95ED-FE8C-4BA1-98EF-9FF9BE27DB49}" type="pres">
      <dgm:prSet presAssocID="{B195DCE6-889F-4803-90CB-63026B17011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48C08D7-D1C1-474B-8A91-14DFA144021C}" type="pres">
      <dgm:prSet presAssocID="{A9242E78-C2B3-446F-AB5C-4E3179C20C05}" presName="node" presStyleLbl="node1" presStyleIdx="3" presStyleCnt="5" custScaleX="164409" custScaleY="138266" custRadScaleRad="119099" custRadScaleInc="29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77A03-6BE5-4608-8209-0CB56B7D912E}" type="pres">
      <dgm:prSet presAssocID="{1D9F0117-5AA2-4D61-8637-6698CBB78A6B}" presName="Name9" presStyleLbl="parChTrans1D2" presStyleIdx="4" presStyleCnt="5"/>
      <dgm:spPr/>
      <dgm:t>
        <a:bodyPr/>
        <a:lstStyle/>
        <a:p>
          <a:endParaRPr lang="en-US"/>
        </a:p>
      </dgm:t>
    </dgm:pt>
    <dgm:pt modelId="{B0F0BB6A-27E2-46F4-B6FB-7FCD1A4B300D}" type="pres">
      <dgm:prSet presAssocID="{1D9F0117-5AA2-4D61-8637-6698CBB78A6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42DDA574-B9B4-4213-89F1-34674DAA0CF0}" type="pres">
      <dgm:prSet presAssocID="{870449DC-FA1F-42D6-BEFD-4566D2E1C32E}" presName="node" presStyleLbl="node1" presStyleIdx="4" presStyleCnt="5" custScaleX="173250" custScaleY="141632" custRadScaleRad="146114" custRadScaleInc="-20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AB9304-7C1C-44C0-8BCF-E66A07C0A53D}" type="presOf" srcId="{B195DCE6-889F-4803-90CB-63026B17011F}" destId="{E2266656-427A-42B0-9C35-F5BAF63EC714}" srcOrd="0" destOrd="0" presId="urn:microsoft.com/office/officeart/2005/8/layout/radial1"/>
    <dgm:cxn modelId="{D0A5E7DC-91DF-441C-9C1A-C8B4CEF03B76}" type="presOf" srcId="{1D9F0117-5AA2-4D61-8637-6698CBB78A6B}" destId="{B0F0BB6A-27E2-46F4-B6FB-7FCD1A4B300D}" srcOrd="1" destOrd="0" presId="urn:microsoft.com/office/officeart/2005/8/layout/radial1"/>
    <dgm:cxn modelId="{4067F6FB-2C4E-4886-A38E-59E83F4BB7ED}" type="presOf" srcId="{91966DC6-F133-4382-8042-65B86A9F088D}" destId="{1181B6D5-B85C-4205-8242-5A7BF006513E}" srcOrd="1" destOrd="0" presId="urn:microsoft.com/office/officeart/2005/8/layout/radial1"/>
    <dgm:cxn modelId="{859FC966-0536-4695-B055-B178E013F80D}" type="presOf" srcId="{1C30E6BC-E5FB-4009-BF68-79E1860DCF8E}" destId="{3CA552F4-AEE0-47D0-8AF0-7E2C4478BE3B}" srcOrd="0" destOrd="0" presId="urn:microsoft.com/office/officeart/2005/8/layout/radial1"/>
    <dgm:cxn modelId="{AA8AEF00-C41E-473A-ACBF-B4ADA9560489}" type="presOf" srcId="{F7A1FBC1-36E5-454F-BAFF-B56F69584455}" destId="{3C38FAEF-4EBA-4A4C-AEBB-D87738DB2665}" srcOrd="0" destOrd="0" presId="urn:microsoft.com/office/officeart/2005/8/layout/radial1"/>
    <dgm:cxn modelId="{0B820B9A-63CA-475F-A44D-AD683F8B09B7}" type="presOf" srcId="{D9B6C0BD-7825-419E-B491-9470346B1D78}" destId="{F7CB0987-06A0-45E5-B4E4-2D312BFFA540}" srcOrd="0" destOrd="0" presId="urn:microsoft.com/office/officeart/2005/8/layout/radial1"/>
    <dgm:cxn modelId="{3EA50292-8B6F-4DE2-99BB-B7A22EF0B182}" type="presOf" srcId="{C5BB1441-5A7C-4658-ACC5-D33C10053B26}" destId="{2DC7DC24-E3E4-4616-BFC1-1B78DF0BCD14}" srcOrd="1" destOrd="0" presId="urn:microsoft.com/office/officeart/2005/8/layout/radial1"/>
    <dgm:cxn modelId="{3B5910C6-757E-4A14-83D6-3DF544ADAA44}" srcId="{1C30E6BC-E5FB-4009-BF68-79E1860DCF8E}" destId="{D9B6C0BD-7825-419E-B491-9470346B1D78}" srcOrd="0" destOrd="0" parTransId="{9FDD34ED-C412-4CF2-8BAF-DE1C7B9E2E78}" sibTransId="{7594D986-4BB7-400F-9297-214EA7430DEC}"/>
    <dgm:cxn modelId="{65EF7E72-6387-4AB0-B2CB-18862C9AFE00}" type="presOf" srcId="{60338F8C-12D9-4432-ADC6-EB05DDACE2E6}" destId="{665EC460-EA82-4C1F-9546-996146193CE2}" srcOrd="0" destOrd="0" presId="urn:microsoft.com/office/officeart/2005/8/layout/radial1"/>
    <dgm:cxn modelId="{70C6E132-32C7-4220-B450-B8AE91B55758}" type="presOf" srcId="{A9242E78-C2B3-446F-AB5C-4E3179C20C05}" destId="{448C08D7-D1C1-474B-8A91-14DFA144021C}" srcOrd="0" destOrd="0" presId="urn:microsoft.com/office/officeart/2005/8/layout/radial1"/>
    <dgm:cxn modelId="{029FA71E-53DE-47A7-B25B-B70A6BC20F4E}" type="presOf" srcId="{870449DC-FA1F-42D6-BEFD-4566D2E1C32E}" destId="{42DDA574-B9B4-4213-89F1-34674DAA0CF0}" srcOrd="0" destOrd="0" presId="urn:microsoft.com/office/officeart/2005/8/layout/radial1"/>
    <dgm:cxn modelId="{72459584-4812-4B15-AF00-4D7DD35C85BE}" type="presOf" srcId="{2804DD53-0FDB-45AF-9340-6A94C4369957}" destId="{CA367E52-E15A-498E-ADDC-3F6E919269C1}" srcOrd="1" destOrd="0" presId="urn:microsoft.com/office/officeart/2005/8/layout/radial1"/>
    <dgm:cxn modelId="{5721F049-A64F-46D5-B28E-3DF9C351E854}" type="presOf" srcId="{2804DD53-0FDB-45AF-9340-6A94C4369957}" destId="{5E736756-D704-4B25-9EB0-4FBA53E56A47}" srcOrd="0" destOrd="0" presId="urn:microsoft.com/office/officeart/2005/8/layout/radial1"/>
    <dgm:cxn modelId="{EA14D583-561E-492C-A141-E1451A2DCF90}" srcId="{1C30E6BC-E5FB-4009-BF68-79E1860DCF8E}" destId="{51F53F8C-CFC3-4EA4-A5DD-ACDA529D0DE7}" srcOrd="2" destOrd="0" parTransId="{B5105356-F380-4FB4-BC9A-7C40F0A52A90}" sibTransId="{F8061315-DA39-4DAF-A92A-94307E7899BF}"/>
    <dgm:cxn modelId="{30D12824-B19A-43FE-ADBC-A98B2650070B}" srcId="{D9B6C0BD-7825-419E-B491-9470346B1D78}" destId="{F7A1FBC1-36E5-454F-BAFF-B56F69584455}" srcOrd="1" destOrd="0" parTransId="{C5BB1441-5A7C-4658-ACC5-D33C10053B26}" sibTransId="{EE441417-87D6-4DC7-BADC-DBD555EC85B9}"/>
    <dgm:cxn modelId="{9C7A4694-8917-4D5A-B74E-69808CCBF2B6}" type="presOf" srcId="{B195DCE6-889F-4803-90CB-63026B17011F}" destId="{897F95ED-FE8C-4BA1-98EF-9FF9BE27DB49}" srcOrd="1" destOrd="0" presId="urn:microsoft.com/office/officeart/2005/8/layout/radial1"/>
    <dgm:cxn modelId="{26EDE80F-0A9C-4F89-94D7-FAA326090055}" type="presOf" srcId="{91966DC6-F133-4382-8042-65B86A9F088D}" destId="{9DF52FDF-B2C7-4861-836B-306DFD79C4E7}" srcOrd="0" destOrd="0" presId="urn:microsoft.com/office/officeart/2005/8/layout/radial1"/>
    <dgm:cxn modelId="{74D079BD-2FC2-4CF8-A821-DE45C9EA2017}" type="presOf" srcId="{1D9F0117-5AA2-4D61-8637-6698CBB78A6B}" destId="{CED77A03-6BE5-4608-8209-0CB56B7D912E}" srcOrd="0" destOrd="0" presId="urn:microsoft.com/office/officeart/2005/8/layout/radial1"/>
    <dgm:cxn modelId="{7BCB5CA7-AD59-4C02-A1C9-3D209E210614}" srcId="{D9B6C0BD-7825-419E-B491-9470346B1D78}" destId="{77574315-A228-4C2D-B7D8-D6A4366D49C8}" srcOrd="2" destOrd="0" parTransId="{91966DC6-F133-4382-8042-65B86A9F088D}" sibTransId="{CD1C0F29-3246-43D5-999D-8B1C48681B7A}"/>
    <dgm:cxn modelId="{11D96086-9E78-421D-96D3-4EA3575CCD11}" srcId="{1C30E6BC-E5FB-4009-BF68-79E1860DCF8E}" destId="{3AFA4364-5E4F-42C2-A1AC-0112FBC103E5}" srcOrd="1" destOrd="0" parTransId="{EB1E4214-9CC3-4371-8147-8AE872E7C750}" sibTransId="{0659C2F5-77AF-4860-8B00-DD49F88A5606}"/>
    <dgm:cxn modelId="{1DF08F93-7900-43E9-ACCA-0D97E49C047D}" srcId="{D9B6C0BD-7825-419E-B491-9470346B1D78}" destId="{60338F8C-12D9-4432-ADC6-EB05DDACE2E6}" srcOrd="0" destOrd="0" parTransId="{2804DD53-0FDB-45AF-9340-6A94C4369957}" sibTransId="{9F83BE66-582C-403B-BB29-B6C3FF0B3E10}"/>
    <dgm:cxn modelId="{F7CE9E2D-1145-4E21-B21D-AE8E78E7B0D7}" srcId="{D9B6C0BD-7825-419E-B491-9470346B1D78}" destId="{A9242E78-C2B3-446F-AB5C-4E3179C20C05}" srcOrd="3" destOrd="0" parTransId="{B195DCE6-889F-4803-90CB-63026B17011F}" sibTransId="{0FADEA62-F24B-49EC-A2AF-C8E92CB8E190}"/>
    <dgm:cxn modelId="{AB8B96CF-8BB7-4CCA-95DA-AF421FB3D42A}" type="presOf" srcId="{C5BB1441-5A7C-4658-ACC5-D33C10053B26}" destId="{A650E9AE-0BF9-434C-BCC0-A94884603DA6}" srcOrd="0" destOrd="0" presId="urn:microsoft.com/office/officeart/2005/8/layout/radial1"/>
    <dgm:cxn modelId="{E4660964-2723-4BDB-BA05-8C5B515AA7C4}" srcId="{D9B6C0BD-7825-419E-B491-9470346B1D78}" destId="{870449DC-FA1F-42D6-BEFD-4566D2E1C32E}" srcOrd="4" destOrd="0" parTransId="{1D9F0117-5AA2-4D61-8637-6698CBB78A6B}" sibTransId="{345DB6A2-575E-4B4C-8716-64CE3A8DFD9F}"/>
    <dgm:cxn modelId="{5FA8035D-09AB-4A15-8584-DA74A7A21AC3}" type="presOf" srcId="{77574315-A228-4C2D-B7D8-D6A4366D49C8}" destId="{F6915593-8291-4B77-8BC0-DAD3A30C91C8}" srcOrd="0" destOrd="0" presId="urn:microsoft.com/office/officeart/2005/8/layout/radial1"/>
    <dgm:cxn modelId="{AC6EA0F3-EBF8-44BB-BAE5-7A1DB91CA22E}" type="presParOf" srcId="{3CA552F4-AEE0-47D0-8AF0-7E2C4478BE3B}" destId="{F7CB0987-06A0-45E5-B4E4-2D312BFFA540}" srcOrd="0" destOrd="0" presId="urn:microsoft.com/office/officeart/2005/8/layout/radial1"/>
    <dgm:cxn modelId="{B84D38CA-416F-417E-91C3-6C45DEAAE229}" type="presParOf" srcId="{3CA552F4-AEE0-47D0-8AF0-7E2C4478BE3B}" destId="{5E736756-D704-4B25-9EB0-4FBA53E56A47}" srcOrd="1" destOrd="0" presId="urn:microsoft.com/office/officeart/2005/8/layout/radial1"/>
    <dgm:cxn modelId="{A8D115E4-8A29-4527-9F10-37505C83141F}" type="presParOf" srcId="{5E736756-D704-4B25-9EB0-4FBA53E56A47}" destId="{CA367E52-E15A-498E-ADDC-3F6E919269C1}" srcOrd="0" destOrd="0" presId="urn:microsoft.com/office/officeart/2005/8/layout/radial1"/>
    <dgm:cxn modelId="{8B09DEAF-6E97-4683-9C12-9E2FCE934CA1}" type="presParOf" srcId="{3CA552F4-AEE0-47D0-8AF0-7E2C4478BE3B}" destId="{665EC460-EA82-4C1F-9546-996146193CE2}" srcOrd="2" destOrd="0" presId="urn:microsoft.com/office/officeart/2005/8/layout/radial1"/>
    <dgm:cxn modelId="{652C78C4-BC39-4957-806C-6B560D05C175}" type="presParOf" srcId="{3CA552F4-AEE0-47D0-8AF0-7E2C4478BE3B}" destId="{A650E9AE-0BF9-434C-BCC0-A94884603DA6}" srcOrd="3" destOrd="0" presId="urn:microsoft.com/office/officeart/2005/8/layout/radial1"/>
    <dgm:cxn modelId="{5A24DDA4-8605-493D-B8CC-38602C60AD78}" type="presParOf" srcId="{A650E9AE-0BF9-434C-BCC0-A94884603DA6}" destId="{2DC7DC24-E3E4-4616-BFC1-1B78DF0BCD14}" srcOrd="0" destOrd="0" presId="urn:microsoft.com/office/officeart/2005/8/layout/radial1"/>
    <dgm:cxn modelId="{3614AEC6-83C5-4D5F-ACF3-3A374AB7E902}" type="presParOf" srcId="{3CA552F4-AEE0-47D0-8AF0-7E2C4478BE3B}" destId="{3C38FAEF-4EBA-4A4C-AEBB-D87738DB2665}" srcOrd="4" destOrd="0" presId="urn:microsoft.com/office/officeart/2005/8/layout/radial1"/>
    <dgm:cxn modelId="{101403D5-2928-48DD-8F91-D85D311B5958}" type="presParOf" srcId="{3CA552F4-AEE0-47D0-8AF0-7E2C4478BE3B}" destId="{9DF52FDF-B2C7-4861-836B-306DFD79C4E7}" srcOrd="5" destOrd="0" presId="urn:microsoft.com/office/officeart/2005/8/layout/radial1"/>
    <dgm:cxn modelId="{E62F8A75-D6DE-4F95-A811-421272C8E019}" type="presParOf" srcId="{9DF52FDF-B2C7-4861-836B-306DFD79C4E7}" destId="{1181B6D5-B85C-4205-8242-5A7BF006513E}" srcOrd="0" destOrd="0" presId="urn:microsoft.com/office/officeart/2005/8/layout/radial1"/>
    <dgm:cxn modelId="{928F1C9E-E491-457F-9EB6-BEA63053F3FE}" type="presParOf" srcId="{3CA552F4-AEE0-47D0-8AF0-7E2C4478BE3B}" destId="{F6915593-8291-4B77-8BC0-DAD3A30C91C8}" srcOrd="6" destOrd="0" presId="urn:microsoft.com/office/officeart/2005/8/layout/radial1"/>
    <dgm:cxn modelId="{15F5A32C-C223-41EE-B66F-4EDAB9E21ADB}" type="presParOf" srcId="{3CA552F4-AEE0-47D0-8AF0-7E2C4478BE3B}" destId="{E2266656-427A-42B0-9C35-F5BAF63EC714}" srcOrd="7" destOrd="0" presId="urn:microsoft.com/office/officeart/2005/8/layout/radial1"/>
    <dgm:cxn modelId="{9B724438-39F6-4EB1-8467-8790B0EA6977}" type="presParOf" srcId="{E2266656-427A-42B0-9C35-F5BAF63EC714}" destId="{897F95ED-FE8C-4BA1-98EF-9FF9BE27DB49}" srcOrd="0" destOrd="0" presId="urn:microsoft.com/office/officeart/2005/8/layout/radial1"/>
    <dgm:cxn modelId="{E69808C7-8DBD-4B24-8CB0-89C56E9733B1}" type="presParOf" srcId="{3CA552F4-AEE0-47D0-8AF0-7E2C4478BE3B}" destId="{448C08D7-D1C1-474B-8A91-14DFA144021C}" srcOrd="8" destOrd="0" presId="urn:microsoft.com/office/officeart/2005/8/layout/radial1"/>
    <dgm:cxn modelId="{C34B04A2-F63C-4B7C-8C75-A8A5AA188A78}" type="presParOf" srcId="{3CA552F4-AEE0-47D0-8AF0-7E2C4478BE3B}" destId="{CED77A03-6BE5-4608-8209-0CB56B7D912E}" srcOrd="9" destOrd="0" presId="urn:microsoft.com/office/officeart/2005/8/layout/radial1"/>
    <dgm:cxn modelId="{DE615896-F989-481F-B373-DE09612E1DE6}" type="presParOf" srcId="{CED77A03-6BE5-4608-8209-0CB56B7D912E}" destId="{B0F0BB6A-27E2-46F4-B6FB-7FCD1A4B300D}" srcOrd="0" destOrd="0" presId="urn:microsoft.com/office/officeart/2005/8/layout/radial1"/>
    <dgm:cxn modelId="{3FD14ECB-9FC7-4FEC-9520-20F442292C44}" type="presParOf" srcId="{3CA552F4-AEE0-47D0-8AF0-7E2C4478BE3B}" destId="{42DDA574-B9B4-4213-89F1-34674DAA0CF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B0987-06A0-45E5-B4E4-2D312BFFA540}">
      <dsp:nvSpPr>
        <dsp:cNvPr id="0" name=""/>
        <dsp:cNvSpPr/>
      </dsp:nvSpPr>
      <dsp:spPr>
        <a:xfrm>
          <a:off x="2490728" y="1905003"/>
          <a:ext cx="2081271" cy="1265296"/>
        </a:xfrm>
        <a:prstGeom prst="ellipse">
          <a:avLst/>
        </a:prstGeom>
        <a:solidFill>
          <a:srgbClr val="CB2B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3200" b="1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Pteris</a:t>
          </a:r>
          <a:endParaRPr lang="en-US" sz="3200" b="1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795523" y="2090301"/>
        <a:ext cx="1471681" cy="894700"/>
      </dsp:txXfrm>
    </dsp:sp>
    <dsp:sp modelId="{5E736756-D704-4B25-9EB0-4FBA53E56A47}">
      <dsp:nvSpPr>
        <dsp:cNvPr id="0" name=""/>
        <dsp:cNvSpPr/>
      </dsp:nvSpPr>
      <dsp:spPr>
        <a:xfrm rot="16202015">
          <a:off x="3375502" y="1730454"/>
          <a:ext cx="312647" cy="36451"/>
        </a:xfrm>
        <a:custGeom>
          <a:avLst/>
          <a:gdLst/>
          <a:ahLst/>
          <a:cxnLst/>
          <a:rect l="0" t="0" r="0" b="0"/>
          <a:pathLst>
            <a:path>
              <a:moveTo>
                <a:pt x="0" y="18225"/>
              </a:moveTo>
              <a:lnTo>
                <a:pt x="312647" y="18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4010" y="1740863"/>
        <a:ext cx="15632" cy="15632"/>
      </dsp:txXfrm>
    </dsp:sp>
    <dsp:sp modelId="{665EC460-EA82-4C1F-9546-996146193CE2}">
      <dsp:nvSpPr>
        <dsp:cNvPr id="0" name=""/>
        <dsp:cNvSpPr/>
      </dsp:nvSpPr>
      <dsp:spPr>
        <a:xfrm>
          <a:off x="2334670" y="-213913"/>
          <a:ext cx="2395554" cy="1806269"/>
        </a:xfrm>
        <a:prstGeom prst="ellipse">
          <a:avLst/>
        </a:prstGeom>
        <a:solidFill>
          <a:srgbClr val="EDF6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এরা দেখতে সবুজ</a:t>
          </a:r>
          <a:endParaRPr lang="en-US" sz="28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85491" y="50609"/>
        <a:ext cx="1693912" cy="1277225"/>
      </dsp:txXfrm>
    </dsp:sp>
    <dsp:sp modelId="{A650E9AE-0BF9-434C-BCC0-A94884603DA6}">
      <dsp:nvSpPr>
        <dsp:cNvPr id="0" name=""/>
        <dsp:cNvSpPr/>
      </dsp:nvSpPr>
      <dsp:spPr>
        <a:xfrm rot="20566166">
          <a:off x="4451779" y="2188585"/>
          <a:ext cx="292685" cy="36451"/>
        </a:xfrm>
        <a:custGeom>
          <a:avLst/>
          <a:gdLst/>
          <a:ahLst/>
          <a:cxnLst/>
          <a:rect l="0" t="0" r="0" b="0"/>
          <a:pathLst>
            <a:path>
              <a:moveTo>
                <a:pt x="0" y="18225"/>
              </a:moveTo>
              <a:lnTo>
                <a:pt x="292685" y="18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90804" y="2199494"/>
        <a:ext cx="14634" cy="14634"/>
      </dsp:txXfrm>
    </dsp:sp>
    <dsp:sp modelId="{3C38FAEF-4EBA-4A4C-AEBB-D87738DB2665}">
      <dsp:nvSpPr>
        <dsp:cNvPr id="0" name=""/>
        <dsp:cNvSpPr/>
      </dsp:nvSpPr>
      <dsp:spPr>
        <a:xfrm>
          <a:off x="4655504" y="899714"/>
          <a:ext cx="2354895" cy="184826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30288" algn="l"/>
            </a:tabLst>
          </a:pPr>
          <a:r>
            <a:rPr lang="bn-IN" sz="28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এরা স্বভোজী উদ্ভিদ</a:t>
          </a:r>
          <a:endParaRPr lang="en-US" sz="28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0370" y="1170386"/>
        <a:ext cx="1665163" cy="1306919"/>
      </dsp:txXfrm>
    </dsp:sp>
    <dsp:sp modelId="{9DF52FDF-B2C7-4861-836B-306DFD79C4E7}">
      <dsp:nvSpPr>
        <dsp:cNvPr id="0" name=""/>
        <dsp:cNvSpPr/>
      </dsp:nvSpPr>
      <dsp:spPr>
        <a:xfrm rot="2651249">
          <a:off x="4047483" y="3143733"/>
          <a:ext cx="252301" cy="36451"/>
        </a:xfrm>
        <a:custGeom>
          <a:avLst/>
          <a:gdLst/>
          <a:ahLst/>
          <a:cxnLst/>
          <a:rect l="0" t="0" r="0" b="0"/>
          <a:pathLst>
            <a:path>
              <a:moveTo>
                <a:pt x="0" y="18225"/>
              </a:moveTo>
              <a:lnTo>
                <a:pt x="252301" y="18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67327" y="3155651"/>
        <a:ext cx="12615" cy="12615"/>
      </dsp:txXfrm>
    </dsp:sp>
    <dsp:sp modelId="{F6915593-8291-4B77-8BC0-DAD3A30C91C8}">
      <dsp:nvSpPr>
        <dsp:cNvPr id="0" name=""/>
        <dsp:cNvSpPr/>
      </dsp:nvSpPr>
      <dsp:spPr>
        <a:xfrm>
          <a:off x="3782466" y="3047999"/>
          <a:ext cx="2506784" cy="190414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এরা অপুষ্পক ও বীজহীন উদ্ভিদ</a:t>
          </a:r>
          <a:endParaRPr lang="en-US" sz="2800" kern="1200" dirty="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49576" y="3326854"/>
        <a:ext cx="1772564" cy="1346430"/>
      </dsp:txXfrm>
    </dsp:sp>
    <dsp:sp modelId="{E2266656-427A-42B0-9C35-F5BAF63EC714}">
      <dsp:nvSpPr>
        <dsp:cNvPr id="0" name=""/>
        <dsp:cNvSpPr/>
      </dsp:nvSpPr>
      <dsp:spPr>
        <a:xfrm rot="8217939">
          <a:off x="2664193" y="3167597"/>
          <a:ext cx="345854" cy="36451"/>
        </a:xfrm>
        <a:custGeom>
          <a:avLst/>
          <a:gdLst/>
          <a:ahLst/>
          <a:cxnLst/>
          <a:rect l="0" t="0" r="0" b="0"/>
          <a:pathLst>
            <a:path>
              <a:moveTo>
                <a:pt x="0" y="18225"/>
              </a:moveTo>
              <a:lnTo>
                <a:pt x="345854" y="18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28474" y="3177176"/>
        <a:ext cx="17292" cy="17292"/>
      </dsp:txXfrm>
    </dsp:sp>
    <dsp:sp modelId="{448C08D7-D1C1-474B-8A91-14DFA144021C}">
      <dsp:nvSpPr>
        <dsp:cNvPr id="0" name=""/>
        <dsp:cNvSpPr/>
      </dsp:nvSpPr>
      <dsp:spPr>
        <a:xfrm>
          <a:off x="762637" y="3051613"/>
          <a:ext cx="2334040" cy="196290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>
              <a:solidFill>
                <a:schemeClr val="accent6">
                  <a:lumMod val="50000"/>
                </a:schemeClr>
              </a:solidFill>
            </a:rPr>
            <a:t>এদের দেহ মূল কান্ড ও পাতায় ভাগ করা যায়</a:t>
          </a:r>
          <a:endParaRPr lang="en-US" sz="2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04449" y="3339073"/>
        <a:ext cx="1650416" cy="1387980"/>
      </dsp:txXfrm>
    </dsp:sp>
    <dsp:sp modelId="{CED77A03-6BE5-4608-8209-0CB56B7D912E}">
      <dsp:nvSpPr>
        <dsp:cNvPr id="0" name=""/>
        <dsp:cNvSpPr/>
      </dsp:nvSpPr>
      <dsp:spPr>
        <a:xfrm rot="11528249">
          <a:off x="2417585" y="2294323"/>
          <a:ext cx="134222" cy="36451"/>
        </a:xfrm>
        <a:custGeom>
          <a:avLst/>
          <a:gdLst/>
          <a:ahLst/>
          <a:cxnLst/>
          <a:rect l="0" t="0" r="0" b="0"/>
          <a:pathLst>
            <a:path>
              <a:moveTo>
                <a:pt x="0" y="18225"/>
              </a:moveTo>
              <a:lnTo>
                <a:pt x="134222" y="18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481340" y="2309193"/>
        <a:ext cx="6711" cy="6711"/>
      </dsp:txXfrm>
    </dsp:sp>
    <dsp:sp modelId="{42DDA574-B9B4-4213-89F1-34674DAA0CF0}">
      <dsp:nvSpPr>
        <dsp:cNvPr id="0" name=""/>
        <dsp:cNvSpPr/>
      </dsp:nvSpPr>
      <dsp:spPr>
        <a:xfrm>
          <a:off x="0" y="1037315"/>
          <a:ext cx="2459552" cy="201068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এদের পাতাগুলো পক্ষল যৌগিক</a:t>
          </a:r>
          <a:endParaRPr lang="en-US" sz="28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193" y="1331773"/>
        <a:ext cx="1739166" cy="1421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21EF0-0366-436A-99FF-BA8DCC37D87A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8C6BA-20D2-4820-B95B-36C820A6E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1EAB-2BFA-489C-94E5-23708EF10D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AAB4-1B7D-444A-81EB-DEAE4F42E6D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2" y="1488067"/>
            <a:ext cx="7239572" cy="4823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708" y="6049822"/>
            <a:ext cx="27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1640" y="491454"/>
            <a:ext cx="3942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463875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10625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যা মূল,কান্ড ও পাতা বিশিষ্ট্য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98" y="304799"/>
            <a:ext cx="3451528" cy="3581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4181" y="4572000"/>
            <a:ext cx="4471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শ্রেনীর উদ্ভিদ যাদের পাতার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কিনারায়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সোরাস তৈরী হয়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3" y="2590800"/>
            <a:ext cx="430599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0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6440410"/>
              </p:ext>
            </p:extLst>
          </p:nvPr>
        </p:nvGraphicFramePr>
        <p:xfrm>
          <a:off x="1066800" y="914400"/>
          <a:ext cx="7010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8643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</a:t>
            </a:r>
            <a:endParaRPr lang="en-US" sz="36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72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399" y="533400"/>
            <a:ext cx="85344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গ্রীক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Pteron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Pteridophytes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অপুষ্পুক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সর্বাপেক্ষা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যোগসূত্র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থাকে।পৃথিবিতে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১০,৫০০টি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আছে।এর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ভাস্কুলার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ক্রিপ্টোগ্যামাস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ব্রায়োফাইটস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জন্মানোর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24201"/>
            <a:ext cx="4876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74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13375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SutonnyMJ"/>
                <a:ea typeface="Times New Roman"/>
                <a:cs typeface="Times New Roman"/>
              </a:rPr>
              <a:t>Dw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™¢` †¯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úv‡ivdvBU</a:t>
            </a:r>
            <a:endParaRPr lang="en-US" sz="2400" dirty="0">
              <a:latin typeface="SutonnyMJ"/>
              <a:ea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SutonnyMJ"/>
                <a:ea typeface="Times New Roman"/>
                <a:cs typeface="Times New Roman"/>
              </a:rPr>
              <a:t>†`n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g~j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,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কান্ড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Ges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cvZvq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we‡fw`Z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endParaRPr lang="en-US" sz="2400" dirty="0">
              <a:ea typeface="Calibri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SutonnyMJ"/>
                <a:ea typeface="Times New Roman"/>
                <a:cs typeface="Times New Roman"/>
              </a:rPr>
              <a:t>cwienYZš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¿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Av‡Q</a:t>
            </a:r>
            <a:endParaRPr lang="en-US" sz="2400" dirty="0">
              <a:ea typeface="Calibri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ea typeface="Times New Roman"/>
                <a:cs typeface="NikoshBAN" pitchFamily="2" charset="0"/>
              </a:rPr>
              <a:t>গ্যা</a:t>
            </a:r>
            <a:r>
              <a:rPr lang="en-US" sz="2400" dirty="0" err="1" smtClean="0">
                <a:latin typeface="SutonnyMJ"/>
                <a:ea typeface="Times New Roman"/>
                <a:cs typeface="Times New Roman"/>
              </a:rPr>
              <a:t>wg‡UvdvBU</a:t>
            </a:r>
            <a:r>
              <a:rPr lang="en-US" sz="2400" dirty="0" smtClean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†¯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úv‡ivdvB‡Ui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Dci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wbf©ikxj</a:t>
            </a:r>
            <a:endParaRPr lang="en-US" sz="2400" dirty="0">
              <a:latin typeface="SutonnyMJ"/>
              <a:ea typeface="Times New Roman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অধিকাংশ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প্রজাতির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কান্ড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নরম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তবে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বৃক্ষজাতীয়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প্রজাতির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কান্ড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কাষ্ঠল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পাতা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সরল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, ক্ষুদ্র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লেন্সাকার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পক্ষল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যৌগিক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ফ্রন্ড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আকৃতির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রেনুস্থলী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পত্রজ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অর্থা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ৎ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পাতার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উপর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/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কক্ষে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জন্মায়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জননাঙ্গ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বহুকোষী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এবং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বন্ধ্যা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কোষের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আবরন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বেস্টিত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জীবনচক্রে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সুস্পষ্ট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জনুক্রম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বিদ্যমান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  <a:p>
            <a:r>
              <a:rPr lang="en-US" sz="2400" dirty="0">
                <a:latin typeface="SutonnyMJ"/>
                <a:ea typeface="Times New Roman"/>
                <a:cs typeface="Times New Roman"/>
              </a:rPr>
              <a:t>    </a:t>
            </a:r>
            <a:r>
              <a:rPr lang="en-US" sz="2400" dirty="0" err="1">
                <a:latin typeface="SutonnyMJ"/>
                <a:ea typeface="Times New Roman"/>
                <a:cs typeface="Times New Roman"/>
              </a:rPr>
              <a:t>D`vnib</a:t>
            </a:r>
            <a:r>
              <a:rPr lang="en-US" sz="2400" dirty="0">
                <a:latin typeface="SutonnyMJ"/>
                <a:ea typeface="Times New Roman"/>
                <a:cs typeface="Times New Roman"/>
              </a:rPr>
              <a:t>- </a:t>
            </a:r>
            <a:r>
              <a:rPr lang="en-US" sz="2400" i="1" dirty="0" err="1">
                <a:latin typeface="Times New Roman"/>
                <a:ea typeface="Times New Roman"/>
                <a:cs typeface="Times New Roman"/>
              </a:rPr>
              <a:t>Pteris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latin typeface="Times New Roman"/>
                <a:ea typeface="Times New Roman"/>
                <a:cs typeface="Times New Roman"/>
              </a:rPr>
              <a:t>selaginella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 , </a:t>
            </a:r>
            <a:r>
              <a:rPr lang="en-US" sz="2400" i="1" dirty="0" err="1">
                <a:latin typeface="Times New Roman"/>
                <a:ea typeface="Times New Roman"/>
                <a:cs typeface="Times New Roman"/>
              </a:rPr>
              <a:t>Lycopodium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ইত্যাদী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1309" y="228600"/>
            <a:ext cx="4358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Pteridophyta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বৈশিষ্ট্য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895600"/>
            <a:ext cx="20669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22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326" y="76200"/>
            <a:ext cx="88322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Pteris</a:t>
            </a:r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প্রধানদেহ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স্পোরোফাইটিক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নিম্নপৃষ্ঠ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হয়।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মূলগুলো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শাখাযুক্ত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কান্ড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দৃঢ়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শায়িত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এবং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রাইজোমে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হয়।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সম্পুর্ন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রাইজোম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বাদামী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রোম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শল্কপত্রে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“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মেন্টা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“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মেন্টাগুলো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পাতা পক্ষল, যৌগিক,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সচূড়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বৃন্তযুক্ত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ফার্নের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পাতাকে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ফ্রন্ড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কচিঁ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পাতা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কুন্ডলিত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সারসিনেট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ভার্নেশন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Circinate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vernation)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কুন্ডলিত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কচিঁ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পাতাকে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ক্রোজিয়ার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পাতার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নিম্নতলের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কিনারায়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সোরাস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হয়।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যৌগিক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পত্রের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পিনা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পিনাগুলোতে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মধ্যশিরা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মধ্যশিরা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পার্শ্বশিরা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10913" r="5130"/>
          <a:stretch/>
        </p:blipFill>
        <p:spPr>
          <a:xfrm>
            <a:off x="-2438400" y="4962524"/>
            <a:ext cx="2007106" cy="1714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06" y="5043778"/>
            <a:ext cx="1600200" cy="1714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1" y="5099066"/>
            <a:ext cx="2151905" cy="1673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10913" r="5130"/>
          <a:stretch/>
        </p:blipFill>
        <p:spPr>
          <a:xfrm>
            <a:off x="137894" y="4907454"/>
            <a:ext cx="1475703" cy="165890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81" y="5038931"/>
            <a:ext cx="3684353" cy="163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1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7" y="380999"/>
            <a:ext cx="88530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ফার্নের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স্পোরোফাইটের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গঠনঃ</a:t>
            </a:r>
            <a:endParaRPr lang="bn-BD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একে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কান্ড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কান্ড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দৃঢ়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শায়িত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এবং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রাইজোমে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হয়।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সম্পুর্ন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রাইজোম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বাদামী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শল্কপত্রে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থাকে।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রেমেন্টা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“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।এর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নিম্নপৃষ্ঠ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অস্থানিক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হয়।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সরু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শাখাযুক্ত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33065"/>
            <a:ext cx="2763982" cy="26068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049982" y="4681210"/>
            <a:ext cx="264621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22090" y="4419600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রেমেন্টা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85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ফার্নের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ফ্রন্ড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বলে।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পক্ষল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সচূড়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বৃন্তযুক্ত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।এর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কচিঁ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কুন্ডলিত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থাকে।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সারসিনেট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ভার্নেশন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Circinate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vernation) বলে এবং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কুন্ডলিত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কচিঁ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ক্রোজিয়ার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বলে।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নিম্নতলের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কিনারায়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সোরাস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প্রতিটি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কে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বলে।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51" y="3206448"/>
            <a:ext cx="2338983" cy="3074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62" y="3289431"/>
            <a:ext cx="2265482" cy="3020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/>
          <a:stretch/>
        </p:blipFill>
        <p:spPr>
          <a:xfrm>
            <a:off x="7020919" y="2819400"/>
            <a:ext cx="2089678" cy="347784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1480" y="3633011"/>
            <a:ext cx="2092590" cy="2677061"/>
            <a:chOff x="623982" y="1251984"/>
            <a:chExt cx="2410163" cy="44502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1317" r="76763" b="62467"/>
            <a:stretch/>
          </p:blipFill>
          <p:spPr>
            <a:xfrm>
              <a:off x="623982" y="1251984"/>
              <a:ext cx="2410163" cy="445024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23982" y="2157487"/>
              <a:ext cx="968907" cy="59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মধ্যশিরা</a:t>
              </a:r>
              <a:endPara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95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eris_triparti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"/>
            <a:ext cx="3200400" cy="2811242"/>
          </a:xfrm>
          <a:prstGeom prst="rect">
            <a:avLst/>
          </a:prstGeom>
        </p:spPr>
      </p:pic>
      <p:pic>
        <p:nvPicPr>
          <p:cNvPr id="3" name="Picture 2" descr="raman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260100" cy="3200400"/>
          </a:xfrm>
          <a:prstGeom prst="rect">
            <a:avLst/>
          </a:prstGeom>
        </p:spPr>
      </p:pic>
      <p:pic>
        <p:nvPicPr>
          <p:cNvPr id="4" name="Picture 3" descr="13051724113_6d3055f14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581400"/>
            <a:ext cx="3810000" cy="2722270"/>
          </a:xfrm>
          <a:prstGeom prst="rect">
            <a:avLst/>
          </a:prstGeom>
        </p:spPr>
      </p:pic>
      <p:pic>
        <p:nvPicPr>
          <p:cNvPr id="5" name="Picture 4" descr="Pteris_pungens_sor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657600"/>
            <a:ext cx="3962400" cy="27166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2971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সারসিনেট ভার্নেশন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048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র‍্যামেনটা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6248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প্রোথ্যালাস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6248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সোরাস/সোরাই</a:t>
            </a:r>
            <a:endParaRPr lang="en-US" sz="36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362200" y="838200"/>
            <a:ext cx="12954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6629400" y="1828800"/>
            <a:ext cx="1905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7239000" y="5257800"/>
            <a:ext cx="1371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2514600" y="5257800"/>
            <a:ext cx="1600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57400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Kingdom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Plantae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Division: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Filicinophyta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Class: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Filicineae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Order: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Filicales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Family: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Polypodiaceae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Genus: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Pteris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শ্রেণিবিন্যাসগত অবস্থান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7" name="Picture 6" descr="m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81000"/>
            <a:ext cx="3467099" cy="313546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878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7315200" cy="114300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3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latin typeface="NikoshBAN" pitchFamily="2" charset="0"/>
                <a:cs typeface="NikoshBAN" pitchFamily="2" charset="0"/>
              </a:rPr>
            </a:b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7315200" cy="4267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ফারহানা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তাজ</a:t>
            </a: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প্রভাষক,উদ্ভিদবিদ্যা</a:t>
            </a:r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কলেজ,খুলনা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নং-০১৭১১৩৭৮০২৩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Email-farhanabotany@gmail.com</a:t>
            </a:r>
          </a:p>
        </p:txBody>
      </p:sp>
      <p:sp>
        <p:nvSpPr>
          <p:cNvPr id="5" name="Frame 4"/>
          <p:cNvSpPr/>
          <p:nvPr/>
        </p:nvSpPr>
        <p:spPr>
          <a:xfrm>
            <a:off x="0" y="-304800"/>
            <a:ext cx="9144000" cy="7467600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3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94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4457700" cy="2590800"/>
          </a:xfrm>
          <a:prstGeom prst="rect">
            <a:avLst/>
          </a:prstGeom>
        </p:spPr>
      </p:pic>
      <p:pic>
        <p:nvPicPr>
          <p:cNvPr id="6" name="Picture 5" descr="32ec11bd4c2bf8c8c036a180198510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02" y="476801"/>
            <a:ext cx="33528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276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পরাশ্রয়ী/ পুরাতন গাছে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01499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স্থলজ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বনজ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3347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বাসাবাড়িতে টবে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image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4800" y="3810000"/>
            <a:ext cx="4348976" cy="2590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আবাসস্থল</a:t>
            </a:r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935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6" t="20479" r="43842" b="13441"/>
          <a:stretch/>
        </p:blipFill>
        <p:spPr>
          <a:xfrm>
            <a:off x="6781800" y="1134492"/>
            <a:ext cx="1295399" cy="40263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179" y="1676400"/>
            <a:ext cx="7391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টেরিডোফাইটের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প্রজাতিটি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ফার্ন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টেরিডোফাইটের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ফার্নের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পাতা কে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বলে?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সারসিনেট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ভার্নেশন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ক্রোজিয়ার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3572" y="365051"/>
            <a:ext cx="1523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93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6258" y="1100155"/>
            <a:ext cx="2103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22110"/>
            <a:ext cx="4648200" cy="3481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9812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আশেপাশে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Pteris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4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448" y="0"/>
            <a:ext cx="9472448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04800"/>
            <a:ext cx="6629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448" y="1"/>
            <a:ext cx="9472448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304801"/>
            <a:ext cx="6629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206"/>
            <a:ext cx="9121059" cy="684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903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9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47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419600"/>
          </a:xfrm>
          <a:noFill/>
        </p:spPr>
        <p:txBody>
          <a:bodyPr>
            <a:norm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বিষয়ঃ  জীববিজ্ঞান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ষষ্ঠ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ব্রায়োফাইটা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টেরিডোফাইটা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পাঠঃ  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6.1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(খ)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সময়ঃ   ৪৫ মিনিট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endParaRPr lang="en-US" sz="4000" b="1" dirty="0"/>
          </a:p>
        </p:txBody>
      </p:sp>
      <p:sp>
        <p:nvSpPr>
          <p:cNvPr id="4" name="Horizontal Scroll 3"/>
          <p:cNvSpPr/>
          <p:nvPr/>
        </p:nvSpPr>
        <p:spPr>
          <a:xfrm>
            <a:off x="497114" y="5638800"/>
            <a:ext cx="8189686" cy="1033272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26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3219" y="339389"/>
            <a:ext cx="5867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Pteridophyta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শ্রেণিভূক্ত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Pteris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</a:p>
        </p:txBody>
      </p:sp>
    </p:spTree>
    <p:extLst>
      <p:ext uri="{BB962C8B-B14F-4D97-AF65-F5344CB8AC3E}">
        <p14:creationId xmlns:p14="http://schemas.microsoft.com/office/powerpoint/2010/main" val="356638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117273"/>
            <a:ext cx="792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এই পাঠশেষে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টেরিডোফাইটসের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Pteris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এর সাধারন বৈশিষ্ট্য বলতে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টেরিডো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ফাইটসের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শ্রেনিবিন্যাস লিখতে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Pteris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বাসস্থান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457200" indent="-457200">
              <a:buFont typeface="Wingdings" pitchFamily="2" charset="2"/>
              <a:buChar char="q"/>
            </a:pP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04800"/>
            <a:ext cx="4326506" cy="36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93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962400" y="4144963"/>
            <a:ext cx="44196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7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9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Pteris</a:t>
            </a:r>
            <a:endParaRPr lang="en-US" altLang="en-US" sz="9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459" name="Picture 5" descr="pteri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6250" r="14453"/>
          <a:stretch>
            <a:fillRect/>
          </a:stretch>
        </p:blipFill>
        <p:spPr bwMode="auto">
          <a:xfrm>
            <a:off x="4495800" y="0"/>
            <a:ext cx="464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1789"/>
            <a:ext cx="464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দুটি গ্রিক শব্দ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Pteron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 পক্ষল বা ডানা এবং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Phyton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 উদ্ভিদ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Pteridophyta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উৎপত্তি।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ফার্ন জাতীয় উদ্ভিদ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টেরিডোফাইটা বিভাগের অন্তগত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টেরিডোফাইটার ৪০০টি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 এবং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১০,০০০টি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বাংলাদেশ থেকে ৪১টি গোত্রের ১৯৫ প্রজাতির টেরিডোফাইটা নথি ভুক্ত করা হয়েছে।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090" y="685800"/>
            <a:ext cx="43220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একটি বিশেষ শ্রেণির উদ্ভিদ যার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পাতা কচিঁ অবস্থায় কুন্ডলিত থাকে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07" y="130702"/>
            <a:ext cx="4658893" cy="310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62" y="3505200"/>
            <a:ext cx="4494381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320957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যার হৃদপিন্ডাকার 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গ্যামিটোফাইট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দেহে 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তৈরী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হয় জননাঙ্গ</a:t>
            </a:r>
          </a:p>
        </p:txBody>
      </p:sp>
    </p:spTree>
    <p:extLst>
      <p:ext uri="{BB962C8B-B14F-4D97-AF65-F5344CB8AC3E}">
        <p14:creationId xmlns:p14="http://schemas.microsoft.com/office/powerpoint/2010/main" val="666447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691</Words>
  <Application>Microsoft Office PowerPoint</Application>
  <PresentationFormat>On-screen Show (4:3)</PresentationFormat>
  <Paragraphs>112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শিক্ষক পরিচিতি 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taz</dc:creator>
  <cp:lastModifiedBy>Farhana Taz</cp:lastModifiedBy>
  <cp:revision>7</cp:revision>
  <dcterms:created xsi:type="dcterms:W3CDTF">2006-08-16T00:00:00Z</dcterms:created>
  <dcterms:modified xsi:type="dcterms:W3CDTF">2021-08-17T18:36:52Z</dcterms:modified>
</cp:coreProperties>
</file>