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4" r:id="rId16"/>
    <p:sldId id="265" r:id="rId17"/>
    <p:sldId id="274" r:id="rId18"/>
    <p:sldId id="266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0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7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98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9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528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02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4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0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0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8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6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6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6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6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7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5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9E727E-979D-4344-93D1-394D9EF69BE1}"/>
              </a:ext>
            </a:extLst>
          </p:cNvPr>
          <p:cNvSpPr txBox="1"/>
          <p:nvPr/>
        </p:nvSpPr>
        <p:spPr>
          <a:xfrm>
            <a:off x="824100" y="402228"/>
            <a:ext cx="9822256" cy="85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F2C059-1B75-AE4A-A8CE-D8BB4470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01" y="744200"/>
            <a:ext cx="12218189" cy="1983413"/>
          </a:xfrm>
        </p:spPr>
        <p:txBody>
          <a:bodyPr>
            <a:noAutofit/>
          </a:bodyPr>
          <a:lstStyle/>
          <a:p>
            <a:r>
              <a:rPr lang="en-GB" sz="6600"/>
              <a:t>আজকের পাঠে সবাই কে স্বাগতম </a:t>
            </a:r>
            <a:endParaRPr lang="en-US" sz="660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4AE0D4EE-5323-F348-9922-D0D51C35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269" y="2987385"/>
            <a:ext cx="5381007" cy="312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4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57675DF8-B969-0D45-A315-E4951704A492}"/>
              </a:ext>
            </a:extLst>
          </p:cNvPr>
          <p:cNvSpPr/>
          <p:nvPr/>
        </p:nvSpPr>
        <p:spPr>
          <a:xfrm>
            <a:off x="971368" y="0"/>
            <a:ext cx="10180304" cy="666663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000"/>
              <a:t>কোন জায়গার আবহাওয়া আকাশের অবস্থা, বায়ুর তাপমাত্রা, আর্দ্রতা,বায়ুপ্রবাহ  ও বৃষ্টিপাত দ্বারা প্রকাশ করা হয়। 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155273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B88439-00BB-5749-A3E9-3B0D47D7F168}"/>
              </a:ext>
            </a:extLst>
          </p:cNvPr>
          <p:cNvSpPr txBox="1"/>
          <p:nvPr/>
        </p:nvSpPr>
        <p:spPr>
          <a:xfrm>
            <a:off x="634958" y="263855"/>
            <a:ext cx="8689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4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C5C727-C93F-9948-952F-B84E698E1391}"/>
              </a:ext>
            </a:extLst>
          </p:cNvPr>
          <p:cNvSpPr txBox="1"/>
          <p:nvPr/>
        </p:nvSpPr>
        <p:spPr>
          <a:xfrm rot="10800000" flipV="1">
            <a:off x="3835727" y="617798"/>
            <a:ext cx="4959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>
                <a:solidFill>
                  <a:srgbClr val="FF0000"/>
                </a:solidFill>
              </a:rPr>
              <a:t>একক কাজ</a:t>
            </a:r>
            <a:endParaRPr lang="en-US" sz="800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5D859A-685E-D446-AC5C-3F4EEF22341A}"/>
              </a:ext>
            </a:extLst>
          </p:cNvPr>
          <p:cNvSpPr txBox="1"/>
          <p:nvPr/>
        </p:nvSpPr>
        <p:spPr>
          <a:xfrm>
            <a:off x="776844" y="2400772"/>
            <a:ext cx="10638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/>
              <a:t>শিক্ষার্থীরা বইয়ের  ৬৮ পৃষ্ঠা খুলো এবং নিচের  ছকটি  আঁক। 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1691164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9B34896-F11F-D740-B568-F2304217DCF3}"/>
              </a:ext>
            </a:extLst>
          </p:cNvPr>
          <p:cNvSpPr txBox="1"/>
          <p:nvPr/>
        </p:nvSpPr>
        <p:spPr>
          <a:xfrm>
            <a:off x="3050865" y="3252928"/>
            <a:ext cx="6101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93D59-142A-9F4E-B294-5DE7886EB78C}"/>
              </a:ext>
            </a:extLst>
          </p:cNvPr>
          <p:cNvSpPr txBox="1"/>
          <p:nvPr/>
        </p:nvSpPr>
        <p:spPr>
          <a:xfrm>
            <a:off x="5190259" y="234203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8311F07E-CDE4-7040-931E-20875883F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1439"/>
            <a:ext cx="11522776" cy="524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75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A13BDF37-8BC3-B442-9AD0-4FCCF998668C}"/>
              </a:ext>
            </a:extLst>
          </p:cNvPr>
          <p:cNvSpPr/>
          <p:nvPr/>
        </p:nvSpPr>
        <p:spPr>
          <a:xfrm rot="10800000" flipV="1">
            <a:off x="0" y="0"/>
            <a:ext cx="10227037" cy="1855519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>
                <a:solidFill>
                  <a:srgbClr val="FF0000"/>
                </a:solidFill>
              </a:rPr>
              <a:t>আবহাওয়ার  উপাদান </a:t>
            </a:r>
            <a:endParaRPr lang="en-US" sz="8000">
              <a:solidFill>
                <a:srgbClr val="FF0000"/>
              </a:solidFill>
            </a:endParaRPr>
          </a:p>
        </p:txBody>
      </p:sp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2932FC7B-4BCD-1A4F-94A9-17B05895D2BE}"/>
              </a:ext>
            </a:extLst>
          </p:cNvPr>
          <p:cNvSpPr/>
          <p:nvPr/>
        </p:nvSpPr>
        <p:spPr>
          <a:xfrm rot="10800000" flipV="1">
            <a:off x="1648529" y="2248887"/>
            <a:ext cx="7633176" cy="1799854"/>
          </a:xfrm>
          <a:prstGeom prst="flowChartTerminator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/>
              <a:t>রৌদ্রোজ্জ্বল দিন</a:t>
            </a:r>
            <a:endParaRPr lang="en-US" sz="8000"/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98CAA277-3E82-7047-90D5-F1F4EF11B151}"/>
              </a:ext>
            </a:extLst>
          </p:cNvPr>
          <p:cNvSpPr/>
          <p:nvPr/>
        </p:nvSpPr>
        <p:spPr>
          <a:xfrm rot="10800000" flipV="1">
            <a:off x="1128982" y="4564579"/>
            <a:ext cx="8672271" cy="1855521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/>
              <a:t>বৃষ্টির দিন 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30730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B5B62F1C-D765-AD40-9E65-341F6CDC4073}"/>
              </a:ext>
            </a:extLst>
          </p:cNvPr>
          <p:cNvSpPr/>
          <p:nvPr/>
        </p:nvSpPr>
        <p:spPr>
          <a:xfrm rot="10800000" flipV="1">
            <a:off x="1857001" y="698786"/>
            <a:ext cx="8051472" cy="1828801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>
                <a:solidFill>
                  <a:srgbClr val="FF0000"/>
                </a:solidFill>
              </a:rPr>
              <a:t>মেঘলা আকাশ</a:t>
            </a:r>
            <a:endParaRPr lang="en-US" sz="800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54037-9478-F34C-BC06-DE7EFDF43FA5}"/>
              </a:ext>
            </a:extLst>
          </p:cNvPr>
          <p:cNvSpPr txBox="1"/>
          <p:nvPr/>
        </p:nvSpPr>
        <p:spPr>
          <a:xfrm>
            <a:off x="5190259" y="252758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23B39F97-A86D-544F-A261-9A88B4486659}"/>
              </a:ext>
            </a:extLst>
          </p:cNvPr>
          <p:cNvSpPr/>
          <p:nvPr/>
        </p:nvSpPr>
        <p:spPr>
          <a:xfrm>
            <a:off x="1630999" y="2775114"/>
            <a:ext cx="8277475" cy="1581274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>
                <a:solidFill>
                  <a:srgbClr val="7030A0"/>
                </a:solidFill>
              </a:rPr>
              <a:t>উষ্ণ </a:t>
            </a:r>
            <a:endParaRPr lang="en-US" sz="9600">
              <a:solidFill>
                <a:srgbClr val="7030A0"/>
              </a:solidFill>
            </a:endParaRPr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EB7A4BD2-98E2-5B41-9C92-19567B27D577}"/>
              </a:ext>
            </a:extLst>
          </p:cNvPr>
          <p:cNvSpPr/>
          <p:nvPr/>
        </p:nvSpPr>
        <p:spPr>
          <a:xfrm>
            <a:off x="1168978" y="4812101"/>
            <a:ext cx="8591054" cy="1581274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>
                <a:solidFill>
                  <a:schemeClr val="accent5">
                    <a:lumMod val="50000"/>
                  </a:schemeClr>
                </a:solidFill>
              </a:rPr>
              <a:t>শীতল ইত্যাদি। </a:t>
            </a:r>
            <a:endParaRPr lang="en-US" sz="80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61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53157C8C-DE0D-AF41-9DB2-531B6862F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822" y="170202"/>
            <a:ext cx="8170915" cy="632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7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057E4E7-E7CC-A94C-8446-051C82402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433" y="0"/>
            <a:ext cx="8573133" cy="660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45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D9FBC-9255-8647-BCFD-B044BC62D40B}"/>
              </a:ext>
            </a:extLst>
          </p:cNvPr>
          <p:cNvSpPr txBox="1"/>
          <p:nvPr/>
        </p:nvSpPr>
        <p:spPr>
          <a:xfrm rot="10800000" flipV="1">
            <a:off x="482434" y="2024187"/>
            <a:ext cx="9630147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9600"/>
              <a:t>বিভিন্ন ধরনের আবহাওয়ার একটি তালিকা তৈরি কর। </a:t>
            </a:r>
            <a:endParaRPr lang="en-US" sz="96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A6432E-7FC7-DE40-BF0B-F7BDB6C84232}"/>
              </a:ext>
            </a:extLst>
          </p:cNvPr>
          <p:cNvSpPr txBox="1"/>
          <p:nvPr/>
        </p:nvSpPr>
        <p:spPr>
          <a:xfrm flipH="1">
            <a:off x="4889912" y="767577"/>
            <a:ext cx="2412175" cy="16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A1D396-4B78-8D42-A8B7-AA19E29FFAAB}"/>
              </a:ext>
            </a:extLst>
          </p:cNvPr>
          <p:cNvSpPr txBox="1"/>
          <p:nvPr/>
        </p:nvSpPr>
        <p:spPr>
          <a:xfrm rot="10800000" flipV="1">
            <a:off x="2641551" y="121404"/>
            <a:ext cx="62834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>
                <a:solidFill>
                  <a:srgbClr val="FF0000"/>
                </a:solidFill>
              </a:rPr>
              <a:t>শিক্ষার্থীরা</a:t>
            </a:r>
            <a:endParaRPr lang="en-US" sz="9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80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089FA6-1D33-4047-8073-3312448A299F}"/>
              </a:ext>
            </a:extLst>
          </p:cNvPr>
          <p:cNvSpPr txBox="1"/>
          <p:nvPr/>
        </p:nvSpPr>
        <p:spPr>
          <a:xfrm>
            <a:off x="1758032" y="243311"/>
            <a:ext cx="8224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/>
              <a:t>সবাইকে ধন্যবাদ </a:t>
            </a:r>
            <a:endParaRPr lang="en-US" sz="96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BE1E87B-5C3A-ED40-8752-3D5E70544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228" y="2109854"/>
            <a:ext cx="8361474" cy="392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4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6A13A-DB0C-1145-9597-4B4C4AAA0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BDF41-A8A8-6E4E-A9F7-E394413DF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8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FB779-832C-3F4E-8990-1EF8895BB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761" y="361826"/>
            <a:ext cx="11459194" cy="7654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6600">
                <a:solidFill>
                  <a:srgbClr val="FF0000"/>
                </a:solidFill>
              </a:rPr>
              <a:t>শিক্ষক পরিচিতি </a:t>
            </a:r>
          </a:p>
          <a:p>
            <a:pPr marL="0" indent="0">
              <a:buNone/>
            </a:pPr>
            <a:r>
              <a:rPr lang="en-GB" sz="6600">
                <a:solidFill>
                  <a:srgbClr val="FF0000"/>
                </a:solidFill>
              </a:rPr>
              <a:t>আসমা বেগম</a:t>
            </a:r>
          </a:p>
          <a:p>
            <a:pPr marL="0" indent="0">
              <a:buNone/>
            </a:pPr>
            <a:r>
              <a:rPr lang="en-GB" sz="6600">
                <a:solidFill>
                  <a:srgbClr val="FF0000"/>
                </a:solidFill>
              </a:rPr>
              <a:t>সহকারী শিক্ষক </a:t>
            </a:r>
          </a:p>
          <a:p>
            <a:pPr marL="0" indent="0">
              <a:buNone/>
            </a:pPr>
            <a:r>
              <a:rPr lang="en-GB" sz="6600">
                <a:solidFill>
                  <a:srgbClr val="FF0000"/>
                </a:solidFill>
              </a:rPr>
              <a:t>বীরপুর সরকারি প্রাথমিক বিদ্যালয়</a:t>
            </a:r>
          </a:p>
          <a:p>
            <a:pPr marL="0" indent="0">
              <a:buNone/>
            </a:pPr>
            <a:r>
              <a:rPr lang="en-GB" sz="6600">
                <a:solidFill>
                  <a:srgbClr val="FF0000"/>
                </a:solidFill>
              </a:rPr>
              <a:t>নরসিংদী সদর,  নরসিংদী। </a:t>
            </a:r>
            <a:endParaRPr lang="en-US" sz="6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1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E904EF-ACD3-1442-A31D-79C15F178E7E}"/>
              </a:ext>
            </a:extLst>
          </p:cNvPr>
          <p:cNvSpPr txBox="1"/>
          <p:nvPr/>
        </p:nvSpPr>
        <p:spPr>
          <a:xfrm>
            <a:off x="3427514" y="458684"/>
            <a:ext cx="5905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>
                <a:solidFill>
                  <a:srgbClr val="FF0000"/>
                </a:solidFill>
              </a:rPr>
              <a:t>শিখনফল</a:t>
            </a:r>
            <a:endParaRPr lang="en-US" sz="960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27493-681B-5E42-ADA0-EE705081A016}"/>
              </a:ext>
            </a:extLst>
          </p:cNvPr>
          <p:cNvSpPr txBox="1"/>
          <p:nvPr/>
        </p:nvSpPr>
        <p:spPr>
          <a:xfrm rot="10800000" flipV="1">
            <a:off x="1145414" y="2613664"/>
            <a:ext cx="105814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/>
              <a:t>১৩.১.২ আবহাওয়ার উপাদানসমূহ কী কী তা লিখতে পারবে।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145484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F745E06-2568-B041-9B90-350103F4C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736" y="481308"/>
            <a:ext cx="5132130" cy="58953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3D6E2D-A97A-E041-A40D-80A3AA1F3AB6}"/>
              </a:ext>
            </a:extLst>
          </p:cNvPr>
          <p:cNvSpPr txBox="1"/>
          <p:nvPr/>
        </p:nvSpPr>
        <p:spPr>
          <a:xfrm>
            <a:off x="514134" y="1236953"/>
            <a:ext cx="5581866" cy="5632311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3600"/>
              <a:t>শ্রেণি: চতুর্থ </a:t>
            </a:r>
          </a:p>
          <a:p>
            <a:pPr algn="l"/>
            <a:r>
              <a:rPr lang="en-GB" sz="3600"/>
              <a:t>বিষয় : প্রাথমিক বিজ্ঞান </a:t>
            </a:r>
          </a:p>
          <a:p>
            <a:pPr algn="l"/>
            <a:r>
              <a:rPr lang="en-GB" sz="3600"/>
              <a:t>অধ্যায় : দশ</a:t>
            </a:r>
          </a:p>
          <a:p>
            <a:pPr algn="l"/>
            <a:r>
              <a:rPr lang="en-GB" sz="3600"/>
              <a:t>পাঠ:১</a:t>
            </a:r>
          </a:p>
          <a:p>
            <a:pPr algn="l"/>
            <a:r>
              <a:rPr lang="en-GB" sz="3600"/>
              <a:t>পাঠের শিরোনাম : আবহাওয়া ও জলবায়ু </a:t>
            </a:r>
          </a:p>
          <a:p>
            <a:pPr algn="l"/>
            <a:r>
              <a:rPr lang="en-GB" sz="3600"/>
              <a:t>পাঠ্যাংশ : দৈনন্দিন আবহাওয়া </a:t>
            </a:r>
          </a:p>
          <a:p>
            <a:pPr algn="l"/>
            <a:r>
              <a:rPr lang="en-GB" sz="3600"/>
              <a:t>পৃষ্ঠা:৬৮</a:t>
            </a:r>
          </a:p>
          <a:p>
            <a:pPr algn="l"/>
            <a:r>
              <a:rPr lang="en-GB" sz="3600"/>
              <a:t>তারিখ :১৬.০৮.২০২১</a:t>
            </a:r>
            <a:endParaRPr lang="en-US" sz="3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F3B42-36A1-C54B-AFBD-0161C3E63EA4}"/>
              </a:ext>
            </a:extLst>
          </p:cNvPr>
          <p:cNvSpPr txBox="1"/>
          <p:nvPr/>
        </p:nvSpPr>
        <p:spPr>
          <a:xfrm flipH="1">
            <a:off x="1568115" y="-185291"/>
            <a:ext cx="3473903" cy="370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A1C6D4-0354-C548-8E00-ACD952D1BB3A}"/>
              </a:ext>
            </a:extLst>
          </p:cNvPr>
          <p:cNvSpPr txBox="1"/>
          <p:nvPr/>
        </p:nvSpPr>
        <p:spPr>
          <a:xfrm rot="10800000" flipV="1">
            <a:off x="1521523" y="529066"/>
            <a:ext cx="412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>
                <a:solidFill>
                  <a:srgbClr val="FF0000"/>
                </a:solidFill>
              </a:rPr>
              <a:t>পাঠ পরিচিতি 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1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487E13-895A-064B-B438-78511EE9F898}"/>
              </a:ext>
            </a:extLst>
          </p:cNvPr>
          <p:cNvSpPr txBox="1"/>
          <p:nvPr/>
        </p:nvSpPr>
        <p:spPr>
          <a:xfrm>
            <a:off x="2224643" y="241218"/>
            <a:ext cx="6328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>
                <a:solidFill>
                  <a:srgbClr val="FF0000"/>
                </a:solidFill>
              </a:rPr>
              <a:t>পূর্বজ্ঞান যাচাই</a:t>
            </a:r>
            <a:endParaRPr lang="en-US" sz="800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A7AE74-99FD-3A41-BC52-3BB60EE1295F}"/>
              </a:ext>
            </a:extLst>
          </p:cNvPr>
          <p:cNvSpPr txBox="1"/>
          <p:nvPr/>
        </p:nvSpPr>
        <p:spPr>
          <a:xfrm>
            <a:off x="1211971" y="1809499"/>
            <a:ext cx="8769488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800"/>
              <a:t>আবহাওয়া  কী?</a:t>
            </a:r>
          </a:p>
          <a:p>
            <a:pPr algn="ctr"/>
            <a:endParaRPr lang="en-US" sz="8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ACD3D-9FC3-4B4E-9BD0-8DED0DB7625B}"/>
              </a:ext>
            </a:extLst>
          </p:cNvPr>
          <p:cNvSpPr txBox="1"/>
          <p:nvPr/>
        </p:nvSpPr>
        <p:spPr>
          <a:xfrm rot="10800000" flipV="1">
            <a:off x="726126" y="4303455"/>
            <a:ext cx="11465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/>
              <a:t>আজকের  আবহাওয়া  কেমন? 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261292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96E6D14-319E-C948-9F27-90C702CEE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88" y="66076"/>
            <a:ext cx="11638223" cy="679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CF26B3A-302A-2D4D-9BEB-3F0939847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8" y="0"/>
            <a:ext cx="11337223" cy="689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3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D118AEB-4F1D-934B-B4FF-E994954DE243}"/>
              </a:ext>
            </a:extLst>
          </p:cNvPr>
          <p:cNvSpPr/>
          <p:nvPr/>
        </p:nvSpPr>
        <p:spPr>
          <a:xfrm>
            <a:off x="0" y="760764"/>
            <a:ext cx="10706348" cy="4490356"/>
          </a:xfrm>
          <a:prstGeom prst="cloud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0">
                <a:solidFill>
                  <a:srgbClr val="FF0000"/>
                </a:solidFill>
              </a:rPr>
              <a:t>আজকের পাঠ দৈনন্দিন আবহাওয়া </a:t>
            </a:r>
            <a:endParaRPr lang="en-US" sz="800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ED0CC3-BBF6-0149-A8B2-9E60E27AF15F}"/>
              </a:ext>
            </a:extLst>
          </p:cNvPr>
          <p:cNvSpPr txBox="1"/>
          <p:nvPr/>
        </p:nvSpPr>
        <p:spPr>
          <a:xfrm>
            <a:off x="9420844" y="55146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5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A6B868-7379-5B4D-912F-697361538AE6}"/>
              </a:ext>
            </a:extLst>
          </p:cNvPr>
          <p:cNvSpPr txBox="1"/>
          <p:nvPr/>
        </p:nvSpPr>
        <p:spPr>
          <a:xfrm>
            <a:off x="404255" y="241220"/>
            <a:ext cx="121019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600">
                <a:solidFill>
                  <a:srgbClr val="7030A0"/>
                </a:solidFill>
              </a:rPr>
              <a:t>আবহাওয়া বলতে আমরা কি বুঝি ? </a:t>
            </a:r>
            <a:endParaRPr lang="en-US" sz="660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8EFF53-F13C-8442-82DE-C7BA3A73ECB4}"/>
              </a:ext>
            </a:extLst>
          </p:cNvPr>
          <p:cNvSpPr txBox="1"/>
          <p:nvPr/>
        </p:nvSpPr>
        <p:spPr>
          <a:xfrm>
            <a:off x="6345876" y="2514600"/>
            <a:ext cx="413409" cy="140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725E97D6-B8D8-F74F-9652-6E198789DC13}"/>
              </a:ext>
            </a:extLst>
          </p:cNvPr>
          <p:cNvSpPr/>
          <p:nvPr/>
        </p:nvSpPr>
        <p:spPr>
          <a:xfrm>
            <a:off x="0" y="1076201"/>
            <a:ext cx="12192000" cy="5781799"/>
          </a:xfrm>
          <a:prstGeom prst="wave">
            <a:avLst>
              <a:gd name="adj1" fmla="val 14529"/>
              <a:gd name="adj2" fmla="val -775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/>
              <a:t>আবহাওয়া  হলো প্রতিদিনের আকাশ ও বায়ুমন্ডলের  অবস্থা 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5822997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begumasma9876@gmail.com</dc:creator>
  <cp:lastModifiedBy>begumasma9876@gmail.com</cp:lastModifiedBy>
  <cp:revision>30</cp:revision>
  <dcterms:created xsi:type="dcterms:W3CDTF">2021-08-03T16:24:28Z</dcterms:created>
  <dcterms:modified xsi:type="dcterms:W3CDTF">2021-08-18T09:39:55Z</dcterms:modified>
</cp:coreProperties>
</file>