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71" r:id="rId6"/>
    <p:sldId id="272" r:id="rId7"/>
    <p:sldId id="259" r:id="rId8"/>
    <p:sldId id="260" r:id="rId9"/>
    <p:sldId id="273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86" d="100"/>
          <a:sy n="86" d="100"/>
        </p:scale>
        <p:origin x="-1210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mahmudmiah1987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381000"/>
            <a:ext cx="8382000" cy="6096000"/>
            <a:chOff x="381000" y="381000"/>
            <a:chExt cx="8382000" cy="6096000"/>
          </a:xfrm>
        </p:grpSpPr>
        <p:sp>
          <p:nvSpPr>
            <p:cNvPr id="3" name="TextBox 2"/>
            <p:cNvSpPr txBox="1"/>
            <p:nvPr/>
          </p:nvSpPr>
          <p:spPr>
            <a:xfrm>
              <a:off x="381000" y="381000"/>
              <a:ext cx="8382000" cy="70788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সবাইকে</a:t>
              </a:r>
              <a:r>
                <a:rPr lang="en-US" sz="40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40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স্বাগতম</a:t>
              </a:r>
              <a:endParaRPr lang="en-US" sz="4000" dirty="0">
                <a:solidFill>
                  <a:srgbClr val="FFFF00"/>
                </a:solidFill>
                <a:latin typeface="Kalpurush" pitchFamily="2" charset="0"/>
                <a:cs typeface="Kalpurush" pitchFamily="2" charset="0"/>
              </a:endParaRPr>
            </a:p>
          </p:txBody>
        </p:sp>
        <p:pic>
          <p:nvPicPr>
            <p:cNvPr id="4" name="Picture 3" descr="download (2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1143000"/>
              <a:ext cx="8382000" cy="5334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0" y="1371600"/>
            <a:ext cx="8382000" cy="3632775"/>
            <a:chOff x="381000" y="1371600"/>
            <a:chExt cx="8382000" cy="3632775"/>
          </a:xfrm>
        </p:grpSpPr>
        <p:sp>
          <p:nvSpPr>
            <p:cNvPr id="2" name="Oval 1"/>
            <p:cNvSpPr/>
            <p:nvPr/>
          </p:nvSpPr>
          <p:spPr>
            <a:xfrm>
              <a:off x="3124200" y="1371600"/>
              <a:ext cx="3048000" cy="762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rgbClr val="FF0000"/>
                  </a:solidFill>
                  <a:latin typeface="Kalpurush" pitchFamily="2" charset="0"/>
                  <a:cs typeface="Kalpurush" pitchFamily="2" charset="0"/>
                </a:rPr>
                <a:t>একক</a:t>
              </a:r>
              <a:r>
                <a:rPr lang="en-US" sz="3600" dirty="0" smtClean="0">
                  <a:solidFill>
                    <a:srgbClr val="FF00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Kalpurush" pitchFamily="2" charset="0"/>
                  <a:cs typeface="Kalpurush" pitchFamily="2" charset="0"/>
                </a:rPr>
                <a:t>কাজ</a:t>
              </a:r>
              <a:endParaRPr lang="en-US" sz="3600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endParaRPr>
            </a:p>
          </p:txBody>
        </p:sp>
        <p:sp>
          <p:nvSpPr>
            <p:cNvPr id="3" name="Down Arrow 2"/>
            <p:cNvSpPr/>
            <p:nvPr/>
          </p:nvSpPr>
          <p:spPr>
            <a:xfrm>
              <a:off x="4191000" y="2133600"/>
              <a:ext cx="838200" cy="1371600"/>
            </a:xfrm>
            <a:prstGeom prst="downArrow">
              <a:avLst>
                <a:gd name="adj1" fmla="val 50000"/>
                <a:gd name="adj2" fmla="val 37200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৫ </a:t>
              </a:r>
              <a:r>
                <a:rPr lang="en-US" sz="2000" dirty="0" err="1" smtClean="0">
                  <a:latin typeface="Kalpurush" pitchFamily="2" charset="0"/>
                  <a:cs typeface="Kalpurush" pitchFamily="2" charset="0"/>
                </a:rPr>
                <a:t>মিনিট</a:t>
              </a:r>
              <a:endParaRPr lang="en-US" sz="2000" dirty="0">
                <a:latin typeface="Kalpurush" pitchFamily="2" charset="0"/>
                <a:cs typeface="Kalpurush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1000" y="4419600"/>
              <a:ext cx="8382000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>
                <a:buFont typeface="Wingdings" pitchFamily="2" charset="2"/>
                <a:buChar char="v"/>
              </a:pPr>
              <a:r>
                <a:rPr lang="en-US" sz="32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অবতল</a:t>
              </a:r>
              <a:r>
                <a:rPr lang="en-US" sz="32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32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লেন্সে</a:t>
              </a:r>
              <a:r>
                <a:rPr lang="en-US" sz="32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32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বাস্তব</a:t>
              </a:r>
              <a:r>
                <a:rPr lang="en-US" sz="32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32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প্রতিবিম্ব</a:t>
              </a:r>
              <a:r>
                <a:rPr lang="en-US" sz="32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32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গঠন</a:t>
              </a:r>
              <a:r>
                <a:rPr lang="en-US" sz="32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32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ব্যাখ্যা</a:t>
              </a:r>
              <a:r>
                <a:rPr lang="en-US" sz="32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32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কর</a:t>
              </a:r>
              <a:r>
                <a:rPr lang="en-US" sz="32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।</a:t>
              </a:r>
              <a:endParaRPr lang="en-US" sz="3200" dirty="0">
                <a:solidFill>
                  <a:srgbClr val="FFFF00"/>
                </a:solidFill>
                <a:latin typeface="Kalpurush" pitchFamily="2" charset="0"/>
                <a:cs typeface="Kalpurush" pitchFamily="2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0" y="1447800"/>
            <a:ext cx="8382000" cy="2743200"/>
            <a:chOff x="381000" y="1447800"/>
            <a:chExt cx="8382000" cy="2743200"/>
          </a:xfrm>
        </p:grpSpPr>
        <p:grpSp>
          <p:nvGrpSpPr>
            <p:cNvPr id="2" name="Group 1"/>
            <p:cNvGrpSpPr/>
            <p:nvPr/>
          </p:nvGrpSpPr>
          <p:grpSpPr>
            <a:xfrm>
              <a:off x="381000" y="1447800"/>
              <a:ext cx="8382000" cy="2743200"/>
              <a:chOff x="762000" y="1371600"/>
              <a:chExt cx="8382000" cy="2738973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762000" y="1371600"/>
                <a:ext cx="8382000" cy="769441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 err="1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Kalpurush" pitchFamily="2" charset="0"/>
                    <a:cs typeface="Kalpurush" pitchFamily="2" charset="0"/>
                  </a:rPr>
                  <a:t>মূল্যায়ন</a:t>
                </a:r>
                <a:endParaRPr lang="en-US" sz="4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Kalpurush" pitchFamily="2" charset="0"/>
                  <a:cs typeface="Kalpurush" pitchFamily="2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914400" y="2971800"/>
                <a:ext cx="7848600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800" dirty="0" smtClean="0">
                  <a:latin typeface="Kalpurush" pitchFamily="2" charset="0"/>
                  <a:cs typeface="Kalpurush" pitchFamily="2" charset="0"/>
                </a:endParaRPr>
              </a:p>
              <a:p>
                <a:pPr>
                  <a:buFont typeface="Wingdings" pitchFamily="2" charset="2"/>
                  <a:buChar char="Ø"/>
                </a:pPr>
                <a:endParaRPr lang="en-US" sz="2000" dirty="0">
                  <a:latin typeface="Kalpurush" pitchFamily="2" charset="0"/>
                  <a:cs typeface="Kalpurush" pitchFamily="2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81000" y="2971800"/>
              <a:ext cx="8382000" cy="954107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v"/>
              </a:pPr>
              <a:r>
                <a:rPr lang="en-US" sz="28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লেন্স</a:t>
              </a:r>
              <a:r>
                <a:rPr lang="en-US" sz="28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কাকে</a:t>
              </a:r>
              <a:r>
                <a:rPr lang="en-US" sz="28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বলে</a:t>
              </a:r>
              <a:r>
                <a:rPr lang="en-US" sz="28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?</a:t>
              </a:r>
            </a:p>
            <a:p>
              <a:pPr>
                <a:buFont typeface="Wingdings" pitchFamily="2" charset="2"/>
                <a:buChar char="v"/>
              </a:pPr>
              <a:r>
                <a:rPr lang="en-US" sz="28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অভিসারী</a:t>
              </a:r>
              <a:r>
                <a:rPr lang="en-US" sz="28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আলোক</a:t>
              </a:r>
              <a:r>
                <a:rPr lang="en-US" sz="28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রশ্মি</a:t>
              </a:r>
              <a:r>
                <a:rPr lang="en-US" sz="28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বলতে</a:t>
              </a:r>
              <a:r>
                <a:rPr lang="en-US" sz="28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কি</a:t>
              </a:r>
              <a:r>
                <a:rPr lang="en-US" sz="28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বুঝ</a:t>
              </a:r>
              <a:r>
                <a:rPr lang="en-US" sz="28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?</a:t>
              </a:r>
              <a:endParaRPr lang="en-US" sz="2800" dirty="0">
                <a:solidFill>
                  <a:srgbClr val="FFFF00"/>
                </a:solidFill>
                <a:latin typeface="Kalpurush" pitchFamily="2" charset="0"/>
                <a:cs typeface="Kalpurush" pitchFamily="2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0" y="457200"/>
            <a:ext cx="8382000" cy="4866620"/>
            <a:chOff x="381000" y="457200"/>
            <a:chExt cx="8382000" cy="4866620"/>
          </a:xfrm>
        </p:grpSpPr>
        <p:grpSp>
          <p:nvGrpSpPr>
            <p:cNvPr id="5" name="Group 4"/>
            <p:cNvGrpSpPr/>
            <p:nvPr/>
          </p:nvGrpSpPr>
          <p:grpSpPr>
            <a:xfrm>
              <a:off x="2286000" y="457200"/>
              <a:ext cx="4419600" cy="4118610"/>
              <a:chOff x="2286000" y="457200"/>
              <a:chExt cx="4419600" cy="4118610"/>
            </a:xfrm>
          </p:grpSpPr>
          <p:sp>
            <p:nvSpPr>
              <p:cNvPr id="2" name="Rounded Rectangular Callout 1"/>
              <p:cNvSpPr/>
              <p:nvPr/>
            </p:nvSpPr>
            <p:spPr>
              <a:xfrm>
                <a:off x="3352800" y="457200"/>
                <a:ext cx="2667000" cy="1447800"/>
              </a:xfrm>
              <a:prstGeom prst="wedgeRoundRectCallou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err="1" smtClean="0">
                    <a:solidFill>
                      <a:srgbClr val="FF0000"/>
                    </a:solidFill>
                    <a:latin typeface="Kalpurush" pitchFamily="2" charset="0"/>
                    <a:cs typeface="Kalpurush" pitchFamily="2" charset="0"/>
                  </a:rPr>
                  <a:t>বাড়ির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Kalpurush" pitchFamily="2" charset="0"/>
                    <a:cs typeface="Kalpurush" pitchFamily="2" charset="0"/>
                  </a:rPr>
                  <a:t>কাজ</a:t>
                </a:r>
                <a:endParaRPr lang="en-US" sz="3600" dirty="0">
                  <a:solidFill>
                    <a:srgbClr val="FF0000"/>
                  </a:solidFill>
                  <a:latin typeface="Kalpurush" pitchFamily="2" charset="0"/>
                  <a:cs typeface="Kalpurush" pitchFamily="2" charset="0"/>
                </a:endParaRPr>
              </a:p>
            </p:txBody>
          </p:sp>
          <p:pic>
            <p:nvPicPr>
              <p:cNvPr id="3" name="Picture 2" descr="download (28)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86000" y="2057400"/>
                <a:ext cx="4419600" cy="2518410"/>
              </a:xfrm>
              <a:prstGeom prst="rect">
                <a:avLst/>
              </a:prstGeom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381000" y="4800600"/>
              <a:ext cx="8382000" cy="52322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v"/>
              </a:pPr>
              <a:r>
                <a:rPr lang="en-US" sz="28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অবতল</a:t>
              </a:r>
              <a:r>
                <a:rPr lang="en-US" sz="28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দর্পনে</a:t>
              </a:r>
              <a:r>
                <a:rPr lang="en-US" sz="28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অবাস্তব</a:t>
              </a:r>
              <a:r>
                <a:rPr lang="en-US" sz="28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প্রতিবিম্ব</a:t>
              </a:r>
              <a:r>
                <a:rPr lang="en-US" sz="28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গঠন</a:t>
              </a:r>
              <a:r>
                <a:rPr lang="en-US" sz="28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রশ্মি</a:t>
              </a:r>
              <a:r>
                <a:rPr lang="en-US" sz="28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চিত্র</a:t>
              </a:r>
              <a:r>
                <a:rPr lang="en-US" sz="28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সহ</a:t>
              </a:r>
              <a:r>
                <a:rPr lang="en-US" sz="28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বর্ণনা</a:t>
              </a:r>
              <a:r>
                <a:rPr lang="en-US" sz="28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কর</a:t>
              </a:r>
              <a:r>
                <a:rPr lang="en-US" sz="28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।</a:t>
              </a:r>
              <a:endParaRPr lang="en-US" sz="2800" dirty="0">
                <a:solidFill>
                  <a:srgbClr val="FFFF00"/>
                </a:solidFill>
                <a:latin typeface="Kalpurush" pitchFamily="2" charset="0"/>
                <a:cs typeface="Kalpurush" pitchFamily="2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609600"/>
            <a:ext cx="8382000" cy="5867400"/>
            <a:chOff x="381000" y="609600"/>
            <a:chExt cx="8382000" cy="5867400"/>
          </a:xfrm>
        </p:grpSpPr>
        <p:sp>
          <p:nvSpPr>
            <p:cNvPr id="2" name="Oval 1"/>
            <p:cNvSpPr/>
            <p:nvPr/>
          </p:nvSpPr>
          <p:spPr>
            <a:xfrm>
              <a:off x="2362200" y="609600"/>
              <a:ext cx="4800600" cy="12954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rgbClr val="FF0000"/>
                  </a:solidFill>
                  <a:latin typeface="Kalpurush" pitchFamily="2" charset="0"/>
                  <a:cs typeface="Kalpurush" pitchFamily="2" charset="0"/>
                </a:rPr>
                <a:t>সবাইকে</a:t>
              </a:r>
              <a:r>
                <a:rPr lang="en-US" sz="4000" dirty="0" smtClean="0">
                  <a:solidFill>
                    <a:srgbClr val="FF00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Kalpurush" pitchFamily="2" charset="0"/>
                  <a:cs typeface="Kalpurush" pitchFamily="2" charset="0"/>
                </a:rPr>
                <a:t>ধন্যবাদ</a:t>
              </a:r>
              <a:endParaRPr lang="en-US" sz="4000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endParaRPr>
            </a:p>
          </p:txBody>
        </p:sp>
        <p:pic>
          <p:nvPicPr>
            <p:cNvPr id="3" name="Picture 2" descr="leonard-cotte-bIHJ4oxQlYs-unsplash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2133600"/>
              <a:ext cx="8382000" cy="4343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1000" y="381000"/>
            <a:ext cx="8382000" cy="6019800"/>
            <a:chOff x="381000" y="381000"/>
            <a:chExt cx="8382000" cy="6019800"/>
          </a:xfrm>
        </p:grpSpPr>
        <p:sp>
          <p:nvSpPr>
            <p:cNvPr id="4" name="Rectangle 3"/>
            <p:cNvSpPr/>
            <p:nvPr/>
          </p:nvSpPr>
          <p:spPr>
            <a:xfrm>
              <a:off x="381000" y="1828800"/>
              <a:ext cx="4572000" cy="1477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dirty="0" err="1" smtClean="0">
                  <a:latin typeface="Kalpurush" pitchFamily="2" charset="0"/>
                  <a:cs typeface="Kalpurush" pitchFamily="2" charset="0"/>
                </a:rPr>
                <a:t>নামঃ</a:t>
              </a:r>
              <a:r>
                <a:rPr lang="en-US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dirty="0" err="1" smtClean="0">
                  <a:latin typeface="Kalpurush" pitchFamily="2" charset="0"/>
                  <a:cs typeface="Kalpurush" pitchFamily="2" charset="0"/>
                </a:rPr>
                <a:t>মাহমুদ</a:t>
              </a:r>
              <a:r>
                <a:rPr lang="en-US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dirty="0" err="1" smtClean="0">
                  <a:latin typeface="Kalpurush" pitchFamily="2" charset="0"/>
                  <a:cs typeface="Kalpurush" pitchFamily="2" charset="0"/>
                </a:rPr>
                <a:t>মিয়া</a:t>
              </a:r>
              <a:endParaRPr lang="en-US" dirty="0" smtClean="0">
                <a:latin typeface="Kalpurush" pitchFamily="2" charset="0"/>
                <a:cs typeface="Kalpurush" pitchFamily="2" charset="0"/>
              </a:endParaRPr>
            </a:p>
            <a:p>
              <a:r>
                <a:rPr lang="en-US" dirty="0" err="1" smtClean="0">
                  <a:latin typeface="Kalpurush" pitchFamily="2" charset="0"/>
                  <a:cs typeface="Kalpurush" pitchFamily="2" charset="0"/>
                </a:rPr>
                <a:t>সহকারি</a:t>
              </a:r>
              <a:r>
                <a:rPr lang="en-US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dirty="0" err="1" smtClean="0">
                  <a:latin typeface="Kalpurush" pitchFamily="2" charset="0"/>
                  <a:cs typeface="Kalpurush" pitchFamily="2" charset="0"/>
                </a:rPr>
                <a:t>শিক্ষক</a:t>
              </a:r>
              <a:r>
                <a:rPr lang="en-US" dirty="0" smtClean="0">
                  <a:latin typeface="Kalpurush" pitchFamily="2" charset="0"/>
                  <a:cs typeface="Kalpurush" pitchFamily="2" charset="0"/>
                </a:rPr>
                <a:t> (</a:t>
              </a:r>
              <a:r>
                <a:rPr lang="en-US" dirty="0" err="1" smtClean="0">
                  <a:latin typeface="Kalpurush" pitchFamily="2" charset="0"/>
                  <a:cs typeface="Kalpurush" pitchFamily="2" charset="0"/>
                </a:rPr>
                <a:t>রসায়ন</a:t>
              </a:r>
              <a:r>
                <a:rPr lang="en-US" dirty="0" smtClean="0">
                  <a:latin typeface="Kalpurush" pitchFamily="2" charset="0"/>
                  <a:cs typeface="Kalpurush" pitchFamily="2" charset="0"/>
                </a:rPr>
                <a:t>)</a:t>
              </a:r>
            </a:p>
            <a:p>
              <a:r>
                <a:rPr lang="en-US" dirty="0" err="1" smtClean="0">
                  <a:latin typeface="Kalpurush" pitchFamily="2" charset="0"/>
                  <a:cs typeface="Kalpurush" pitchFamily="2" charset="0"/>
                </a:rPr>
                <a:t>বিয়াম</a:t>
              </a:r>
              <a:r>
                <a:rPr lang="en-US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dirty="0" err="1" smtClean="0">
                  <a:latin typeface="Kalpurush" pitchFamily="2" charset="0"/>
                  <a:cs typeface="Kalpurush" pitchFamily="2" charset="0"/>
                </a:rPr>
                <a:t>ল্যাবরেটরি</a:t>
              </a:r>
              <a:r>
                <a:rPr lang="en-US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dirty="0" err="1" smtClean="0">
                  <a:latin typeface="Kalpurush" pitchFamily="2" charset="0"/>
                  <a:cs typeface="Kalpurush" pitchFamily="2" charset="0"/>
                </a:rPr>
                <a:t>স্কুল</a:t>
              </a:r>
              <a:r>
                <a:rPr lang="en-US" dirty="0" smtClean="0">
                  <a:latin typeface="Kalpurush" pitchFamily="2" charset="0"/>
                  <a:cs typeface="Kalpurush" pitchFamily="2" charset="0"/>
                </a:rPr>
                <a:t> ,</a:t>
              </a:r>
              <a:r>
                <a:rPr lang="en-US" dirty="0" err="1" smtClean="0">
                  <a:latin typeface="Kalpurush" pitchFamily="2" charset="0"/>
                  <a:cs typeface="Kalpurush" pitchFamily="2" charset="0"/>
                </a:rPr>
                <a:t>হবিগঞ্জ</a:t>
              </a:r>
              <a:r>
                <a:rPr lang="en-US" dirty="0" smtClean="0">
                  <a:latin typeface="Kalpurush" pitchFamily="2" charset="0"/>
                  <a:cs typeface="Kalpurush" pitchFamily="2" charset="0"/>
                </a:rPr>
                <a:t> ।</a:t>
              </a:r>
            </a:p>
            <a:p>
              <a:r>
                <a:rPr lang="en-US" dirty="0" smtClean="0">
                  <a:latin typeface="Kalpurush" pitchFamily="2" charset="0"/>
                  <a:cs typeface="Kalpurush" pitchFamily="2" charset="0"/>
                </a:rPr>
                <a:t>E-mail: </a:t>
              </a:r>
              <a:r>
                <a:rPr lang="en-US" dirty="0" smtClean="0">
                  <a:solidFill>
                    <a:srgbClr val="0070C0"/>
                  </a:solidFill>
                  <a:latin typeface="Kalpurush" pitchFamily="2" charset="0"/>
                  <a:cs typeface="Kalpurush" pitchFamily="2" charset="0"/>
                  <a:hlinkClick r:id="rId2"/>
                </a:rPr>
                <a:t>mahmudmiah1987@gmail.com</a:t>
              </a:r>
              <a:endParaRPr lang="en-US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endParaRPr>
            </a:p>
            <a:p>
              <a:r>
                <a:rPr lang="en-US" dirty="0" smtClean="0">
                  <a:latin typeface="Kalpurush" pitchFamily="2" charset="0"/>
                  <a:cs typeface="Kalpurush" pitchFamily="2" charset="0"/>
                </a:rPr>
                <a:t>মোবাইলঃ01737010914</a:t>
              </a:r>
              <a:endParaRPr lang="en-US" dirty="0">
                <a:latin typeface="Kalpurush" pitchFamily="2" charset="0"/>
                <a:cs typeface="Kalpurush" pitchFamily="2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81000" y="381000"/>
              <a:ext cx="8382000" cy="2925128"/>
              <a:chOff x="381000" y="381000"/>
              <a:chExt cx="8382000" cy="2925128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381000" y="381000"/>
                <a:ext cx="8382000" cy="646331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err="1" smtClean="0">
                    <a:solidFill>
                      <a:srgbClr val="FFFF00"/>
                    </a:solidFill>
                    <a:latin typeface="Kalpurush" pitchFamily="2" charset="0"/>
                    <a:cs typeface="Kalpurush" pitchFamily="2" charset="0"/>
                  </a:rPr>
                  <a:t>পরিচিতি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Kalpurush" pitchFamily="2" charset="0"/>
                    <a:cs typeface="Kalpurush" pitchFamily="2" charset="0"/>
                  </a:rPr>
                  <a:t> </a:t>
                </a:r>
                <a:endParaRPr lang="en-US" sz="3600" dirty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5105400" y="1828800"/>
                <a:ext cx="3657600" cy="147732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Kalpurush" pitchFamily="2" charset="0"/>
                    <a:cs typeface="Kalpurush" pitchFamily="2" charset="0"/>
                  </a:rPr>
                  <a:t>শ্রেণীঃ</a:t>
                </a:r>
                <a:r>
                  <a:rPr lang="en-US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dirty="0" err="1" smtClean="0">
                    <a:latin typeface="Kalpurush" pitchFamily="2" charset="0"/>
                    <a:cs typeface="Kalpurush" pitchFamily="2" charset="0"/>
                  </a:rPr>
                  <a:t>নবম</a:t>
                </a:r>
                <a:r>
                  <a:rPr lang="en-US" dirty="0" smtClean="0">
                    <a:latin typeface="Kalpurush" pitchFamily="2" charset="0"/>
                    <a:cs typeface="Kalpurush" pitchFamily="2" charset="0"/>
                  </a:rPr>
                  <a:t> ও </a:t>
                </a:r>
                <a:r>
                  <a:rPr lang="en-US" dirty="0" err="1" smtClean="0">
                    <a:latin typeface="Kalpurush" pitchFamily="2" charset="0"/>
                    <a:cs typeface="Kalpurush" pitchFamily="2" charset="0"/>
                  </a:rPr>
                  <a:t>দশম</a:t>
                </a:r>
                <a:endParaRPr lang="en-US" dirty="0" smtClean="0">
                  <a:latin typeface="Kalpurush" pitchFamily="2" charset="0"/>
                  <a:cs typeface="Kalpurush" pitchFamily="2" charset="0"/>
                </a:endParaRPr>
              </a:p>
              <a:p>
                <a:r>
                  <a:rPr lang="en-US" dirty="0" err="1" smtClean="0">
                    <a:latin typeface="Kalpurush" pitchFamily="2" charset="0"/>
                    <a:cs typeface="Kalpurush" pitchFamily="2" charset="0"/>
                  </a:rPr>
                  <a:t>বিষয়ঃ</a:t>
                </a:r>
                <a:r>
                  <a:rPr lang="en-US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dirty="0" err="1" smtClean="0">
                    <a:latin typeface="Kalpurush" pitchFamily="2" charset="0"/>
                    <a:cs typeface="Kalpurush" pitchFamily="2" charset="0"/>
                  </a:rPr>
                  <a:t>পদার্থ</a:t>
                </a:r>
                <a:r>
                  <a:rPr lang="en-US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dirty="0" err="1" smtClean="0">
                    <a:latin typeface="Kalpurush" pitchFamily="2" charset="0"/>
                    <a:cs typeface="Kalpurush" pitchFamily="2" charset="0"/>
                  </a:rPr>
                  <a:t>বিজ্ঞান</a:t>
                </a:r>
                <a:endParaRPr lang="en-US" dirty="0" smtClean="0">
                  <a:latin typeface="Kalpurush" pitchFamily="2" charset="0"/>
                  <a:cs typeface="Kalpurush" pitchFamily="2" charset="0"/>
                </a:endParaRPr>
              </a:p>
              <a:p>
                <a:r>
                  <a:rPr lang="en-US" dirty="0" err="1" smtClean="0">
                    <a:latin typeface="Kalpurush" pitchFamily="2" charset="0"/>
                    <a:cs typeface="Kalpurush" pitchFamily="2" charset="0"/>
                  </a:rPr>
                  <a:t>অধ্যায়ঃনবম</a:t>
                </a:r>
                <a:r>
                  <a:rPr lang="en-US" dirty="0" smtClean="0">
                    <a:latin typeface="Kalpurush" pitchFamily="2" charset="0"/>
                    <a:cs typeface="Kalpurush" pitchFamily="2" charset="0"/>
                  </a:rPr>
                  <a:t> </a:t>
                </a:r>
              </a:p>
              <a:p>
                <a:endParaRPr lang="en-US" dirty="0" smtClean="0">
                  <a:latin typeface="Kalpurush" pitchFamily="2" charset="0"/>
                  <a:cs typeface="Kalpurush" pitchFamily="2" charset="0"/>
                </a:endParaRPr>
              </a:p>
              <a:p>
                <a:endParaRPr lang="en-US" dirty="0">
                  <a:latin typeface="Kalpurush" pitchFamily="2" charset="0"/>
                  <a:cs typeface="Kalpurush" pitchFamily="2" charset="0"/>
                </a:endParaRPr>
              </a:p>
            </p:txBody>
          </p:sp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239000" y="1828800"/>
                <a:ext cx="1524000" cy="1447800"/>
              </a:xfrm>
              <a:prstGeom prst="rect">
                <a:avLst/>
              </a:prstGeom>
              <a:noFill/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perspectiveFront"/>
                <a:lightRig rig="threePt" dir="t"/>
              </a:scene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Mahmud Miah-এর একটি ছবি হতে পারে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3352800"/>
              <a:ext cx="3962400" cy="3048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1000" y="381000"/>
            <a:ext cx="8382000" cy="6096000"/>
            <a:chOff x="381000" y="381000"/>
            <a:chExt cx="8382000" cy="6096000"/>
          </a:xfrm>
        </p:grpSpPr>
        <p:grpSp>
          <p:nvGrpSpPr>
            <p:cNvPr id="2" name="Group 1"/>
            <p:cNvGrpSpPr/>
            <p:nvPr/>
          </p:nvGrpSpPr>
          <p:grpSpPr>
            <a:xfrm>
              <a:off x="457200" y="1143000"/>
              <a:ext cx="3886200" cy="5257800"/>
              <a:chOff x="5486400" y="1143000"/>
              <a:chExt cx="3048000" cy="5334000"/>
            </a:xfrm>
          </p:grpSpPr>
          <p:pic>
            <p:nvPicPr>
              <p:cNvPr id="3" name="Picture 2" descr="Light refraction Poster • Pixers® • We live to change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486400" y="3886200"/>
                <a:ext cx="3048000" cy="2590800"/>
              </a:xfrm>
              <a:prstGeom prst="rect">
                <a:avLst/>
              </a:prstGeom>
              <a:noFill/>
            </p:spPr>
          </p:pic>
          <p:pic>
            <p:nvPicPr>
              <p:cNvPr id="4" name="Picture 4" descr="Ołówkowa refrakcja - Urszulanki Lublin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86400" y="1143000"/>
                <a:ext cx="2971800" cy="2667000"/>
              </a:xfrm>
              <a:prstGeom prst="rect">
                <a:avLst/>
              </a:prstGeom>
              <a:noFill/>
            </p:spPr>
          </p:pic>
        </p:grpSp>
        <p:pic>
          <p:nvPicPr>
            <p:cNvPr id="13316" name="Picture 4" descr="Image Formation by Lenses | Physic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76800" y="1143000"/>
              <a:ext cx="3581400" cy="2438400"/>
            </a:xfrm>
            <a:prstGeom prst="rect">
              <a:avLst/>
            </a:prstGeom>
            <a:noFill/>
          </p:spPr>
        </p:pic>
        <p:pic>
          <p:nvPicPr>
            <p:cNvPr id="13318" name="Picture 6" descr="Bizarro Optics | MEADOR.OR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76800" y="3581400"/>
              <a:ext cx="3810000" cy="28956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381000" y="381000"/>
              <a:ext cx="8382000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002060"/>
                  </a:solidFill>
                  <a:latin typeface="Kalpurush" pitchFamily="2" charset="0"/>
                  <a:cs typeface="Kalpurush" pitchFamily="2" charset="0"/>
                </a:rPr>
                <a:t>নিচের</a:t>
              </a:r>
              <a:r>
                <a:rPr lang="en-US" sz="3600" dirty="0" smtClean="0">
                  <a:solidFill>
                    <a:srgbClr val="00206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Kalpurush" pitchFamily="2" charset="0"/>
                  <a:cs typeface="Kalpurush" pitchFamily="2" charset="0"/>
                </a:rPr>
                <a:t>চিত্র</a:t>
              </a:r>
              <a:r>
                <a:rPr lang="en-US" sz="3600" dirty="0" smtClean="0">
                  <a:solidFill>
                    <a:srgbClr val="00206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Kalpurush" pitchFamily="2" charset="0"/>
                  <a:cs typeface="Kalpurush" pitchFamily="2" charset="0"/>
                </a:rPr>
                <a:t>গুলি</a:t>
              </a:r>
              <a:r>
                <a:rPr lang="en-US" sz="3600" dirty="0" smtClean="0">
                  <a:solidFill>
                    <a:srgbClr val="00206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Kalpurush" pitchFamily="2" charset="0"/>
                  <a:cs typeface="Kalpurush" pitchFamily="2" charset="0"/>
                </a:rPr>
                <a:t>দেখ</a:t>
              </a:r>
              <a:r>
                <a:rPr lang="en-US" sz="3600" dirty="0" smtClean="0">
                  <a:solidFill>
                    <a:srgbClr val="002060"/>
                  </a:solidFill>
                  <a:latin typeface="Kalpurush" pitchFamily="2" charset="0"/>
                  <a:cs typeface="Kalpurush" pitchFamily="2" charset="0"/>
                </a:rPr>
                <a:t>…</a:t>
              </a:r>
              <a:endParaRPr lang="en-US" sz="360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" y="372070"/>
            <a:ext cx="8534400" cy="4318814"/>
            <a:chOff x="304800" y="372070"/>
            <a:chExt cx="8534400" cy="4318814"/>
          </a:xfrm>
        </p:grpSpPr>
        <p:sp>
          <p:nvSpPr>
            <p:cNvPr id="3" name="Rectangle 2"/>
            <p:cNvSpPr/>
            <p:nvPr/>
          </p:nvSpPr>
          <p:spPr>
            <a:xfrm>
              <a:off x="381000" y="372070"/>
              <a:ext cx="8382000" cy="9233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Kalpurush" pitchFamily="2" charset="0"/>
                  <a:cs typeface="Kalpurush" pitchFamily="2" charset="0"/>
                </a:rPr>
                <a:t>আজকের</a:t>
              </a:r>
              <a:r>
                <a:rPr lang="en-US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54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Kalpurush" pitchFamily="2" charset="0"/>
                  <a:cs typeface="Kalpurush" pitchFamily="2" charset="0"/>
                </a:rPr>
                <a:t>পাঠ</a:t>
              </a:r>
              <a:endPara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04800" y="3244334"/>
              <a:ext cx="8534400" cy="144655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4400" dirty="0" err="1" smtClean="0">
                  <a:solidFill>
                    <a:srgbClr val="FF0000"/>
                  </a:solidFill>
                  <a:latin typeface="Kalpurush" pitchFamily="2" charset="0"/>
                  <a:cs typeface="Kalpurush" pitchFamily="2" charset="0"/>
                </a:rPr>
                <a:t>আলোর</a:t>
              </a:r>
              <a:r>
                <a:rPr lang="en-US" sz="4400" dirty="0" smtClean="0">
                  <a:solidFill>
                    <a:srgbClr val="FF00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4400" dirty="0" err="1" smtClean="0">
                  <a:solidFill>
                    <a:srgbClr val="FF0000"/>
                  </a:solidFill>
                  <a:latin typeface="Kalpurush" pitchFamily="2" charset="0"/>
                  <a:cs typeface="Kalpurush" pitchFamily="2" charset="0"/>
                </a:rPr>
                <a:t>প্রতিসরণ</a:t>
              </a:r>
              <a:r>
                <a:rPr lang="en-US" sz="4400" dirty="0" smtClean="0">
                  <a:solidFill>
                    <a:srgbClr val="FF0000"/>
                  </a:solidFill>
                  <a:latin typeface="Kalpurush" pitchFamily="2" charset="0"/>
                  <a:cs typeface="Kalpurush" pitchFamily="2" charset="0"/>
                </a:rPr>
                <a:t> </a:t>
              </a:r>
            </a:p>
            <a:p>
              <a:pPr algn="ctr"/>
              <a:r>
                <a:rPr lang="en-US" sz="4400" dirty="0" smtClean="0">
                  <a:solidFill>
                    <a:srgbClr val="FF0000"/>
                  </a:solidFill>
                  <a:latin typeface="Kalpurush" pitchFamily="2" charset="0"/>
                  <a:cs typeface="Kalpurush" pitchFamily="2" charset="0"/>
                </a:rPr>
                <a:t>(REFRACTION OF LIGHT)</a:t>
              </a:r>
              <a:endParaRPr lang="en-US" sz="4400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0" y="203537"/>
            <a:ext cx="8382000" cy="3987463"/>
            <a:chOff x="381000" y="152400"/>
            <a:chExt cx="8382000" cy="3987463"/>
          </a:xfrm>
        </p:grpSpPr>
        <p:sp>
          <p:nvSpPr>
            <p:cNvPr id="2" name="Right Arrow 1"/>
            <p:cNvSpPr/>
            <p:nvPr/>
          </p:nvSpPr>
          <p:spPr>
            <a:xfrm>
              <a:off x="381000" y="152400"/>
              <a:ext cx="2514600" cy="11430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শিখনফল</a:t>
              </a:r>
              <a:r>
                <a:rPr lang="en-US" sz="28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…</a:t>
              </a:r>
              <a:endParaRPr lang="en-US" sz="2800" dirty="0">
                <a:solidFill>
                  <a:srgbClr val="FFFF00"/>
                </a:solidFill>
                <a:latin typeface="Kalpurush" pitchFamily="2" charset="0"/>
                <a:cs typeface="Kalpurush" pitchFamily="2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81000" y="1981200"/>
              <a:ext cx="8382000" cy="2158663"/>
              <a:chOff x="914400" y="1981200"/>
              <a:chExt cx="7239000" cy="2158663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14400" y="1981200"/>
                <a:ext cx="4378825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Kalpurush" pitchFamily="2" charset="0"/>
                    <a:cs typeface="Kalpurush" pitchFamily="2" charset="0"/>
                  </a:rPr>
                  <a:t>এ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Kalpurush" pitchFamily="2" charset="0"/>
                    <a:cs typeface="Kalpurush" pitchFamily="2" charset="0"/>
                  </a:rPr>
                  <a:t>পাঠ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Kalpurush" pitchFamily="2" charset="0"/>
                    <a:cs typeface="Kalpurush" pitchFamily="2" charset="0"/>
                  </a:rPr>
                  <a:t>শেষে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Kalpurush" pitchFamily="2" charset="0"/>
                    <a:cs typeface="Kalpurush" pitchFamily="2" charset="0"/>
                  </a:rPr>
                  <a:t>শিক্ষার্থীরা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Kalpurush" pitchFamily="2" charset="0"/>
                    <a:cs typeface="Kalpurush" pitchFamily="2" charset="0"/>
                  </a:rPr>
                  <a:t>…</a:t>
                </a:r>
                <a:endParaRPr lang="en-US" sz="2400" dirty="0">
                  <a:solidFill>
                    <a:srgbClr val="FF0000"/>
                  </a:solidFill>
                  <a:latin typeface="Kalpurush" pitchFamily="2" charset="0"/>
                  <a:cs typeface="Kalpurush" pitchFamily="2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914400" y="3124200"/>
                <a:ext cx="7239000" cy="101566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buFont typeface="Wingdings" pitchFamily="2" charset="2"/>
                  <a:buChar char="q"/>
                </a:pP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লেন্স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কি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বলতে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পারবে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।</a:t>
                </a:r>
              </a:p>
              <a:p>
                <a:pPr>
                  <a:buFont typeface="Wingdings" pitchFamily="2" charset="2"/>
                  <a:buChar char="q"/>
                </a:pP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লেন্সের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প্রকারভেদ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ও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আলোকরশ্মির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ক্রিয়ারেখা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করে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বিভিন্ন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রাশির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ব্যাখ্যা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করতে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পারবে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।</a:t>
                </a:r>
              </a:p>
              <a:p>
                <a:pPr>
                  <a:buFont typeface="Wingdings" pitchFamily="2" charset="2"/>
                  <a:buChar char="q"/>
                </a:pP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লেন্সে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সৃষ্ট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প্রতিবিম্বের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আলোক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রশ্মির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ক্রিয়ারেখা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অংকন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বর্ণনা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করতে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পারবে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।</a:t>
                </a: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81000" y="381000"/>
            <a:ext cx="8382000" cy="5948065"/>
            <a:chOff x="381000" y="381000"/>
            <a:chExt cx="8382000" cy="5948065"/>
          </a:xfrm>
        </p:grpSpPr>
        <p:grpSp>
          <p:nvGrpSpPr>
            <p:cNvPr id="7" name="Group 6"/>
            <p:cNvGrpSpPr/>
            <p:nvPr/>
          </p:nvGrpSpPr>
          <p:grpSpPr>
            <a:xfrm>
              <a:off x="381000" y="381000"/>
              <a:ext cx="8382000" cy="5334000"/>
              <a:chOff x="381000" y="381000"/>
              <a:chExt cx="8382000" cy="5334000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381000" y="381000"/>
                <a:ext cx="8382000" cy="52322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 smtClean="0">
                    <a:latin typeface="Kalpurush" pitchFamily="2" charset="0"/>
                    <a:cs typeface="Kalpurush" pitchFamily="2" charset="0"/>
                  </a:rPr>
                  <a:t>নিচের</a:t>
                </a:r>
                <a:r>
                  <a:rPr lang="en-US" sz="28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800" dirty="0" err="1" smtClean="0">
                    <a:latin typeface="Kalpurush" pitchFamily="2" charset="0"/>
                    <a:cs typeface="Kalpurush" pitchFamily="2" charset="0"/>
                  </a:rPr>
                  <a:t>ছবি</a:t>
                </a:r>
                <a:r>
                  <a:rPr lang="en-US" sz="28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800" dirty="0" err="1" smtClean="0">
                    <a:latin typeface="Kalpurush" pitchFamily="2" charset="0"/>
                    <a:cs typeface="Kalpurush" pitchFamily="2" charset="0"/>
                  </a:rPr>
                  <a:t>গুলো</a:t>
                </a:r>
                <a:r>
                  <a:rPr lang="en-US" sz="28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800" dirty="0" err="1" smtClean="0">
                    <a:latin typeface="Kalpurush" pitchFamily="2" charset="0"/>
                    <a:cs typeface="Kalpurush" pitchFamily="2" charset="0"/>
                  </a:rPr>
                  <a:t>দেখ</a:t>
                </a:r>
                <a:r>
                  <a:rPr lang="en-US" sz="2800" dirty="0" smtClean="0">
                    <a:latin typeface="Kalpurush" pitchFamily="2" charset="0"/>
                    <a:cs typeface="Kalpurush" pitchFamily="2" charset="0"/>
                  </a:rPr>
                  <a:t>……</a:t>
                </a:r>
                <a:endParaRPr lang="en-US" sz="2800" dirty="0">
                  <a:latin typeface="Kalpurush" pitchFamily="2" charset="0"/>
                  <a:cs typeface="Kalpurush" pitchFamily="2" charset="0"/>
                </a:endParaRPr>
              </a:p>
            </p:txBody>
          </p:sp>
          <p:pic>
            <p:nvPicPr>
              <p:cNvPr id="4" name="Picture 4" descr="Image Formation by Lenses | Physics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876800" y="1143000"/>
                <a:ext cx="3581400" cy="2438400"/>
              </a:xfrm>
              <a:prstGeom prst="rect">
                <a:avLst/>
              </a:prstGeom>
              <a:noFill/>
            </p:spPr>
          </p:pic>
          <p:pic>
            <p:nvPicPr>
              <p:cNvPr id="5" name="Picture 2" descr="Bi-concave polycarbonate... - Galileo Optical Laboratory | Facebook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1000" y="1143001"/>
                <a:ext cx="3581400" cy="2286000"/>
              </a:xfrm>
              <a:prstGeom prst="rect">
                <a:avLst/>
              </a:prstGeom>
              <a:noFill/>
            </p:spPr>
          </p:pic>
          <p:pic>
            <p:nvPicPr>
              <p:cNvPr id="1026" name="Picture 2" descr="identify the lens shown in t - Science - TopperLearning.com | 60bfdhcnn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971800" y="3657600"/>
                <a:ext cx="3352800" cy="2057400"/>
              </a:xfrm>
              <a:prstGeom prst="rect">
                <a:avLst/>
              </a:prstGeom>
              <a:noFill/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381000" y="5867400"/>
              <a:ext cx="8382000" cy="46166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দুটি</a:t>
              </a:r>
              <a:r>
                <a:rPr lang="en-US" sz="24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গোলীয়</a:t>
              </a:r>
              <a:r>
                <a:rPr lang="en-US" sz="24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পৃষ্ট</a:t>
              </a:r>
              <a:r>
                <a:rPr lang="en-US" sz="24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দ্বারা</a:t>
              </a:r>
              <a:r>
                <a:rPr lang="en-US" sz="24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সীমাবদ্ধ</a:t>
              </a:r>
              <a:r>
                <a:rPr lang="en-US" sz="24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প্রতিসরক</a:t>
              </a:r>
              <a:r>
                <a:rPr lang="en-US" sz="24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মাধ্যম</a:t>
              </a:r>
              <a:r>
                <a:rPr lang="en-US" sz="24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কে</a:t>
              </a:r>
              <a:r>
                <a:rPr lang="en-US" sz="24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লেন্স</a:t>
              </a:r>
              <a:r>
                <a:rPr lang="en-US" sz="24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বলে</a:t>
              </a:r>
              <a:r>
                <a:rPr lang="en-US" sz="24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।  </a:t>
              </a:r>
              <a:endParaRPr lang="en-US" sz="2400" dirty="0">
                <a:solidFill>
                  <a:srgbClr val="FFFF00"/>
                </a:solidFill>
                <a:latin typeface="Kalpurush" pitchFamily="2" charset="0"/>
                <a:cs typeface="Kalpurush" pitchFamily="2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457200"/>
            <a:ext cx="8382000" cy="5867400"/>
            <a:chOff x="381000" y="457200"/>
            <a:chExt cx="8382000" cy="5867400"/>
          </a:xfrm>
        </p:grpSpPr>
        <p:pic>
          <p:nvPicPr>
            <p:cNvPr id="11268" name="Picture 4" descr="Rules of Drawing Ray Diagram in Lens - QS Stud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1600200"/>
              <a:ext cx="8229600" cy="47244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sp>
          <p:nvSpPr>
            <p:cNvPr id="5" name="TextBox 4"/>
            <p:cNvSpPr txBox="1"/>
            <p:nvPr/>
          </p:nvSpPr>
          <p:spPr>
            <a:xfrm>
              <a:off x="381000" y="457200"/>
              <a:ext cx="8382000" cy="5232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উত্তল</a:t>
              </a:r>
              <a:r>
                <a:rPr lang="en-US" sz="28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8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ও </a:t>
              </a:r>
              <a:r>
                <a:rPr lang="en-US" sz="28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অবতল</a:t>
              </a:r>
              <a:r>
                <a:rPr lang="en-US" sz="28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লেন্সের</a:t>
              </a:r>
              <a:r>
                <a:rPr lang="en-US" sz="28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রশ্মি</a:t>
              </a:r>
              <a:r>
                <a:rPr lang="en-US" sz="28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চিত্র</a:t>
              </a:r>
              <a:r>
                <a:rPr lang="en-US" sz="28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নিন্মরুপ</a:t>
              </a:r>
              <a:r>
                <a:rPr lang="en-US" sz="24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…</a:t>
              </a:r>
              <a:endParaRPr lang="en-US" sz="2400" dirty="0">
                <a:solidFill>
                  <a:srgbClr val="FFFF00"/>
                </a:solidFill>
                <a:latin typeface="Kalpurush" pitchFamily="2" charset="0"/>
                <a:cs typeface="Kalpurush" pitchFamily="2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381000"/>
            <a:ext cx="8382000" cy="5962651"/>
            <a:chOff x="381000" y="381000"/>
            <a:chExt cx="8382000" cy="5962651"/>
          </a:xfrm>
        </p:grpSpPr>
        <p:pic>
          <p:nvPicPr>
            <p:cNvPr id="2" name="Picture 2" descr="A 6.00 cm tall candle is placed at a distance of 30.0 cm from a double  convex lens having a focal length of 15.0 cm. How tall is the image? |  Socratic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3962400"/>
              <a:ext cx="8382000" cy="2381251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381000" y="381000"/>
              <a:ext cx="8382000" cy="20005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উত্তল</a:t>
              </a:r>
              <a:r>
                <a:rPr lang="en-US" sz="28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লেন্সে</a:t>
              </a:r>
              <a:r>
                <a:rPr lang="en-US" sz="28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বাস্তব</a:t>
              </a:r>
              <a:r>
                <a:rPr lang="en-US" sz="28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প্রতিবিম্ব</a:t>
              </a:r>
              <a:r>
                <a:rPr lang="en-US" sz="28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গঠণঃ</a:t>
              </a:r>
              <a:r>
                <a:rPr lang="en-US" sz="20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AB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বস্তু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থেকে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AM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আলোক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রশ্মি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প্রধান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অক্ষের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সামান্তরালে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আপতিত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হয়ে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প্রধান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ফোকাস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দিয়ে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প্রতিসরিত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হয়,AO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আলোক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রশ্মি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আলোক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কেন্দ্র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দিয়ে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সোজা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(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অথা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ৎ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আলোক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কেন্দ্র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দিয়ে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আলো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সোজা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পথে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চলে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)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প্রতিসরিত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হয়ে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A'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বিন্দুতে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মিলিত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হয়,প্রধান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রেখার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উপর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অংকিত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লম্ব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A'B' -ই AB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এর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বাস্তব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প্রতিবিম্ব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।</a:t>
              </a:r>
              <a:endParaRPr lang="en-US" sz="2000" dirty="0">
                <a:latin typeface="Kalpurush" pitchFamily="2" charset="0"/>
                <a:cs typeface="Kalpurush" pitchFamily="2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457200"/>
            <a:ext cx="8382000" cy="5943600"/>
            <a:chOff x="381000" y="457200"/>
            <a:chExt cx="8382000" cy="5943600"/>
          </a:xfrm>
        </p:grpSpPr>
        <p:pic>
          <p:nvPicPr>
            <p:cNvPr id="2" name="Picture 6" descr="deduce the relation for a convex lens producing a virtual image - Physics -  TopperLearning.com | d89ffm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3657600"/>
              <a:ext cx="8382000" cy="2743200"/>
            </a:xfrm>
            <a:prstGeom prst="rect">
              <a:avLst/>
            </a:prstGeom>
            <a:noFill/>
          </p:spPr>
        </p:pic>
        <p:sp>
          <p:nvSpPr>
            <p:cNvPr id="3" name="Rectangle 2"/>
            <p:cNvSpPr/>
            <p:nvPr/>
          </p:nvSpPr>
          <p:spPr>
            <a:xfrm>
              <a:off x="381000" y="457200"/>
              <a:ext cx="8382000" cy="23698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উত্তল</a:t>
              </a:r>
              <a:r>
                <a:rPr lang="en-US" sz="28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লেন্সে</a:t>
              </a:r>
              <a:r>
                <a:rPr lang="en-US" sz="28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অবাস্তব</a:t>
              </a:r>
              <a:r>
                <a:rPr lang="en-US" sz="28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প্রতিবিম্ব</a:t>
              </a:r>
              <a:r>
                <a:rPr lang="en-US" sz="2800" dirty="0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গঠণঃ</a:t>
              </a:r>
              <a:r>
                <a:rPr lang="en-US" sz="20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AB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বস্তু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থেকে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AD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আলোক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রশ্মি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প্রধান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অক্ষের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সামান্তরালে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আপতিত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হয়ে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প্রধান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ফোকাস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দিয়ে,AC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আলোক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রশ্মি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আলোক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কেন্দ্র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দিয়ে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সোজা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(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অথা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ৎ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আলোক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কেন্দ্র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দিয়ে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আলো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সোজা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পথে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চলে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)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প্রতিসরিত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হয়,প্রতিসরিত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রশ্মিদ্বয়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অপসারী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রশ্মি,তাই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অপসারী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রশ্মিদ্বয়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পিছনে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বর্ধিত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করলে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A'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বিন্দুতে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মিলিত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হয়,তাহলে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A'B' –ই AB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এর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অবাস্তব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প্রতিবিম্ব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।    </a:t>
              </a:r>
              <a:endParaRPr lang="en-US" sz="2000" dirty="0">
                <a:latin typeface="Kalpurush" pitchFamily="2" charset="0"/>
                <a:cs typeface="Kalpurush" pitchFamily="2" charset="0"/>
              </a:endParaRPr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606</TotalTime>
  <Words>253</Words>
  <Application>Microsoft Office PowerPoint</Application>
  <PresentationFormat>On-screen Show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LAB</dc:creator>
  <cp:lastModifiedBy>IT LAB</cp:lastModifiedBy>
  <cp:revision>104</cp:revision>
  <dcterms:created xsi:type="dcterms:W3CDTF">2006-08-16T00:00:00Z</dcterms:created>
  <dcterms:modified xsi:type="dcterms:W3CDTF">2021-08-18T09:22:25Z</dcterms:modified>
</cp:coreProperties>
</file>