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4" r:id="rId5"/>
    <p:sldId id="262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  <p:sldId id="267" r:id="rId16"/>
    <p:sldId id="268" r:id="rId17"/>
    <p:sldId id="269" r:id="rId18"/>
    <p:sldId id="271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22066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0AEF-CC4F-4274-A9B0-C40DA282E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FDF38-D771-4185-989F-BEB46326D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C7479-6C51-4F4D-8262-B0EB7A15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5832-599D-46D9-B638-D149EF51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C1BCE-DB3D-49F8-A064-F29B9A4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78F5-580C-4D46-973C-26DDA2E2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B48A4-07DE-47F3-9D46-65AB79745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30723-5107-4C82-B264-2021ADFD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1F461-1227-4347-8B19-F3FF2DF0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3B6C1-D619-4C88-88B0-7BEDBDCB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A3B23-39D0-48C7-A9DE-67CE890D7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9490F-C009-466E-BE48-5B1EA1A9D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B045-0F9C-4141-9E26-6D71DE4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07BEA-0582-441C-A0B5-8343208C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A3BD0-B13C-4BB5-BB6F-296EEC67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6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FCA3-2F68-4712-A97C-A35BB539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DAD7-E5DF-4C0F-8CE3-8F71B6A3A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8C7E-75F1-40E1-B2C6-40B1710F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01161-515A-463B-A8D2-CCDF29B5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AD78B-CB8A-48EF-B14C-51EDB134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E4BB-9672-4B5E-8757-533BBB34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1FF09-1990-4759-BC99-106331376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F66B3-37B9-4EA3-AC19-9B3B514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DCAD-1271-4379-A28B-C6DB665B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18E3-5791-49C9-84D2-FED8E8E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2B35-7FA1-4CBF-8E2E-832AACD3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7DB0-5B11-4155-A700-4A09A8BF8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B7410-3114-4440-8019-0B8D1A22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C2C7-68C2-420E-BF88-6545748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FA97A-E15F-4C60-9793-42EF030B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AC25A-01D0-438C-A617-F0216F0E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1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01D9-BA7D-4B67-BA15-85698862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23E9B-ABD2-4DD0-ADF5-85325B91C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74EE4-CB13-4749-BE6A-00A6A67D3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07F89-E012-4136-8FE2-090FB6AE9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42279-2F08-45C0-B44D-D49BC16A6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F2D7F-5050-444A-885C-5342CB2E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D2622-D823-4B33-B2C2-D28D5689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A6B91-EE37-4971-B205-DAB44F8F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7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8866-CBDE-4849-8FC6-163EF0F6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74CF9-AB9B-45D2-A433-33C79F67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52A43-B33E-457F-8363-D0B4ADCD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4DCC5-3110-46A0-A093-50338217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AF9AAA41-0551-43A8-B2AE-91484CB2FB56}"/>
              </a:ext>
            </a:extLst>
          </p:cNvPr>
          <p:cNvSpPr/>
          <p:nvPr userDrawn="1"/>
        </p:nvSpPr>
        <p:spPr>
          <a:xfrm>
            <a:off x="263434" y="195943"/>
            <a:ext cx="11665131" cy="6466113"/>
          </a:xfrm>
          <a:prstGeom prst="frame">
            <a:avLst>
              <a:gd name="adj1" fmla="val 26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2309A32-9A75-400A-B345-EFC8F49869F9}"/>
              </a:ext>
            </a:extLst>
          </p:cNvPr>
          <p:cNvSpPr/>
          <p:nvPr userDrawn="1"/>
        </p:nvSpPr>
        <p:spPr>
          <a:xfrm>
            <a:off x="496389" y="404949"/>
            <a:ext cx="11220994" cy="6021976"/>
          </a:xfrm>
          <a:prstGeom prst="frame">
            <a:avLst>
              <a:gd name="adj1" fmla="val 237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073CA-CE61-45CD-A8DF-5756057DE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5521"/>
          <a:stretch/>
        </p:blipFill>
        <p:spPr>
          <a:xfrm>
            <a:off x="667232" y="5277948"/>
            <a:ext cx="10897239" cy="11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70EC-35AA-41EA-A3C4-A1B16CEF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C111-7739-4047-9518-B6A9A98B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9C74A-66FB-4DD8-9EFD-97E9880B3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D7D77-E91C-4C3B-956E-59F8D97B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DA31-F1B2-4276-B53F-ECE455ED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1E4D8-D0DF-4DAC-9320-2E0295DC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3717-9530-4FB6-860F-3CBFE149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C3492-05CD-41DC-A4E3-742AC67EF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CCD36-D4FF-418B-8D08-E1D2F2593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D6E9E-B256-4078-AE79-8898F231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EFC5-041A-4709-A044-91BC9C13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2184-770B-44DD-8291-F884698B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E889F-55E2-41BD-8C57-20AFFBD4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2BC93-8128-48D1-B737-7D8FD837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86F3-98FD-48CC-941E-EE4883055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013A-E8E2-4888-86CF-11E5635E6F0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0E9D-88D5-4B35-A752-D4600341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2ADD-523B-4429-B009-E349148E5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D3D8-27F6-4D82-9F61-289AF1FA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still-life/still-life-flowers-bouquet-plant-decoration-arrangement-flower-natur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E40D9-19D3-4516-A0A1-00E56EB15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499" y="593558"/>
            <a:ext cx="11023002" cy="46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গৃহহীনদের বাসগৃহ প্রকল্পে নিম্নমানের উপকরণ ব্যবহা... - Somoy News">
            <a:extLst>
              <a:ext uri="{FF2B5EF4-FFF2-40B4-BE49-F238E27FC236}">
                <a16:creationId xmlns:a16="http://schemas.microsoft.com/office/drawing/2014/main" id="{C7E7D1F0-6361-4B40-8B01-471CFCE7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16" y="789323"/>
            <a:ext cx="2576021" cy="14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ha: গ্রামের আদলেই নয়া রিসর্ট দিঘায় - west bengal state government  tourism department is building echo resorts in digha | Eisamay">
            <a:extLst>
              <a:ext uri="{FF2B5EF4-FFF2-40B4-BE49-F238E27FC236}">
                <a16:creationId xmlns:a16="http://schemas.microsoft.com/office/drawing/2014/main" id="{CFE47079-5773-4445-A289-FC2080601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12" y="840832"/>
            <a:ext cx="2149642" cy="14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পরশ পাথর প্রাপ্তি :পর্ব-১ মানুষসহ জীববৈচিত্র বাঁচাতে বিলুপ্তপ্রায়  ঐতিহ্যবাহী মাটির ঘরের পুণরুজ্জীবন প্রসঙ্গ - ali2016's bangla blog">
            <a:extLst>
              <a:ext uri="{FF2B5EF4-FFF2-40B4-BE49-F238E27FC236}">
                <a16:creationId xmlns:a16="http://schemas.microsoft.com/office/drawing/2014/main" id="{3D47392A-F964-490F-B832-6A92552B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50" y="823284"/>
            <a:ext cx="1424488" cy="13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আনোয়ারায় উপকূলীয় বেড়িবাঁধ নির্মাণে ব্যবহার হচ্ছে পুরনো ইটের গুঁড়ার  তৈরি ব্লক -ইনকিলাব">
            <a:extLst>
              <a:ext uri="{FF2B5EF4-FFF2-40B4-BE49-F238E27FC236}">
                <a16:creationId xmlns:a16="http://schemas.microsoft.com/office/drawing/2014/main" id="{95BEDD6A-6D87-40B9-AC38-991C3FB5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8" y="840832"/>
            <a:ext cx="2669005" cy="1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9117CD-82A5-478E-B945-048CA2CEA1B1}"/>
              </a:ext>
            </a:extLst>
          </p:cNvPr>
          <p:cNvSpPr/>
          <p:nvPr/>
        </p:nvSpPr>
        <p:spPr>
          <a:xfrm>
            <a:off x="1848852" y="3296653"/>
            <a:ext cx="8714875" cy="974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গৃহ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নির্মাণ</a:t>
            </a:r>
            <a:r>
              <a:rPr lang="en-US" sz="2800" dirty="0">
                <a:solidFill>
                  <a:srgbClr val="002060"/>
                </a:solidFill>
              </a:rPr>
              <a:t> ও </a:t>
            </a:r>
            <a:r>
              <a:rPr lang="en-US" sz="2800" dirty="0" err="1">
                <a:solidFill>
                  <a:srgbClr val="002060"/>
                </a:solidFill>
              </a:rPr>
              <a:t>গৃহ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নির্মাণ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সামগ্রী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তৈরিতে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ব্যবহৃত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</a:t>
            </a:r>
            <a:r>
              <a:rPr lang="en-US" sz="2800" dirty="0">
                <a:solidFill>
                  <a:srgbClr val="002060"/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500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ধামইরহাটের মৃৎশিল্প অস্তিত্ব সংকটে | প্রথম আলো">
            <a:extLst>
              <a:ext uri="{FF2B5EF4-FFF2-40B4-BE49-F238E27FC236}">
                <a16:creationId xmlns:a16="http://schemas.microsoft.com/office/drawing/2014/main" id="{217CB96E-84A0-4EAF-BC3A-C5242132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92" y="1123696"/>
            <a:ext cx="1987359" cy="1112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বিলুপ্তির পথে মতলবের ঐতিহ্যবাহী মৃৎশিল্প">
            <a:extLst>
              <a:ext uri="{FF2B5EF4-FFF2-40B4-BE49-F238E27FC236}">
                <a16:creationId xmlns:a16="http://schemas.microsoft.com/office/drawing/2014/main" id="{75409BDC-58D3-41E7-8A4C-CA9C8BC8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44" y="1087602"/>
            <a:ext cx="2527020" cy="1270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শখের মাটির জিনিসপত্র. - Publicaciones | Facebook">
            <a:extLst>
              <a:ext uri="{FF2B5EF4-FFF2-40B4-BE49-F238E27FC236}">
                <a16:creationId xmlns:a16="http://schemas.microsoft.com/office/drawing/2014/main" id="{65AF0092-6E37-4988-91E2-DE4285D80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5" b="15026"/>
          <a:stretch/>
        </p:blipFill>
        <p:spPr bwMode="auto">
          <a:xfrm>
            <a:off x="6696829" y="1129713"/>
            <a:ext cx="1713246" cy="110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৫০টাকা থেকে শুরু মাটির তৈরী ডিনার সেট ও ঘর সাঁজানোর সামগ্রী (Family and  friends) - YouTube">
            <a:extLst>
              <a:ext uri="{FF2B5EF4-FFF2-40B4-BE49-F238E27FC236}">
                <a16:creationId xmlns:a16="http://schemas.microsoft.com/office/drawing/2014/main" id="{E53D3523-AD4D-42F7-8CA3-8E392A63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57" y="1087602"/>
            <a:ext cx="2116270" cy="118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C1C6F5-E2FD-4A9F-9D17-E7B194A2C251}"/>
              </a:ext>
            </a:extLst>
          </p:cNvPr>
          <p:cNvSpPr/>
          <p:nvPr/>
        </p:nvSpPr>
        <p:spPr>
          <a:xfrm>
            <a:off x="2137106" y="3224463"/>
            <a:ext cx="7483642" cy="9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বিভিন্ন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ধরণের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মৃৎশিল্প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তৈরিতে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ব্যবহৃত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</a:t>
            </a:r>
            <a:r>
              <a:rPr lang="en-US" sz="2800" dirty="0">
                <a:solidFill>
                  <a:srgbClr val="002060"/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6264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আবর্জনা ফেলার জায়গা নেই ঢাকায়! | 425498">
            <a:extLst>
              <a:ext uri="{FF2B5EF4-FFF2-40B4-BE49-F238E27FC236}">
                <a16:creationId xmlns:a16="http://schemas.microsoft.com/office/drawing/2014/main" id="{909ADEEA-D016-46E2-8F2F-242CC43B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45" y="743284"/>
            <a:ext cx="2798595" cy="154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রাজধানীজুড়ে রাস্তাই - banglanews24.com">
            <a:extLst>
              <a:ext uri="{FF2B5EF4-FFF2-40B4-BE49-F238E27FC236}">
                <a16:creationId xmlns:a16="http://schemas.microsoft.com/office/drawing/2014/main" id="{741CCA4C-5B7E-4469-92BF-E3F38ABB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02" y="725902"/>
            <a:ext cx="2798595" cy="156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4D76C-0496-4590-BDFB-BFFC2CEAA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68859" r="14418" b="1138"/>
          <a:stretch/>
        </p:blipFill>
        <p:spPr>
          <a:xfrm>
            <a:off x="8317580" y="743284"/>
            <a:ext cx="2185988" cy="146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8B61DB-AE61-4BB8-B153-83383BE8474B}"/>
              </a:ext>
            </a:extLst>
          </p:cNvPr>
          <p:cNvSpPr/>
          <p:nvPr/>
        </p:nvSpPr>
        <p:spPr>
          <a:xfrm>
            <a:off x="901177" y="3429000"/>
            <a:ext cx="10389646" cy="134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বিভিন্ন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আবর্জনা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ফেলা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</a:t>
            </a:r>
            <a:r>
              <a:rPr lang="en-US" sz="2800" dirty="0">
                <a:solidFill>
                  <a:srgbClr val="002060"/>
                </a:solidFill>
              </a:rPr>
              <a:t> । </a:t>
            </a:r>
            <a:r>
              <a:rPr lang="en-US" sz="2800" dirty="0" err="1">
                <a:solidFill>
                  <a:srgbClr val="002060"/>
                </a:solidFill>
              </a:rPr>
              <a:t>আবার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কখনো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কখনো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নির্দিষ্ট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স্থানে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গর্ত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ভাগাড়ে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আবর্জনা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ফেলে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দিয়ে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 err="1">
                <a:solidFill>
                  <a:srgbClr val="002060"/>
                </a:solidFill>
              </a:rPr>
              <a:t>ঢেকে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দেওয়া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</a:t>
            </a:r>
            <a:r>
              <a:rPr lang="en-US" sz="2800" dirty="0">
                <a:solidFill>
                  <a:srgbClr val="002060"/>
                </a:solidFill>
              </a:rPr>
              <a:t> ।   </a:t>
            </a:r>
          </a:p>
        </p:txBody>
      </p:sp>
    </p:spTree>
    <p:extLst>
      <p:ext uri="{BB962C8B-B14F-4D97-AF65-F5344CB8AC3E}">
        <p14:creationId xmlns:p14="http://schemas.microsoft.com/office/powerpoint/2010/main" val="209504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দার্থ বিজ্ঞান - &amp;gt;&amp;gt;&amp;gt;&amp;gt;এসএসসি প্রস্তুতি&amp;lt;&amp;lt;&amp;lt;&amp;lt; ভৌত রাশি ও পরিমাপ জ্ঞান ও  অনুধাবনমূলক প্রশ্ন : ১। রাশি কাকে বলে? উত্তর : এ ভৌত জগতে যা কিছু পরিমাপ  করা ...">
            <a:extLst>
              <a:ext uri="{FF2B5EF4-FFF2-40B4-BE49-F238E27FC236}">
                <a16:creationId xmlns:a16="http://schemas.microsoft.com/office/drawing/2014/main" id="{F0A5B4AA-E8B5-4F1D-AB2C-8D14F565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4" y="1421421"/>
            <a:ext cx="2815388" cy="187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B002FC-EA9D-4EAF-8313-88A3475A4DDB}"/>
              </a:ext>
            </a:extLst>
          </p:cNvPr>
          <p:cNvSpPr/>
          <p:nvPr/>
        </p:nvSpPr>
        <p:spPr>
          <a:xfrm>
            <a:off x="3025941" y="3186649"/>
            <a:ext cx="4283243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মাটি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কী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তা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বুঝিয়ে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লিখ</a:t>
            </a:r>
            <a:r>
              <a:rPr lang="en-US" sz="3200" dirty="0">
                <a:solidFill>
                  <a:srgbClr val="002060"/>
                </a:solidFill>
              </a:rPr>
              <a:t> 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7559E-D49F-46B7-BE2E-AB413B1D582E}"/>
              </a:ext>
            </a:extLst>
          </p:cNvPr>
          <p:cNvSpPr/>
          <p:nvPr/>
        </p:nvSpPr>
        <p:spPr>
          <a:xfrm>
            <a:off x="3134226" y="651400"/>
            <a:ext cx="2947738" cy="77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একক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কাজ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A1216-8A1E-4EC6-9585-0F6056B9D6CF}"/>
              </a:ext>
            </a:extLst>
          </p:cNvPr>
          <p:cNvSpPr/>
          <p:nvPr/>
        </p:nvSpPr>
        <p:spPr>
          <a:xfrm>
            <a:off x="1046748" y="3675096"/>
            <a:ext cx="5943600" cy="981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2060"/>
                </a:solidFill>
              </a:rPr>
              <a:t>পাঠ্য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বইয়ের</a:t>
            </a:r>
            <a:r>
              <a:rPr lang="en-US" sz="2400" dirty="0">
                <a:solidFill>
                  <a:srgbClr val="002060"/>
                </a:solidFill>
              </a:rPr>
              <a:t> ২২ </a:t>
            </a:r>
            <a:r>
              <a:rPr lang="en-US" sz="2400" dirty="0" err="1">
                <a:solidFill>
                  <a:srgbClr val="002060"/>
                </a:solidFill>
              </a:rPr>
              <a:t>নং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পৃষ্ঠা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করো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এবং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নিরবে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পড়ো</a:t>
            </a:r>
            <a:r>
              <a:rPr lang="en-US" sz="2400" dirty="0">
                <a:solidFill>
                  <a:srgbClr val="002060"/>
                </a:solidFill>
              </a:rPr>
              <a:t> 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9E3FD-9DB7-4A10-A9A8-C387FE2E84FE}"/>
              </a:ext>
            </a:extLst>
          </p:cNvPr>
          <p:cNvSpPr/>
          <p:nvPr/>
        </p:nvSpPr>
        <p:spPr>
          <a:xfrm>
            <a:off x="1130969" y="992054"/>
            <a:ext cx="5366083" cy="981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পাঠ্য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বইয়ের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সাথে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সংযোগ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স্থাপন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813AD-10FB-4206-8D05-39ED27952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52" y="847675"/>
            <a:ext cx="3791479" cy="429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1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শিক্ষক বাতায়ন">
            <a:extLst>
              <a:ext uri="{FF2B5EF4-FFF2-40B4-BE49-F238E27FC236}">
                <a16:creationId xmlns:a16="http://schemas.microsoft.com/office/drawing/2014/main" id="{268E8984-FC7C-440E-A6CE-E937F2FA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17" y="630907"/>
            <a:ext cx="2959766" cy="16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D2EAA-01C2-4AF3-AA68-B32A5BEA2AF2}"/>
              </a:ext>
            </a:extLst>
          </p:cNvPr>
          <p:cNvSpPr/>
          <p:nvPr/>
        </p:nvSpPr>
        <p:spPr>
          <a:xfrm>
            <a:off x="2610853" y="3489067"/>
            <a:ext cx="7146758" cy="541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মাটির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সম্পর্কে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তিনটি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বাক্য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লিখ</a:t>
            </a:r>
            <a:r>
              <a:rPr lang="en-US" sz="2800" dirty="0">
                <a:solidFill>
                  <a:srgbClr val="002060"/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6705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শিক্ষক বাতায়ন">
            <a:extLst>
              <a:ext uri="{FF2B5EF4-FFF2-40B4-BE49-F238E27FC236}">
                <a16:creationId xmlns:a16="http://schemas.microsoft.com/office/drawing/2014/main" id="{DEB70E8B-2137-4370-B488-72BD498B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37" y="673767"/>
            <a:ext cx="1776663" cy="13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109D23-B6EE-4BAA-9BE2-A71C3306A3DE}"/>
              </a:ext>
            </a:extLst>
          </p:cNvPr>
          <p:cNvSpPr/>
          <p:nvPr/>
        </p:nvSpPr>
        <p:spPr>
          <a:xfrm>
            <a:off x="1356060" y="1573127"/>
            <a:ext cx="8052134" cy="86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নিচের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দেখানো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ছকের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মতো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একটি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ছক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তৈরি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করো</a:t>
            </a:r>
            <a:r>
              <a:rPr lang="en-US" sz="2000" dirty="0">
                <a:solidFill>
                  <a:srgbClr val="002060"/>
                </a:solidFill>
              </a:rPr>
              <a:t> ।</a:t>
            </a:r>
            <a:r>
              <a:rPr lang="en-US" sz="2000" dirty="0" err="1">
                <a:solidFill>
                  <a:srgbClr val="002060"/>
                </a:solidFill>
              </a:rPr>
              <a:t>দলে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আলোচনা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তোমরা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কী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কী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কাজে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মাটি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ব্যবহার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তার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একটি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তালিকা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তৈরি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করো</a:t>
            </a:r>
            <a:r>
              <a:rPr lang="en-US" sz="2000" dirty="0">
                <a:solidFill>
                  <a:srgbClr val="002060"/>
                </a:solidFill>
              </a:rPr>
              <a:t> 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4EFE5-4952-4AAC-959F-E4A70936FDAC}"/>
              </a:ext>
            </a:extLst>
          </p:cNvPr>
          <p:cNvSpPr/>
          <p:nvPr/>
        </p:nvSpPr>
        <p:spPr>
          <a:xfrm>
            <a:off x="4479758" y="673767"/>
            <a:ext cx="2533650" cy="53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দলীয়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কাজ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1EC475-D7C4-4167-ABCE-02022F7D9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50386"/>
              </p:ext>
            </p:extLst>
          </p:nvPr>
        </p:nvGraphicFramePr>
        <p:xfrm>
          <a:off x="1550737" y="2801851"/>
          <a:ext cx="81280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1748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মাটির</a:t>
                      </a:r>
                      <a:r>
                        <a:rPr lang="en-US" dirty="0"/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ব্যবহার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5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2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50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4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9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490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98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768819-1630-4E48-8785-E6CC8EE995BF}"/>
              </a:ext>
            </a:extLst>
          </p:cNvPr>
          <p:cNvSpPr/>
          <p:nvPr/>
        </p:nvSpPr>
        <p:spPr>
          <a:xfrm>
            <a:off x="1624263" y="709864"/>
            <a:ext cx="3056021" cy="878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0E1EE-8CFE-4A80-8357-C6A1174360DB}"/>
              </a:ext>
            </a:extLst>
          </p:cNvPr>
          <p:cNvSpPr/>
          <p:nvPr/>
        </p:nvSpPr>
        <p:spPr>
          <a:xfrm>
            <a:off x="1852862" y="2129590"/>
            <a:ext cx="8157412" cy="299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১। </a:t>
            </a:r>
            <a:r>
              <a:rPr lang="en-US" sz="3600" dirty="0" err="1">
                <a:solidFill>
                  <a:srgbClr val="002060"/>
                </a:solidFill>
              </a:rPr>
              <a:t>মাটি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কী</a:t>
            </a:r>
            <a:r>
              <a:rPr lang="en-US" sz="3600">
                <a:solidFill>
                  <a:srgbClr val="002060"/>
                </a:solidFill>
              </a:rPr>
              <a:t> ?</a:t>
            </a:r>
          </a:p>
          <a:p>
            <a:r>
              <a:rPr lang="en-US" sz="3600">
                <a:solidFill>
                  <a:srgbClr val="002060"/>
                </a:solidFill>
              </a:rPr>
              <a:t>২</a:t>
            </a:r>
            <a:r>
              <a:rPr lang="en-US" sz="3600" dirty="0">
                <a:solidFill>
                  <a:srgbClr val="002060"/>
                </a:solidFill>
              </a:rPr>
              <a:t>। </a:t>
            </a:r>
            <a:r>
              <a:rPr lang="en-US" sz="3600" dirty="0" err="1">
                <a:solidFill>
                  <a:srgbClr val="002060"/>
                </a:solidFill>
              </a:rPr>
              <a:t>মাটি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কিসের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আবাস্থল</a:t>
            </a:r>
            <a:r>
              <a:rPr lang="en-US" sz="3600" dirty="0">
                <a:solidFill>
                  <a:srgbClr val="002060"/>
                </a:solidFill>
              </a:rPr>
              <a:t>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৩। </a:t>
            </a:r>
            <a:r>
              <a:rPr lang="en-US" sz="3600" dirty="0" err="1">
                <a:solidFill>
                  <a:srgbClr val="002060"/>
                </a:solidFill>
              </a:rPr>
              <a:t>মাটির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৪টি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ব্যবহার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লিখ</a:t>
            </a:r>
            <a:r>
              <a:rPr lang="en-US" sz="3600" dirty="0">
                <a:solidFill>
                  <a:srgbClr val="002060"/>
                </a:solidFill>
              </a:rPr>
              <a:t>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8C6764-BF20-40AB-BCA2-E9C1695470D1}"/>
              </a:ext>
            </a:extLst>
          </p:cNvPr>
          <p:cNvSpPr/>
          <p:nvPr/>
        </p:nvSpPr>
        <p:spPr>
          <a:xfrm>
            <a:off x="3838073" y="613612"/>
            <a:ext cx="3320716" cy="866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পরিকল্পিত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কাজ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85ACA-EC6A-4316-B806-F57A05775F8D}"/>
              </a:ext>
            </a:extLst>
          </p:cNvPr>
          <p:cNvSpPr/>
          <p:nvPr/>
        </p:nvSpPr>
        <p:spPr>
          <a:xfrm>
            <a:off x="1536032" y="3142215"/>
            <a:ext cx="8305800" cy="130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তোমার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আশপাশ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পরিবেশে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মানুষ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কিভাবে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করছে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তা</a:t>
            </a:r>
            <a:r>
              <a:rPr lang="en-US" sz="2800" dirty="0">
                <a:solidFill>
                  <a:srgbClr val="002060"/>
                </a:solidFill>
              </a:rPr>
              <a:t> ৫ </a:t>
            </a:r>
            <a:r>
              <a:rPr lang="en-US" sz="2800" dirty="0" err="1">
                <a:solidFill>
                  <a:srgbClr val="002060"/>
                </a:solidFill>
              </a:rPr>
              <a:t>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বাক্যে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লিখে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নিয়ে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আসবে</a:t>
            </a:r>
            <a:r>
              <a:rPr lang="en-US" sz="2800" dirty="0">
                <a:solidFill>
                  <a:srgbClr val="002060"/>
                </a:solidFill>
              </a:rPr>
              <a:t> ।</a:t>
            </a:r>
          </a:p>
        </p:txBody>
      </p:sp>
      <p:pic>
        <p:nvPicPr>
          <p:cNvPr id="4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3C001AE7-4FD6-46EE-976F-F975CBCE5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4682696" y="1479886"/>
            <a:ext cx="1229751" cy="928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3306BF-16EB-4812-B681-30BC37AFA66D}"/>
              </a:ext>
            </a:extLst>
          </p:cNvPr>
          <p:cNvSpPr/>
          <p:nvPr/>
        </p:nvSpPr>
        <p:spPr>
          <a:xfrm>
            <a:off x="3738120" y="761876"/>
            <a:ext cx="4107765" cy="105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ধন্যবাদ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সবাইকে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20" descr="Kiss of the Rose Flowers, Kiss of the Rose Flower Bouquet">
            <a:extLst>
              <a:ext uri="{FF2B5EF4-FFF2-40B4-BE49-F238E27FC236}">
                <a16:creationId xmlns:a16="http://schemas.microsoft.com/office/drawing/2014/main" id="{FB7267BF-BE84-4433-BCEE-532A0330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75" y="1982608"/>
            <a:ext cx="2607632" cy="32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D6AF5-989E-4DBE-ABB9-A8403226B1CE}"/>
              </a:ext>
            </a:extLst>
          </p:cNvPr>
          <p:cNvSpPr/>
          <p:nvPr/>
        </p:nvSpPr>
        <p:spPr>
          <a:xfrm>
            <a:off x="-6656934" y="956301"/>
            <a:ext cx="6894094" cy="721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আজকের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পাঠে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সবাইকে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স্বাগত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768CB-9E63-4FAB-8D9C-BC5C5791A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38413" r="2397"/>
          <a:stretch/>
        </p:blipFill>
        <p:spPr>
          <a:xfrm>
            <a:off x="3927389" y="2194584"/>
            <a:ext cx="4337222" cy="27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0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nset Scenery High Res Stock Images | Shutterstock">
            <a:extLst>
              <a:ext uri="{FF2B5EF4-FFF2-40B4-BE49-F238E27FC236}">
                <a16:creationId xmlns:a16="http://schemas.microsoft.com/office/drawing/2014/main" id="{2E03AD92-F235-473D-8DDF-901374297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 bwMode="auto">
          <a:xfrm>
            <a:off x="7384430" y="793747"/>
            <a:ext cx="3215392" cy="42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8AEB59-C68E-47C2-867C-18129984629A}"/>
              </a:ext>
            </a:extLst>
          </p:cNvPr>
          <p:cNvSpPr/>
          <p:nvPr/>
        </p:nvSpPr>
        <p:spPr>
          <a:xfrm>
            <a:off x="1918575" y="685463"/>
            <a:ext cx="3868616" cy="140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শিক্ষক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পরিচিতি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640CFBDE-3578-485C-BE2B-68CFE0F87438}"/>
              </a:ext>
            </a:extLst>
          </p:cNvPr>
          <p:cNvSpPr/>
          <p:nvPr/>
        </p:nvSpPr>
        <p:spPr>
          <a:xfrm>
            <a:off x="1415427" y="2187977"/>
            <a:ext cx="5012541" cy="2883136"/>
          </a:xfrm>
          <a:prstGeom prst="doubleWave">
            <a:avLst>
              <a:gd name="adj1" fmla="val 3144"/>
              <a:gd name="adj2" fmla="val 27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মোঃ</a:t>
            </a:r>
            <a:r>
              <a:rPr lang="en-US" sz="2400" dirty="0"/>
              <a:t> </a:t>
            </a:r>
            <a:r>
              <a:rPr lang="en-US" sz="2400" dirty="0" err="1"/>
              <a:t>কামাল</a:t>
            </a:r>
            <a:r>
              <a:rPr lang="en-US" sz="2400" dirty="0"/>
              <a:t> </a:t>
            </a:r>
            <a:r>
              <a:rPr lang="en-US" sz="2400" dirty="0" err="1"/>
              <a:t>উদ্দিন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সহকারি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endParaRPr lang="en-US" sz="2400" dirty="0"/>
          </a:p>
          <a:p>
            <a:pPr algn="ctr"/>
            <a:r>
              <a:rPr lang="en-US" sz="2400" dirty="0" err="1"/>
              <a:t>কুলিয়ারচর</a:t>
            </a:r>
            <a:r>
              <a:rPr lang="en-US" sz="2400" dirty="0"/>
              <a:t> </a:t>
            </a:r>
            <a:r>
              <a:rPr lang="en-US" sz="2400" dirty="0" err="1"/>
              <a:t>বাজার</a:t>
            </a:r>
            <a:r>
              <a:rPr lang="en-US" sz="2400" dirty="0"/>
              <a:t> </a:t>
            </a:r>
            <a:r>
              <a:rPr lang="en-US" sz="2400" dirty="0" err="1"/>
              <a:t>আদর্শ</a:t>
            </a:r>
            <a:r>
              <a:rPr lang="en-US" sz="2400" dirty="0"/>
              <a:t> স </a:t>
            </a:r>
            <a:r>
              <a:rPr lang="en-US" sz="2400" dirty="0" err="1"/>
              <a:t>প্রা</a:t>
            </a:r>
            <a:r>
              <a:rPr lang="en-US" sz="2400" dirty="0"/>
              <a:t> </a:t>
            </a:r>
            <a:r>
              <a:rPr lang="en-US" sz="2400" dirty="0" err="1"/>
              <a:t>বি</a:t>
            </a:r>
            <a:endParaRPr lang="en-US" sz="2400" dirty="0"/>
          </a:p>
          <a:p>
            <a:pPr algn="ctr"/>
            <a:r>
              <a:rPr lang="en-US" sz="2400" dirty="0" err="1"/>
              <a:t>কুলিয়ারচর</a:t>
            </a:r>
            <a:r>
              <a:rPr lang="en-US" sz="2400" dirty="0"/>
              <a:t> , </a:t>
            </a:r>
            <a:r>
              <a:rPr lang="en-US" sz="2400" dirty="0" err="1"/>
              <a:t>কিশোরগঞ্জ</a:t>
            </a:r>
            <a:r>
              <a:rPr lang="en-US" sz="2400" dirty="0"/>
              <a:t> ।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/>
              <a:t>মোবাইলঃ০১৯১৩৭৫৩৪৪৯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D13DD-CF8D-4BD8-B07D-A95A2E13C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45" y="2694737"/>
            <a:ext cx="1869616" cy="1869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A29498-0E15-4249-8785-2DF0B88DC507}"/>
              </a:ext>
            </a:extLst>
          </p:cNvPr>
          <p:cNvSpPr txBox="1"/>
          <p:nvPr/>
        </p:nvSpPr>
        <p:spPr>
          <a:xfrm>
            <a:off x="994612" y="2452516"/>
            <a:ext cx="445168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২</a:t>
            </a:r>
            <a:endParaRPr lang="bn-BD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3" name="Flowchart: Display 2">
            <a:extLst>
              <a:ext uri="{FF2B5EF4-FFF2-40B4-BE49-F238E27FC236}">
                <a16:creationId xmlns:a16="http://schemas.microsoft.com/office/drawing/2014/main" id="{0FF5B3A2-A9A3-4D3D-8513-82B284E31A74}"/>
              </a:ext>
            </a:extLst>
          </p:cNvPr>
          <p:cNvSpPr/>
          <p:nvPr/>
        </p:nvSpPr>
        <p:spPr>
          <a:xfrm>
            <a:off x="3561350" y="661737"/>
            <a:ext cx="3128210" cy="1503947"/>
          </a:xfrm>
          <a:prstGeom prst="flowChartDispla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পাঠ</a:t>
            </a:r>
            <a:r>
              <a:rPr lang="en-US" sz="2800" dirty="0"/>
              <a:t> </a:t>
            </a:r>
            <a:r>
              <a:rPr lang="en-US" sz="2800" dirty="0" err="1"/>
              <a:t>পরিচিতি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D557B-EB88-400D-8172-D12089764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28" y="1661725"/>
            <a:ext cx="2517843" cy="334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91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3D719-A994-429F-8B46-25F7E9CE1F62}"/>
              </a:ext>
            </a:extLst>
          </p:cNvPr>
          <p:cNvSpPr/>
          <p:nvPr/>
        </p:nvSpPr>
        <p:spPr>
          <a:xfrm>
            <a:off x="1207328" y="1347534"/>
            <a:ext cx="2101357" cy="733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শিখনফল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A3875D-49BC-468A-9296-F8837A02639B}"/>
              </a:ext>
            </a:extLst>
          </p:cNvPr>
          <p:cNvSpPr/>
          <p:nvPr/>
        </p:nvSpPr>
        <p:spPr>
          <a:xfrm>
            <a:off x="938464" y="2081461"/>
            <a:ext cx="4331369" cy="733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এই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শেষে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শিক্ষার্থীরা</a:t>
            </a:r>
            <a:r>
              <a:rPr lang="en-US" sz="24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12D4B-6C1F-4F7D-A69B-6E0D1424C6DD}"/>
              </a:ext>
            </a:extLst>
          </p:cNvPr>
          <p:cNvSpPr/>
          <p:nvPr/>
        </p:nvSpPr>
        <p:spPr>
          <a:xfrm>
            <a:off x="938464" y="2634916"/>
            <a:ext cx="10575758" cy="1407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</a:rPr>
              <a:t>৪.১.১ </a:t>
            </a:r>
            <a:r>
              <a:rPr lang="en-US" sz="2400" dirty="0" err="1">
                <a:solidFill>
                  <a:srgbClr val="002060"/>
                </a:solidFill>
              </a:rPr>
              <a:t>বাড়ির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দৈনন্দিন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ময়লা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আবর্জনা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নির্দিষ্ট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স্থানে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কেন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ফেলা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প্রয়োজন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তা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বর্ণনা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করতে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পারবে</a:t>
            </a:r>
            <a:r>
              <a:rPr lang="en-US" sz="2400" dirty="0">
                <a:solidFill>
                  <a:srgbClr val="00206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73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FC6BB-8320-4784-9EAD-E7083B4AD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8" t="858" r="2344" b="3874"/>
          <a:stretch/>
        </p:blipFill>
        <p:spPr>
          <a:xfrm>
            <a:off x="9129965" y="1152510"/>
            <a:ext cx="1876926" cy="153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6DB0E6-9717-4F2F-BB90-1DC289806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2990" r="60475" b="51601"/>
          <a:stretch/>
        </p:blipFill>
        <p:spPr>
          <a:xfrm>
            <a:off x="1153024" y="1568655"/>
            <a:ext cx="1888958" cy="1118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FBBAF-5F04-4F74-8161-5895801E4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48732" r="60475" b="3261"/>
          <a:stretch/>
        </p:blipFill>
        <p:spPr>
          <a:xfrm>
            <a:off x="4856746" y="1715252"/>
            <a:ext cx="1888958" cy="1182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976D74-F049-496C-A92B-B4A87D877738}"/>
              </a:ext>
            </a:extLst>
          </p:cNvPr>
          <p:cNvSpPr/>
          <p:nvPr/>
        </p:nvSpPr>
        <p:spPr>
          <a:xfrm>
            <a:off x="2211804" y="521108"/>
            <a:ext cx="7028448" cy="733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নিচের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ছবিগুলো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ভালো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লক্ষ্য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করো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D8F44-9FF6-45B8-B0DD-27FC1CB2D52B}"/>
              </a:ext>
            </a:extLst>
          </p:cNvPr>
          <p:cNvSpPr/>
          <p:nvPr/>
        </p:nvSpPr>
        <p:spPr>
          <a:xfrm>
            <a:off x="2287001" y="4174925"/>
            <a:ext cx="7028448" cy="733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ছবিগুলোতে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কী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কী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দেখতে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পাচ্ছ</a:t>
            </a:r>
            <a:r>
              <a:rPr lang="en-US" sz="3600" dirty="0">
                <a:solidFill>
                  <a:srgbClr val="002060"/>
                </a:solidFill>
              </a:rPr>
              <a:t> 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D5DCD-1A1F-4403-AFC3-7046EAA91DF2}"/>
              </a:ext>
            </a:extLst>
          </p:cNvPr>
          <p:cNvSpPr/>
          <p:nvPr/>
        </p:nvSpPr>
        <p:spPr>
          <a:xfrm>
            <a:off x="825167" y="3307951"/>
            <a:ext cx="3244516" cy="613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মাটিতে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ফসল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ফলানো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হচ্ছে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92E79D-DFE7-4BCF-A1D4-6957C7B8614C}"/>
              </a:ext>
            </a:extLst>
          </p:cNvPr>
          <p:cNvSpPr/>
          <p:nvPr/>
        </p:nvSpPr>
        <p:spPr>
          <a:xfrm>
            <a:off x="4389521" y="3307951"/>
            <a:ext cx="3244516" cy="613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মাটিতে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সবজি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ফলানো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হচ্ছে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913C7-A92A-450E-A89A-89CCA40A4A0C}"/>
              </a:ext>
            </a:extLst>
          </p:cNvPr>
          <p:cNvSpPr/>
          <p:nvPr/>
        </p:nvSpPr>
        <p:spPr>
          <a:xfrm>
            <a:off x="8273714" y="3307951"/>
            <a:ext cx="3244516" cy="613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মাটি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দিয়ে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ইট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বানানো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হচ্ছে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79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DDAAC-4813-4E1A-B33B-43B6C7C38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4280" r="2730" b="5276"/>
          <a:stretch/>
        </p:blipFill>
        <p:spPr>
          <a:xfrm>
            <a:off x="6641433" y="2022384"/>
            <a:ext cx="2863516" cy="132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90879E-6896-4693-9D16-59EF66BD8BD3}"/>
              </a:ext>
            </a:extLst>
          </p:cNvPr>
          <p:cNvSpPr/>
          <p:nvPr/>
        </p:nvSpPr>
        <p:spPr>
          <a:xfrm>
            <a:off x="4379495" y="667752"/>
            <a:ext cx="2863516" cy="782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আজকের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পাঠ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700F3436-164D-47CF-AC1A-58F737A480B4}"/>
              </a:ext>
            </a:extLst>
          </p:cNvPr>
          <p:cNvSpPr/>
          <p:nvPr/>
        </p:nvSpPr>
        <p:spPr>
          <a:xfrm>
            <a:off x="2392279" y="1768641"/>
            <a:ext cx="2416341" cy="1660359"/>
          </a:xfrm>
          <a:prstGeom prst="star7">
            <a:avLst>
              <a:gd name="adj" fmla="val 30313"/>
              <a:gd name="hf" fmla="val 102572"/>
              <a:gd name="vf" fmla="val 1052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মাটির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ব্যবহার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মাটির স্বাস্থ্য রক্ষায় জৈবসার - Agrobangla | Agriculture Information and  Ecommerce">
            <a:extLst>
              <a:ext uri="{FF2B5EF4-FFF2-40B4-BE49-F238E27FC236}">
                <a16:creationId xmlns:a16="http://schemas.microsoft.com/office/drawing/2014/main" id="{203E2834-7ACD-4564-8348-B67BB4374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26" y="965285"/>
            <a:ext cx="3290288" cy="1757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B61950-4710-46BF-82E8-E0B355407C19}"/>
              </a:ext>
            </a:extLst>
          </p:cNvPr>
          <p:cNvSpPr/>
          <p:nvPr/>
        </p:nvSpPr>
        <p:spPr>
          <a:xfrm>
            <a:off x="1203157" y="3019926"/>
            <a:ext cx="10371222" cy="111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পৃথিবীর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উপরিভাগের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নরম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আবরণই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হচ্ছে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</a:t>
            </a:r>
            <a:r>
              <a:rPr lang="en-US" sz="2800" dirty="0">
                <a:solidFill>
                  <a:srgbClr val="002060"/>
                </a:solidFill>
              </a:rPr>
              <a:t> । </a:t>
            </a:r>
            <a:r>
              <a:rPr lang="en-US" sz="2800" dirty="0" err="1">
                <a:solidFill>
                  <a:srgbClr val="002060"/>
                </a:solidFill>
              </a:rPr>
              <a:t>এই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হচ্ছে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উদ্ভিদ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এবং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প্রাণীর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আবাস্থল</a:t>
            </a:r>
            <a:r>
              <a:rPr lang="en-US" sz="2800" dirty="0">
                <a:solidFill>
                  <a:srgbClr val="00206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952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কৃষি-ও-সেচ - চান্দহর ইউনিয়ন">
            <a:extLst>
              <a:ext uri="{FF2B5EF4-FFF2-40B4-BE49-F238E27FC236}">
                <a16:creationId xmlns:a16="http://schemas.microsoft.com/office/drawing/2014/main" id="{18318C2D-9A61-4057-AE9E-30DB3743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10" y="990040"/>
            <a:ext cx="1955581" cy="1075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2" descr="Agriculturelearning-The biggest field of agricultural information in  Bangladesh">
            <a:extLst>
              <a:ext uri="{FF2B5EF4-FFF2-40B4-BE49-F238E27FC236}">
                <a16:creationId xmlns:a16="http://schemas.microsoft.com/office/drawing/2014/main" id="{E48A3972-4D18-4B1F-AFA5-3DE574C2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24" y="931092"/>
            <a:ext cx="1719916" cy="954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4" descr="রপ্তানি উপযোগী সুগন্ধি বাংলামতি ধান - নাহুয়াল মিথ এর বাংলা ব্লগ । bangla 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2F089BA1-60C1-41E2-8870-0495A504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32" y="931092"/>
            <a:ext cx="1543050" cy="1114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6" descr="বাংলাদেশের কৃষি সম্পদ - General Knowledge">
            <a:extLst>
              <a:ext uri="{FF2B5EF4-FFF2-40B4-BE49-F238E27FC236}">
                <a16:creationId xmlns:a16="http://schemas.microsoft.com/office/drawing/2014/main" id="{EDEFA30D-874D-4829-B47A-003DEEFD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37" y="1052364"/>
            <a:ext cx="1309686" cy="87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8" descr="বসতবাড়িতে শাক-সবজি উৎপাদনে কালিকাপুর মডেল | chashabad.com">
            <a:extLst>
              <a:ext uri="{FF2B5EF4-FFF2-40B4-BE49-F238E27FC236}">
                <a16:creationId xmlns:a16="http://schemas.microsoft.com/office/drawing/2014/main" id="{F6BC8762-EBD1-48C8-A4DE-B368FD65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81" y="808905"/>
            <a:ext cx="1797923" cy="119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70E958-E583-4E5A-9679-F2EA337D1570}"/>
              </a:ext>
            </a:extLst>
          </p:cNvPr>
          <p:cNvSpPr/>
          <p:nvPr/>
        </p:nvSpPr>
        <p:spPr>
          <a:xfrm>
            <a:off x="3441031" y="3184626"/>
            <a:ext cx="6027821" cy="11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কৃষিকাজে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মাটি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ব্যবহার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হয়</a:t>
            </a:r>
            <a:r>
              <a:rPr lang="en-US" sz="2800" dirty="0">
                <a:solidFill>
                  <a:srgbClr val="002060"/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6681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250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76</cp:revision>
  <dcterms:created xsi:type="dcterms:W3CDTF">2021-08-17T04:00:31Z</dcterms:created>
  <dcterms:modified xsi:type="dcterms:W3CDTF">2021-08-19T01:36:08Z</dcterms:modified>
</cp:coreProperties>
</file>