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74" r:id="rId7"/>
    <p:sldId id="259" r:id="rId8"/>
    <p:sldId id="260" r:id="rId9"/>
    <p:sldId id="258" r:id="rId10"/>
    <p:sldId id="269" r:id="rId11"/>
    <p:sldId id="270" r:id="rId12"/>
    <p:sldId id="273" r:id="rId13"/>
    <p:sldId id="271" r:id="rId14"/>
    <p:sldId id="261" r:id="rId15"/>
    <p:sldId id="272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717" autoAdjust="0"/>
  </p:normalViewPr>
  <p:slideViewPr>
    <p:cSldViewPr snapToGrid="0">
      <p:cViewPr varScale="1">
        <p:scale>
          <a:sx n="86" d="100"/>
          <a:sy n="86" d="100"/>
        </p:scale>
        <p:origin x="466" y="62"/>
      </p:cViewPr>
      <p:guideLst/>
    </p:cSldViewPr>
  </p:slideViewPr>
  <p:outlineViewPr>
    <p:cViewPr>
      <p:scale>
        <a:sx n="33" d="100"/>
        <a:sy n="33" d="100"/>
      </p:scale>
      <p:origin x="0" y="-317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501DF9-3181-4221-934A-1C95DEC6244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8E7319-B677-48F9-91AE-F96513ED1DF4}">
      <dgm:prSet phldrT="[Text]"/>
      <dgm:spPr/>
      <dgm:t>
        <a:bodyPr/>
        <a:lstStyle/>
        <a:p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নেটওয়ার্ক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টপোলজি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কি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তা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বলতে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পারবে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। </a:t>
          </a:r>
        </a:p>
      </dgm:t>
    </dgm:pt>
    <dgm:pt modelId="{A8338336-BBEE-4225-B650-E34A1161E8BB}" type="parTrans" cxnId="{47AE2A7E-226E-461C-AB8B-15473B4D7E19}">
      <dgm:prSet/>
      <dgm:spPr/>
      <dgm:t>
        <a:bodyPr/>
        <a:lstStyle/>
        <a:p>
          <a:endParaRPr lang="en-US"/>
        </a:p>
      </dgm:t>
    </dgm:pt>
    <dgm:pt modelId="{77F8192B-08A8-484A-B169-6406CECC1FD0}" type="sibTrans" cxnId="{47AE2A7E-226E-461C-AB8B-15473B4D7E19}">
      <dgm:prSet/>
      <dgm:spPr/>
      <dgm:t>
        <a:bodyPr/>
        <a:lstStyle/>
        <a:p>
          <a:endParaRPr lang="en-US"/>
        </a:p>
      </dgm:t>
    </dgm:pt>
    <dgm:pt modelId="{6A4743EE-9658-40DC-AFF5-FB6FD489097E}">
      <dgm:prSet phldrT="[Text]"/>
      <dgm:spPr/>
      <dgm:t>
        <a:bodyPr/>
        <a:lstStyle/>
        <a:p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কম্পিউটার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নেটওয়ার্ক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টপোলজির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ধারণা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ব্যাখ্যা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করতে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পারবে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।</a:t>
          </a:r>
        </a:p>
      </dgm:t>
    </dgm:pt>
    <dgm:pt modelId="{17A82509-57B1-4EC0-A5FC-9DF7031CCDB5}" type="parTrans" cxnId="{337B34B6-9689-4A1D-A5E0-9992C7C667FB}">
      <dgm:prSet/>
      <dgm:spPr/>
      <dgm:t>
        <a:bodyPr/>
        <a:lstStyle/>
        <a:p>
          <a:endParaRPr lang="en-US"/>
        </a:p>
      </dgm:t>
    </dgm:pt>
    <dgm:pt modelId="{977856C7-51FE-4A91-9BC6-12D4A376CB48}" type="sibTrans" cxnId="{337B34B6-9689-4A1D-A5E0-9992C7C667FB}">
      <dgm:prSet/>
      <dgm:spPr/>
      <dgm:t>
        <a:bodyPr/>
        <a:lstStyle/>
        <a:p>
          <a:endParaRPr lang="en-US"/>
        </a:p>
      </dgm:t>
    </dgm:pt>
    <dgm:pt modelId="{72B0AD51-C0A0-4FA4-B33C-8B6CAF3CCD62}">
      <dgm:prSet phldrT="[Text]"/>
      <dgm:spPr/>
      <dgm:t>
        <a:bodyPr/>
        <a:lstStyle/>
        <a:p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নেটওয়ার্ক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টপোলজির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ব্যবহারের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ক্ষেত্র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সমূহ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বর্ণনা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করতে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dirty="0" err="1">
              <a:latin typeface="SutonnyOMJ" panose="01010600010101010101" pitchFamily="2" charset="0"/>
              <a:cs typeface="SutonnyOMJ" panose="01010600010101010101" pitchFamily="2" charset="0"/>
            </a:rPr>
            <a:t>পারবে</a:t>
          </a:r>
          <a:r>
            <a:rPr lang="en-US" dirty="0">
              <a:latin typeface="SutonnyOMJ" panose="01010600010101010101" pitchFamily="2" charset="0"/>
              <a:cs typeface="SutonnyOMJ" panose="01010600010101010101" pitchFamily="2" charset="0"/>
            </a:rPr>
            <a:t>।</a:t>
          </a:r>
        </a:p>
      </dgm:t>
    </dgm:pt>
    <dgm:pt modelId="{C822032B-0E7B-4BC3-8862-03A3E96728EB}" type="sibTrans" cxnId="{29BFBD68-2E7E-4126-92CF-5CE3F22BDBD5}">
      <dgm:prSet/>
      <dgm:spPr/>
      <dgm:t>
        <a:bodyPr/>
        <a:lstStyle/>
        <a:p>
          <a:endParaRPr lang="en-US"/>
        </a:p>
      </dgm:t>
    </dgm:pt>
    <dgm:pt modelId="{B1D5B048-6245-4BDE-A909-008B5F231453}" type="parTrans" cxnId="{29BFBD68-2E7E-4126-92CF-5CE3F22BDBD5}">
      <dgm:prSet/>
      <dgm:spPr/>
      <dgm:t>
        <a:bodyPr/>
        <a:lstStyle/>
        <a:p>
          <a:endParaRPr lang="en-US"/>
        </a:p>
      </dgm:t>
    </dgm:pt>
    <dgm:pt modelId="{FDC77991-5BD1-42C6-BF63-512D1E816980}" type="pres">
      <dgm:prSet presAssocID="{50501DF9-3181-4221-934A-1C95DEC62444}" presName="linear" presStyleCnt="0">
        <dgm:presLayoutVars>
          <dgm:dir/>
          <dgm:animLvl val="lvl"/>
          <dgm:resizeHandles val="exact"/>
        </dgm:presLayoutVars>
      </dgm:prSet>
      <dgm:spPr/>
    </dgm:pt>
    <dgm:pt modelId="{B24AED38-4390-485B-B045-CBDB5A3006C7}" type="pres">
      <dgm:prSet presAssocID="{1E8E7319-B677-48F9-91AE-F96513ED1DF4}" presName="parentLin" presStyleCnt="0"/>
      <dgm:spPr/>
    </dgm:pt>
    <dgm:pt modelId="{7185EEAF-8A92-4CC0-8F5C-FBBB64B02F3A}" type="pres">
      <dgm:prSet presAssocID="{1E8E7319-B677-48F9-91AE-F96513ED1DF4}" presName="parentLeftMargin" presStyleLbl="node1" presStyleIdx="0" presStyleCnt="3"/>
      <dgm:spPr/>
    </dgm:pt>
    <dgm:pt modelId="{9FAF2513-FBF6-49CD-AA4B-31F2B6BFD1A5}" type="pres">
      <dgm:prSet presAssocID="{1E8E7319-B677-48F9-91AE-F96513ED1DF4}" presName="parentText" presStyleLbl="node1" presStyleIdx="0" presStyleCnt="3" custScaleX="150436">
        <dgm:presLayoutVars>
          <dgm:chMax val="0"/>
          <dgm:bulletEnabled val="1"/>
        </dgm:presLayoutVars>
      </dgm:prSet>
      <dgm:spPr/>
    </dgm:pt>
    <dgm:pt modelId="{989A6894-F0CE-44BD-8262-0146DAEB6E12}" type="pres">
      <dgm:prSet presAssocID="{1E8E7319-B677-48F9-91AE-F96513ED1DF4}" presName="negativeSpace" presStyleCnt="0"/>
      <dgm:spPr/>
    </dgm:pt>
    <dgm:pt modelId="{D207864C-AE43-4355-96F3-E19F72A19488}" type="pres">
      <dgm:prSet presAssocID="{1E8E7319-B677-48F9-91AE-F96513ED1DF4}" presName="childText" presStyleLbl="conFgAcc1" presStyleIdx="0" presStyleCnt="3">
        <dgm:presLayoutVars>
          <dgm:bulletEnabled val="1"/>
        </dgm:presLayoutVars>
      </dgm:prSet>
      <dgm:spPr/>
    </dgm:pt>
    <dgm:pt modelId="{2F3E2FD4-10D5-4E5D-964C-8DF29B3EB03E}" type="pres">
      <dgm:prSet presAssocID="{77F8192B-08A8-484A-B169-6406CECC1FD0}" presName="spaceBetweenRectangles" presStyleCnt="0"/>
      <dgm:spPr/>
    </dgm:pt>
    <dgm:pt modelId="{8BFC0302-2295-4AB8-A39D-3E989302A387}" type="pres">
      <dgm:prSet presAssocID="{72B0AD51-C0A0-4FA4-B33C-8B6CAF3CCD62}" presName="parentLin" presStyleCnt="0"/>
      <dgm:spPr/>
    </dgm:pt>
    <dgm:pt modelId="{CB560D84-51D8-415B-93A7-8053C088AECA}" type="pres">
      <dgm:prSet presAssocID="{72B0AD51-C0A0-4FA4-B33C-8B6CAF3CCD62}" presName="parentLeftMargin" presStyleLbl="node1" presStyleIdx="0" presStyleCnt="3"/>
      <dgm:spPr/>
    </dgm:pt>
    <dgm:pt modelId="{97FAD034-2D33-42B1-9B63-D465A1F1DA66}" type="pres">
      <dgm:prSet presAssocID="{72B0AD51-C0A0-4FA4-B33C-8B6CAF3CCD62}" presName="parentText" presStyleLbl="node1" presStyleIdx="1" presStyleCnt="3" custScaleX="150037" custLinFactNeighborX="-38069" custLinFactNeighborY="7411">
        <dgm:presLayoutVars>
          <dgm:chMax val="0"/>
          <dgm:bulletEnabled val="1"/>
        </dgm:presLayoutVars>
      </dgm:prSet>
      <dgm:spPr/>
    </dgm:pt>
    <dgm:pt modelId="{0CFAC88B-C533-4487-BD6C-B78E93141AA9}" type="pres">
      <dgm:prSet presAssocID="{72B0AD51-C0A0-4FA4-B33C-8B6CAF3CCD62}" presName="negativeSpace" presStyleCnt="0"/>
      <dgm:spPr/>
    </dgm:pt>
    <dgm:pt modelId="{EBF74889-9B0B-4E5F-BEB4-BFEB46D30958}" type="pres">
      <dgm:prSet presAssocID="{72B0AD51-C0A0-4FA4-B33C-8B6CAF3CCD62}" presName="childText" presStyleLbl="conFgAcc1" presStyleIdx="1" presStyleCnt="3">
        <dgm:presLayoutVars>
          <dgm:bulletEnabled val="1"/>
        </dgm:presLayoutVars>
      </dgm:prSet>
      <dgm:spPr/>
    </dgm:pt>
    <dgm:pt modelId="{B47E3B39-EC98-4D2B-8A40-2497ACBF672A}" type="pres">
      <dgm:prSet presAssocID="{C822032B-0E7B-4BC3-8862-03A3E96728EB}" presName="spaceBetweenRectangles" presStyleCnt="0"/>
      <dgm:spPr/>
    </dgm:pt>
    <dgm:pt modelId="{C02C638C-8720-47C7-8745-05E0D1574560}" type="pres">
      <dgm:prSet presAssocID="{6A4743EE-9658-40DC-AFF5-FB6FD489097E}" presName="parentLin" presStyleCnt="0"/>
      <dgm:spPr/>
    </dgm:pt>
    <dgm:pt modelId="{742000EC-3433-44F7-AB10-4922BFBF030F}" type="pres">
      <dgm:prSet presAssocID="{6A4743EE-9658-40DC-AFF5-FB6FD489097E}" presName="parentLeftMargin" presStyleLbl="node1" presStyleIdx="1" presStyleCnt="3"/>
      <dgm:spPr/>
    </dgm:pt>
    <dgm:pt modelId="{1B917A00-9F6A-4C71-A373-8D6A46756911}" type="pres">
      <dgm:prSet presAssocID="{6A4743EE-9658-40DC-AFF5-FB6FD489097E}" presName="parentText" presStyleLbl="node1" presStyleIdx="2" presStyleCnt="3" custScaleX="149193" custLinFactNeighborX="-49742" custLinFactNeighborY="-6370">
        <dgm:presLayoutVars>
          <dgm:chMax val="0"/>
          <dgm:bulletEnabled val="1"/>
        </dgm:presLayoutVars>
      </dgm:prSet>
      <dgm:spPr/>
    </dgm:pt>
    <dgm:pt modelId="{9CA4B15A-1B7C-41E1-A155-1E9A42CDFD95}" type="pres">
      <dgm:prSet presAssocID="{6A4743EE-9658-40DC-AFF5-FB6FD489097E}" presName="negativeSpace" presStyleCnt="0"/>
      <dgm:spPr/>
    </dgm:pt>
    <dgm:pt modelId="{59FD8559-8A2F-4B0B-BE8D-1D1AA2D5AFA5}" type="pres">
      <dgm:prSet presAssocID="{6A4743EE-9658-40DC-AFF5-FB6FD489097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E2C4508-0FA4-4F03-8927-5E652B686CBA}" type="presOf" srcId="{1E8E7319-B677-48F9-91AE-F96513ED1DF4}" destId="{9FAF2513-FBF6-49CD-AA4B-31F2B6BFD1A5}" srcOrd="1" destOrd="0" presId="urn:microsoft.com/office/officeart/2005/8/layout/list1"/>
    <dgm:cxn modelId="{7EFA581F-F0C0-4CE1-B9CD-CE6F8D513DD4}" type="presOf" srcId="{6A4743EE-9658-40DC-AFF5-FB6FD489097E}" destId="{1B917A00-9F6A-4C71-A373-8D6A46756911}" srcOrd="1" destOrd="0" presId="urn:microsoft.com/office/officeart/2005/8/layout/list1"/>
    <dgm:cxn modelId="{B463E961-763A-49D9-BBC0-D644D1B4CFAD}" type="presOf" srcId="{50501DF9-3181-4221-934A-1C95DEC62444}" destId="{FDC77991-5BD1-42C6-BF63-512D1E816980}" srcOrd="0" destOrd="0" presId="urn:microsoft.com/office/officeart/2005/8/layout/list1"/>
    <dgm:cxn modelId="{7F222143-EB19-4921-9533-8F05FF72C682}" type="presOf" srcId="{6A4743EE-9658-40DC-AFF5-FB6FD489097E}" destId="{742000EC-3433-44F7-AB10-4922BFBF030F}" srcOrd="0" destOrd="0" presId="urn:microsoft.com/office/officeart/2005/8/layout/list1"/>
    <dgm:cxn modelId="{29BFBD68-2E7E-4126-92CF-5CE3F22BDBD5}" srcId="{50501DF9-3181-4221-934A-1C95DEC62444}" destId="{72B0AD51-C0A0-4FA4-B33C-8B6CAF3CCD62}" srcOrd="1" destOrd="0" parTransId="{B1D5B048-6245-4BDE-A909-008B5F231453}" sibTransId="{C822032B-0E7B-4BC3-8862-03A3E96728EB}"/>
    <dgm:cxn modelId="{2F17656A-365D-4489-9AAE-C89172256C2B}" type="presOf" srcId="{72B0AD51-C0A0-4FA4-B33C-8B6CAF3CCD62}" destId="{CB560D84-51D8-415B-93A7-8053C088AECA}" srcOrd="0" destOrd="0" presId="urn:microsoft.com/office/officeart/2005/8/layout/list1"/>
    <dgm:cxn modelId="{47AE2A7E-226E-461C-AB8B-15473B4D7E19}" srcId="{50501DF9-3181-4221-934A-1C95DEC62444}" destId="{1E8E7319-B677-48F9-91AE-F96513ED1DF4}" srcOrd="0" destOrd="0" parTransId="{A8338336-BBEE-4225-B650-E34A1161E8BB}" sibTransId="{77F8192B-08A8-484A-B169-6406CECC1FD0}"/>
    <dgm:cxn modelId="{337B34B6-9689-4A1D-A5E0-9992C7C667FB}" srcId="{50501DF9-3181-4221-934A-1C95DEC62444}" destId="{6A4743EE-9658-40DC-AFF5-FB6FD489097E}" srcOrd="2" destOrd="0" parTransId="{17A82509-57B1-4EC0-A5FC-9DF7031CCDB5}" sibTransId="{977856C7-51FE-4A91-9BC6-12D4A376CB48}"/>
    <dgm:cxn modelId="{BFFA88C0-7DAC-4F93-BBAE-86ACF7C85E2B}" type="presOf" srcId="{72B0AD51-C0A0-4FA4-B33C-8B6CAF3CCD62}" destId="{97FAD034-2D33-42B1-9B63-D465A1F1DA66}" srcOrd="1" destOrd="0" presId="urn:microsoft.com/office/officeart/2005/8/layout/list1"/>
    <dgm:cxn modelId="{CC4473DC-E24B-4F25-A603-E221A99D1F6B}" type="presOf" srcId="{1E8E7319-B677-48F9-91AE-F96513ED1DF4}" destId="{7185EEAF-8A92-4CC0-8F5C-FBBB64B02F3A}" srcOrd="0" destOrd="0" presId="urn:microsoft.com/office/officeart/2005/8/layout/list1"/>
    <dgm:cxn modelId="{D7CFA88C-83F1-4FE2-9F71-B26E25C8EE1D}" type="presParOf" srcId="{FDC77991-5BD1-42C6-BF63-512D1E816980}" destId="{B24AED38-4390-485B-B045-CBDB5A3006C7}" srcOrd="0" destOrd="0" presId="urn:microsoft.com/office/officeart/2005/8/layout/list1"/>
    <dgm:cxn modelId="{8CC1F424-2303-4C42-9783-438E7092D026}" type="presParOf" srcId="{B24AED38-4390-485B-B045-CBDB5A3006C7}" destId="{7185EEAF-8A92-4CC0-8F5C-FBBB64B02F3A}" srcOrd="0" destOrd="0" presId="urn:microsoft.com/office/officeart/2005/8/layout/list1"/>
    <dgm:cxn modelId="{4653B37D-C9CC-4A28-8440-487D0E40586F}" type="presParOf" srcId="{B24AED38-4390-485B-B045-CBDB5A3006C7}" destId="{9FAF2513-FBF6-49CD-AA4B-31F2B6BFD1A5}" srcOrd="1" destOrd="0" presId="urn:microsoft.com/office/officeart/2005/8/layout/list1"/>
    <dgm:cxn modelId="{5030A313-3388-407D-9B83-4BE10571E29E}" type="presParOf" srcId="{FDC77991-5BD1-42C6-BF63-512D1E816980}" destId="{989A6894-F0CE-44BD-8262-0146DAEB6E12}" srcOrd="1" destOrd="0" presId="urn:microsoft.com/office/officeart/2005/8/layout/list1"/>
    <dgm:cxn modelId="{CC29038E-1375-4D96-9A37-8AEBFAC4799B}" type="presParOf" srcId="{FDC77991-5BD1-42C6-BF63-512D1E816980}" destId="{D207864C-AE43-4355-96F3-E19F72A19488}" srcOrd="2" destOrd="0" presId="urn:microsoft.com/office/officeart/2005/8/layout/list1"/>
    <dgm:cxn modelId="{44BE99FC-BBEF-4E8A-A6A7-47D74B4B05F3}" type="presParOf" srcId="{FDC77991-5BD1-42C6-BF63-512D1E816980}" destId="{2F3E2FD4-10D5-4E5D-964C-8DF29B3EB03E}" srcOrd="3" destOrd="0" presId="urn:microsoft.com/office/officeart/2005/8/layout/list1"/>
    <dgm:cxn modelId="{676258AE-B1D9-4F84-9C55-65E07F8E412B}" type="presParOf" srcId="{FDC77991-5BD1-42C6-BF63-512D1E816980}" destId="{8BFC0302-2295-4AB8-A39D-3E989302A387}" srcOrd="4" destOrd="0" presId="urn:microsoft.com/office/officeart/2005/8/layout/list1"/>
    <dgm:cxn modelId="{D308AF54-1380-45F5-9F3C-4935B69AA28F}" type="presParOf" srcId="{8BFC0302-2295-4AB8-A39D-3E989302A387}" destId="{CB560D84-51D8-415B-93A7-8053C088AECA}" srcOrd="0" destOrd="0" presId="urn:microsoft.com/office/officeart/2005/8/layout/list1"/>
    <dgm:cxn modelId="{568E5B04-0031-4C4C-B80A-FDEF1F486080}" type="presParOf" srcId="{8BFC0302-2295-4AB8-A39D-3E989302A387}" destId="{97FAD034-2D33-42B1-9B63-D465A1F1DA66}" srcOrd="1" destOrd="0" presId="urn:microsoft.com/office/officeart/2005/8/layout/list1"/>
    <dgm:cxn modelId="{9AFC2822-0F03-4518-A21E-DE4D32906164}" type="presParOf" srcId="{FDC77991-5BD1-42C6-BF63-512D1E816980}" destId="{0CFAC88B-C533-4487-BD6C-B78E93141AA9}" srcOrd="5" destOrd="0" presId="urn:microsoft.com/office/officeart/2005/8/layout/list1"/>
    <dgm:cxn modelId="{1B300431-013F-427B-8218-37350DBC854C}" type="presParOf" srcId="{FDC77991-5BD1-42C6-BF63-512D1E816980}" destId="{EBF74889-9B0B-4E5F-BEB4-BFEB46D30958}" srcOrd="6" destOrd="0" presId="urn:microsoft.com/office/officeart/2005/8/layout/list1"/>
    <dgm:cxn modelId="{2868E387-CA32-4706-8858-0F2CC33156CD}" type="presParOf" srcId="{FDC77991-5BD1-42C6-BF63-512D1E816980}" destId="{B47E3B39-EC98-4D2B-8A40-2497ACBF672A}" srcOrd="7" destOrd="0" presId="urn:microsoft.com/office/officeart/2005/8/layout/list1"/>
    <dgm:cxn modelId="{1062D14C-9887-4526-BBC2-817BA46F0536}" type="presParOf" srcId="{FDC77991-5BD1-42C6-BF63-512D1E816980}" destId="{C02C638C-8720-47C7-8745-05E0D1574560}" srcOrd="8" destOrd="0" presId="urn:microsoft.com/office/officeart/2005/8/layout/list1"/>
    <dgm:cxn modelId="{C59AA527-3E40-4B15-933B-039B2DCCE474}" type="presParOf" srcId="{C02C638C-8720-47C7-8745-05E0D1574560}" destId="{742000EC-3433-44F7-AB10-4922BFBF030F}" srcOrd="0" destOrd="0" presId="urn:microsoft.com/office/officeart/2005/8/layout/list1"/>
    <dgm:cxn modelId="{73675AD7-6BF3-4186-B6CD-0292DBFD0CC2}" type="presParOf" srcId="{C02C638C-8720-47C7-8745-05E0D1574560}" destId="{1B917A00-9F6A-4C71-A373-8D6A46756911}" srcOrd="1" destOrd="0" presId="urn:microsoft.com/office/officeart/2005/8/layout/list1"/>
    <dgm:cxn modelId="{266AD57F-B95B-4035-A1D0-A0C97564338C}" type="presParOf" srcId="{FDC77991-5BD1-42C6-BF63-512D1E816980}" destId="{9CA4B15A-1B7C-41E1-A155-1E9A42CDFD95}" srcOrd="9" destOrd="0" presId="urn:microsoft.com/office/officeart/2005/8/layout/list1"/>
    <dgm:cxn modelId="{9AAB40DB-9BF4-4138-B7DA-E8A01BDE4965}" type="presParOf" srcId="{FDC77991-5BD1-42C6-BF63-512D1E816980}" destId="{59FD8559-8A2F-4B0B-BE8D-1D1AA2D5AFA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7864C-AE43-4355-96F3-E19F72A19488}">
      <dsp:nvSpPr>
        <dsp:cNvPr id="0" name=""/>
        <dsp:cNvSpPr/>
      </dsp:nvSpPr>
      <dsp:spPr>
        <a:xfrm>
          <a:off x="0" y="594147"/>
          <a:ext cx="10488562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F2513-FBF6-49CD-AA4B-31F2B6BFD1A5}">
      <dsp:nvSpPr>
        <dsp:cNvPr id="0" name=""/>
        <dsp:cNvSpPr/>
      </dsp:nvSpPr>
      <dsp:spPr>
        <a:xfrm>
          <a:off x="475262" y="33267"/>
          <a:ext cx="10009532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510" tIns="0" rIns="277510" bIns="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নেটওয়ার্ক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টপোলজি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কি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তা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বলতে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পারবে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। </a:t>
          </a:r>
        </a:p>
      </dsp:txBody>
      <dsp:txXfrm>
        <a:off x="530022" y="88027"/>
        <a:ext cx="9900012" cy="1012240"/>
      </dsp:txXfrm>
    </dsp:sp>
    <dsp:sp modelId="{EBF74889-9B0B-4E5F-BEB4-BFEB46D30958}">
      <dsp:nvSpPr>
        <dsp:cNvPr id="0" name=""/>
        <dsp:cNvSpPr/>
      </dsp:nvSpPr>
      <dsp:spPr>
        <a:xfrm>
          <a:off x="0" y="2317827"/>
          <a:ext cx="10488562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FAD034-2D33-42B1-9B63-D465A1F1DA66}">
      <dsp:nvSpPr>
        <dsp:cNvPr id="0" name=""/>
        <dsp:cNvSpPr/>
      </dsp:nvSpPr>
      <dsp:spPr>
        <a:xfrm>
          <a:off x="294969" y="1840081"/>
          <a:ext cx="10004499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510" tIns="0" rIns="277510" bIns="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নেটওয়ার্ক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টপোলজির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ব্যবহারের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ক্ষেত্র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সমূহ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বর্ণনা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করতে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পারবে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।</a:t>
          </a:r>
        </a:p>
      </dsp:txBody>
      <dsp:txXfrm>
        <a:off x="349729" y="1894841"/>
        <a:ext cx="9894979" cy="1012240"/>
      </dsp:txXfrm>
    </dsp:sp>
    <dsp:sp modelId="{59FD8559-8A2F-4B0B-BE8D-1D1AA2D5AFA5}">
      <dsp:nvSpPr>
        <dsp:cNvPr id="0" name=""/>
        <dsp:cNvSpPr/>
      </dsp:nvSpPr>
      <dsp:spPr>
        <a:xfrm>
          <a:off x="0" y="4041507"/>
          <a:ext cx="10488562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917A00-9F6A-4C71-A373-8D6A46756911}">
      <dsp:nvSpPr>
        <dsp:cNvPr id="0" name=""/>
        <dsp:cNvSpPr/>
      </dsp:nvSpPr>
      <dsp:spPr>
        <a:xfrm>
          <a:off x="240659" y="3409171"/>
          <a:ext cx="10001706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510" tIns="0" rIns="277510" bIns="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কম্পিউটার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নেটওয়ার্ক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টপোলজির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ধারণা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ব্যাখ্যা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করতে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</a:t>
          </a:r>
          <a:r>
            <a:rPr lang="en-US" sz="3800" kern="1200" dirty="0" err="1">
              <a:latin typeface="SutonnyOMJ" panose="01010600010101010101" pitchFamily="2" charset="0"/>
              <a:cs typeface="SutonnyOMJ" panose="01010600010101010101" pitchFamily="2" charset="0"/>
            </a:rPr>
            <a:t>পারবে</a:t>
          </a:r>
          <a:r>
            <a:rPr lang="en-US" sz="3800" kern="1200" dirty="0">
              <a:latin typeface="SutonnyOMJ" panose="01010600010101010101" pitchFamily="2" charset="0"/>
              <a:cs typeface="SutonnyOMJ" panose="01010600010101010101" pitchFamily="2" charset="0"/>
            </a:rPr>
            <a:t> ।</a:t>
          </a:r>
        </a:p>
      </dsp:txBody>
      <dsp:txXfrm>
        <a:off x="295419" y="3463931"/>
        <a:ext cx="9892186" cy="101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439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963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38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420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912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05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616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306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255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438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06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chemeClr val="accent1">
                <a:lumMod val="5000"/>
                <a:lumOff val="95000"/>
              </a:schemeClr>
            </a:gs>
            <a:gs pos="2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E23A8-CCE4-4621-BF19-4D8E89CEA52A}" type="datetimeFigureOut">
              <a:rPr lang="en-US" smtClean="0"/>
              <a:t>19-Aug-21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0B9BE-1E7B-4BC3-A367-5F185A068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3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3817096" y="488252"/>
              <a:ext cx="5154360" cy="28007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800" b="1" spc="50" dirty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WELCOME</a:t>
              </a:r>
            </a:p>
            <a:p>
              <a:pPr algn="ctr"/>
              <a:r>
                <a:rPr lang="en-US" sz="8800" b="1" cap="none" spc="50" dirty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2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687666" y="5702709"/>
            <a:ext cx="1612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world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5424" y="5051236"/>
            <a:ext cx="683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&amp;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7949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7" y="232041"/>
            <a:ext cx="11521440" cy="63703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7457" y="5913749"/>
            <a:ext cx="3253154" cy="688612"/>
          </a:xfrm>
          <a:noFill/>
          <a:ln w="28575"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5400" dirty="0" err="1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ট্রি</a:t>
            </a:r>
            <a:r>
              <a:rPr lang="en-US" sz="5400" dirty="0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5400" dirty="0" err="1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টপোলজি</a:t>
            </a:r>
            <a:endParaRPr lang="en-US" sz="5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820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112" y="639097"/>
            <a:ext cx="10868297" cy="57078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1823" y="5581280"/>
            <a:ext cx="3213050" cy="862782"/>
          </a:xfrm>
          <a:noFill/>
          <a:ln w="28575"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000" dirty="0" err="1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মেশ</a:t>
            </a:r>
            <a:r>
              <a:rPr lang="en-US" sz="8000" dirty="0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dirty="0" err="1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টপোলজি</a:t>
            </a:r>
            <a:endParaRPr lang="en-US" sz="8000" dirty="0">
              <a:solidFill>
                <a:schemeClr val="accent5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354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4181" y="393290"/>
            <a:ext cx="2507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u="sng" dirty="0" err="1">
                <a:solidFill>
                  <a:srgbClr val="00206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দলগত</a:t>
            </a:r>
            <a:r>
              <a:rPr lang="en-US" sz="4800" u="sng" dirty="0">
                <a:solidFill>
                  <a:srgbClr val="00206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800" u="sng" dirty="0" err="1">
                <a:solidFill>
                  <a:srgbClr val="00206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কাজ</a:t>
            </a:r>
            <a:endParaRPr lang="en-US" u="sng" dirty="0">
              <a:solidFill>
                <a:srgbClr val="002060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995948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7030A0"/>
                </a:solidFill>
              </a:rPr>
              <a:t>পোস্টার</a:t>
            </a:r>
            <a:r>
              <a:rPr lang="en-US" sz="5400" dirty="0">
                <a:solidFill>
                  <a:srgbClr val="7030A0"/>
                </a:solidFill>
              </a:rPr>
              <a:t> </a:t>
            </a:r>
            <a:r>
              <a:rPr lang="en-US" sz="5400" dirty="0" err="1">
                <a:solidFill>
                  <a:srgbClr val="7030A0"/>
                </a:solidFill>
              </a:rPr>
              <a:t>পেপারে</a:t>
            </a:r>
            <a:endParaRPr lang="en-US" sz="5400" dirty="0">
              <a:solidFill>
                <a:srgbClr val="7030A0"/>
              </a:solidFill>
            </a:endParaRPr>
          </a:p>
          <a:p>
            <a:r>
              <a:rPr lang="en-US" sz="5400" dirty="0" err="1">
                <a:solidFill>
                  <a:srgbClr val="7030A0"/>
                </a:solidFill>
              </a:rPr>
              <a:t>বিভিন্ন</a:t>
            </a:r>
            <a:r>
              <a:rPr lang="en-US" sz="5400" dirty="0">
                <a:solidFill>
                  <a:srgbClr val="7030A0"/>
                </a:solidFill>
              </a:rPr>
              <a:t> </a:t>
            </a:r>
            <a:r>
              <a:rPr lang="en-US" sz="5400" dirty="0" err="1">
                <a:solidFill>
                  <a:srgbClr val="7030A0"/>
                </a:solidFill>
              </a:rPr>
              <a:t>প্রকার</a:t>
            </a:r>
            <a:r>
              <a:rPr lang="en-US" sz="5400" dirty="0">
                <a:solidFill>
                  <a:srgbClr val="7030A0"/>
                </a:solidFill>
              </a:rPr>
              <a:t> </a:t>
            </a:r>
            <a:r>
              <a:rPr lang="en-US" sz="5400" dirty="0" err="1">
                <a:solidFill>
                  <a:srgbClr val="7030A0"/>
                </a:solidFill>
              </a:rPr>
              <a:t>টপোলজির</a:t>
            </a:r>
            <a:r>
              <a:rPr lang="en-US" sz="5400" dirty="0">
                <a:solidFill>
                  <a:srgbClr val="7030A0"/>
                </a:solidFill>
              </a:rPr>
              <a:t> </a:t>
            </a:r>
            <a:r>
              <a:rPr lang="en-US" sz="5400" dirty="0" err="1">
                <a:solidFill>
                  <a:srgbClr val="7030A0"/>
                </a:solidFill>
              </a:rPr>
              <a:t>চিত্র</a:t>
            </a:r>
            <a:r>
              <a:rPr lang="en-US" sz="5400" dirty="0">
                <a:solidFill>
                  <a:srgbClr val="7030A0"/>
                </a:solidFill>
              </a:rPr>
              <a:t> </a:t>
            </a:r>
            <a:r>
              <a:rPr lang="en-US" sz="5400" dirty="0" err="1">
                <a:solidFill>
                  <a:srgbClr val="7030A0"/>
                </a:solidFill>
              </a:rPr>
              <a:t>অংকন</a:t>
            </a:r>
            <a:r>
              <a:rPr lang="en-US" sz="5400" dirty="0">
                <a:solidFill>
                  <a:srgbClr val="7030A0"/>
                </a:solidFill>
              </a:rPr>
              <a:t> </a:t>
            </a:r>
            <a:r>
              <a:rPr lang="en-US" sz="5400" dirty="0" err="1">
                <a:solidFill>
                  <a:srgbClr val="7030A0"/>
                </a:solidFill>
              </a:rPr>
              <a:t>কর</a:t>
            </a:r>
            <a:r>
              <a:rPr lang="en-US" sz="5400" dirty="0">
                <a:solidFill>
                  <a:srgbClr val="7030A0"/>
                </a:solidFill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0058069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7964" y="1210492"/>
            <a:ext cx="5233851" cy="584775"/>
          </a:xfrm>
          <a:prstGeom prst="rect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নিচের</a:t>
            </a:r>
            <a:r>
              <a:rPr lang="en-US" sz="3200" dirty="0"/>
              <a:t> </a:t>
            </a:r>
            <a:r>
              <a:rPr lang="en-US" sz="3200" dirty="0" err="1"/>
              <a:t>কোনটি</a:t>
            </a:r>
            <a:r>
              <a:rPr lang="en-US" sz="3200" dirty="0"/>
              <a:t> </a:t>
            </a:r>
            <a:r>
              <a:rPr lang="en-US" sz="3200" dirty="0" err="1"/>
              <a:t>ট্রি</a:t>
            </a:r>
            <a:r>
              <a:rPr lang="en-US" sz="3200" dirty="0"/>
              <a:t>  </a:t>
            </a:r>
            <a:r>
              <a:rPr lang="en-US" sz="3200" dirty="0" err="1"/>
              <a:t>টপোলজি</a:t>
            </a:r>
            <a:r>
              <a:rPr lang="en-US" sz="3200" dirty="0"/>
              <a:t>  ?</a:t>
            </a:r>
            <a:endParaRPr lang="en-US" dirty="0"/>
          </a:p>
        </p:txBody>
      </p:sp>
      <p:pic>
        <p:nvPicPr>
          <p:cNvPr id="6" name="Content Placeholder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541" y="2072266"/>
            <a:ext cx="4114800" cy="32004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59" y="2072266"/>
            <a:ext cx="4114800" cy="3200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59679" y="47974"/>
            <a:ext cx="1750422" cy="830997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u="sng" dirty="0" err="1">
                <a:solidFill>
                  <a:prstClr val="black"/>
                </a:solidFill>
                <a:latin typeface="SutonnyOMJ" panose="01010600010101010101" pitchFamily="2" charset="0"/>
                <a:ea typeface="+mj-ea"/>
                <a:cs typeface="SutonnyOMJ" panose="01010600010101010101" pitchFamily="2" charset="0"/>
              </a:rPr>
              <a:t>মূল্যায়ন</a:t>
            </a:r>
            <a:endParaRPr lang="en-US" sz="1600" dirty="0"/>
          </a:p>
        </p:txBody>
      </p:sp>
      <p:sp>
        <p:nvSpPr>
          <p:cNvPr id="11" name="Multiply 10"/>
          <p:cNvSpPr/>
          <p:nvPr/>
        </p:nvSpPr>
        <p:spPr>
          <a:xfrm>
            <a:off x="2166452" y="5382516"/>
            <a:ext cx="1615435" cy="1278194"/>
          </a:xfrm>
          <a:prstGeom prst="mathMultiply">
            <a:avLst>
              <a:gd name="adj1" fmla="val 685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51815" y="5382516"/>
            <a:ext cx="10717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8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682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036" y="2049563"/>
            <a:ext cx="3657600" cy="27432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859" y="2049563"/>
            <a:ext cx="3657600" cy="2743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35332" y="306978"/>
            <a:ext cx="5704659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/>
              <a:t>বলতো</a:t>
            </a:r>
            <a:r>
              <a:rPr lang="en-US" sz="3200" dirty="0"/>
              <a:t> </a:t>
            </a:r>
            <a:r>
              <a:rPr lang="en-US" sz="3200" dirty="0" err="1"/>
              <a:t>কোনটি</a:t>
            </a:r>
            <a:r>
              <a:rPr lang="en-US" sz="3200" dirty="0"/>
              <a:t> </a:t>
            </a:r>
            <a:r>
              <a:rPr lang="en-US" sz="3200" dirty="0" err="1"/>
              <a:t>মেশ</a:t>
            </a:r>
            <a:r>
              <a:rPr lang="en-US" sz="3200" dirty="0"/>
              <a:t> </a:t>
            </a:r>
            <a:r>
              <a:rPr lang="en-US" sz="3200" dirty="0" err="1"/>
              <a:t>টপোলজি</a:t>
            </a:r>
            <a:r>
              <a:rPr lang="en-US" sz="3200" dirty="0"/>
              <a:t>  ?</a:t>
            </a:r>
          </a:p>
        </p:txBody>
      </p:sp>
      <p:sp>
        <p:nvSpPr>
          <p:cNvPr id="7" name="Multiply 6"/>
          <p:cNvSpPr/>
          <p:nvPr/>
        </p:nvSpPr>
        <p:spPr>
          <a:xfrm>
            <a:off x="7632184" y="5176039"/>
            <a:ext cx="2015613" cy="1278194"/>
          </a:xfrm>
          <a:prstGeom prst="mathMultiply">
            <a:avLst>
              <a:gd name="adj1" fmla="val 68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6494" y="5176039"/>
            <a:ext cx="1366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80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8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661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25215"/>
            <a:ext cx="12192000" cy="5032785"/>
          </a:xfrm>
        </p:spPr>
        <p:txBody>
          <a:bodyPr>
            <a:normAutofit/>
          </a:bodyPr>
          <a:lstStyle/>
          <a:p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তোমার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বাড়িতে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থাকা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স্মার্ট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ফোন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ও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ল্যাপটপ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গুলোর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মধ্যে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কোন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ধরনের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নেটওয়ার্ক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ও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টপোলজির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ব্যবহার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করবে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যুক্তিসহকারে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ব্যাখ্যা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কর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  <a:b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endParaRPr lang="en-US" sz="4800" u="sng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7536" y="809552"/>
            <a:ext cx="2890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বাড়ির</a:t>
            </a:r>
            <a:r>
              <a:rPr lang="en-US" sz="6000" u="sng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u="sng" dirty="0" err="1">
                <a:latin typeface="SutonnyOMJ" panose="01010600010101010101" pitchFamily="2" charset="0"/>
                <a:cs typeface="SutonnyOMJ" panose="01010600010101010101" pitchFamily="2" charset="0"/>
              </a:rPr>
              <a:t>কাজ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1731338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606" y="2331577"/>
            <a:ext cx="8246806" cy="2073275"/>
          </a:xfrm>
        </p:spPr>
        <p:txBody>
          <a:bodyPr>
            <a:noAutofit/>
          </a:bodyPr>
          <a:lstStyle/>
          <a:p>
            <a:r>
              <a:rPr lang="en-US" sz="16600" dirty="0">
                <a:solidFill>
                  <a:srgbClr val="00B050"/>
                </a:solidFill>
                <a:latin typeface="Berlin Sans FB Demi" panose="020E0802020502020306" pitchFamily="34" charset="0"/>
              </a:rPr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18725837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303" y="2768474"/>
            <a:ext cx="5535562" cy="3956791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b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b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b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b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u="sng" dirty="0" err="1">
                <a:solidFill>
                  <a:srgbClr val="00B05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শিক্ষক</a:t>
            </a:r>
            <a:r>
              <a:rPr lang="en-US" u="sng" dirty="0">
                <a:solidFill>
                  <a:srgbClr val="00B05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u="sng" dirty="0" err="1">
                <a:solidFill>
                  <a:srgbClr val="00B05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পরিচিতি</a:t>
            </a:r>
            <a:b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অলক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ভট্টাচার্য্য</a:t>
            </a:r>
            <a:b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as-IN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স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ি</a:t>
            </a:r>
            <a:r>
              <a:rPr lang="as-IN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ন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ি</a:t>
            </a:r>
            <a:r>
              <a:rPr lang="as-IN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য়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র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সহকারী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শিক্ষক</a:t>
            </a:r>
            <a:b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লামা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আদর্শ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বালিকা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উচ্চ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বিদ্যালয়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  <a:b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লামা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,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বান্দরবান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  <a:b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ইমেইল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- </a:t>
            </a:r>
            <a:r>
              <a:rPr lang="en-US" sz="4000" dirty="0">
                <a:solidFill>
                  <a:srgbClr val="7030A0"/>
                </a:solidFill>
                <a:latin typeface="+mn-lt"/>
                <a:cs typeface="SutonnyOMJ" panose="01010600010101010101" pitchFamily="2" charset="0"/>
              </a:rPr>
              <a:t>alakbhat@gmail.com</a:t>
            </a:r>
            <a:b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b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b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b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</a:br>
            <a:endParaRPr lang="en-US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9" y="231757"/>
            <a:ext cx="2339003" cy="23527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7030065" y="2768474"/>
            <a:ext cx="4750502" cy="3785652"/>
          </a:xfrm>
          <a:custGeom>
            <a:avLst/>
            <a:gdLst>
              <a:gd name="connsiteX0" fmla="*/ 0 w 3343564"/>
              <a:gd name="connsiteY0" fmla="*/ 0 h 3170099"/>
              <a:gd name="connsiteX1" fmla="*/ 3343564 w 3343564"/>
              <a:gd name="connsiteY1" fmla="*/ 0 h 3170099"/>
              <a:gd name="connsiteX2" fmla="*/ 3343564 w 3343564"/>
              <a:gd name="connsiteY2" fmla="*/ 3170099 h 3170099"/>
              <a:gd name="connsiteX3" fmla="*/ 0 w 3343564"/>
              <a:gd name="connsiteY3" fmla="*/ 3170099 h 3170099"/>
              <a:gd name="connsiteX4" fmla="*/ 0 w 3343564"/>
              <a:gd name="connsiteY4" fmla="*/ 0 h 3170099"/>
              <a:gd name="connsiteX0" fmla="*/ 0 w 3343564"/>
              <a:gd name="connsiteY0" fmla="*/ 9237 h 3179336"/>
              <a:gd name="connsiteX1" fmla="*/ 3343564 w 3343564"/>
              <a:gd name="connsiteY1" fmla="*/ 0 h 3179336"/>
              <a:gd name="connsiteX2" fmla="*/ 3343564 w 3343564"/>
              <a:gd name="connsiteY2" fmla="*/ 3179336 h 3179336"/>
              <a:gd name="connsiteX3" fmla="*/ 0 w 3343564"/>
              <a:gd name="connsiteY3" fmla="*/ 3179336 h 3179336"/>
              <a:gd name="connsiteX4" fmla="*/ 0 w 3343564"/>
              <a:gd name="connsiteY4" fmla="*/ 9237 h 3179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3564" h="3179336">
                <a:moveTo>
                  <a:pt x="0" y="9237"/>
                </a:moveTo>
                <a:lnTo>
                  <a:pt x="3343564" y="0"/>
                </a:lnTo>
                <a:lnTo>
                  <a:pt x="3343564" y="3179336"/>
                </a:lnTo>
                <a:lnTo>
                  <a:pt x="0" y="3179336"/>
                </a:lnTo>
                <a:lnTo>
                  <a:pt x="0" y="9237"/>
                </a:lnTo>
                <a:close/>
              </a:path>
            </a:pathLst>
          </a:custGeom>
          <a:noFill/>
          <a:scene3d>
            <a:camera prst="orthographicFront"/>
            <a:lightRig rig="threePt" dir="t"/>
          </a:scene3d>
          <a:sp3d>
            <a:bevelT w="139700" prst="cross"/>
            <a:bevelB w="101600" prst="riblet"/>
          </a:sp3d>
        </p:spPr>
        <p:txBody>
          <a:bodyPr wrap="square" rtlCol="0">
            <a:spAutoFit/>
          </a:bodyPr>
          <a:lstStyle/>
          <a:p>
            <a:r>
              <a:rPr lang="en-US" sz="4000" u="sng" dirty="0" err="1">
                <a:solidFill>
                  <a:srgbClr val="00B05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পাঠ</a:t>
            </a:r>
            <a:r>
              <a:rPr lang="en-US" sz="4000" u="sng" dirty="0">
                <a:solidFill>
                  <a:srgbClr val="00B05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u="sng" dirty="0" err="1">
                <a:solidFill>
                  <a:srgbClr val="00B05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পরিচিতি</a:t>
            </a:r>
            <a:endParaRPr lang="en-US" sz="4000" u="sng" dirty="0">
              <a:solidFill>
                <a:srgbClr val="00B050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অষ্টম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শ্রেণি</a:t>
            </a:r>
            <a:b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বিষয়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: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আইসিটি</a:t>
            </a:r>
            <a:b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অধ্যায়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: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কম্পিউটার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নেটওয়ার্ক</a:t>
            </a:r>
            <a:b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</a:b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পাঠ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:  </a:t>
            </a:r>
            <a:r>
              <a:rPr lang="as-IN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ন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য়(</a:t>
            </a:r>
            <a:r>
              <a:rPr lang="as-IN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৯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)</a:t>
            </a:r>
          </a:p>
          <a:p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সময়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: ৪৫ </a:t>
            </a:r>
            <a:r>
              <a:rPr lang="en-US" sz="4000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মিনিট</a:t>
            </a:r>
            <a:r>
              <a:rPr lang="en-US" sz="4000" dirty="0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4473677" y="0"/>
            <a:ext cx="3215150" cy="18456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01265" y="451262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FF0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পরিচিতি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886950"/>
              </p:ext>
            </p:extLst>
          </p:nvPr>
        </p:nvGraphicFramePr>
        <p:xfrm>
          <a:off x="6154994" y="2803964"/>
          <a:ext cx="208280" cy="404911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273909075"/>
                    </a:ext>
                  </a:extLst>
                </a:gridCol>
              </a:tblGrid>
              <a:tr h="404911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386653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163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7" y="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dirty="0" err="1">
                <a:latin typeface="SutonnyOMJ" panose="01010600010101010101" pitchFamily="2" charset="0"/>
                <a:cs typeface="SutonnyOMJ" panose="01010600010101010101" pitchFamily="2" charset="0"/>
              </a:rPr>
              <a:t>ছবিগুলো</a:t>
            </a:r>
            <a:r>
              <a:rPr lang="en-US" sz="60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dirty="0" err="1">
                <a:latin typeface="SutonnyOMJ" panose="01010600010101010101" pitchFamily="2" charset="0"/>
                <a:cs typeface="SutonnyOMJ" panose="01010600010101010101" pitchFamily="2" charset="0"/>
              </a:rPr>
              <a:t>লক্ষ্য</a:t>
            </a:r>
            <a:r>
              <a:rPr lang="en-US" sz="60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dirty="0" err="1">
                <a:latin typeface="SutonnyOMJ" panose="01010600010101010101" pitchFamily="2" charset="0"/>
                <a:cs typeface="SutonnyOMJ" panose="01010600010101010101" pitchFamily="2" charset="0"/>
              </a:rPr>
              <a:t>কর</a:t>
            </a:r>
            <a:endParaRPr lang="en-US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803" y="1907257"/>
            <a:ext cx="2434391" cy="19322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82336" y="1348635"/>
            <a:ext cx="2027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নেটওয়ার্ক</a:t>
            </a:r>
            <a:endParaRPr lang="en-US" dirty="0"/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98" y="4072691"/>
            <a:ext cx="2495550" cy="182880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793" y="4072691"/>
            <a:ext cx="2438400" cy="18764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04" y="4025066"/>
            <a:ext cx="2371725" cy="18764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712" y="4072691"/>
            <a:ext cx="2619375" cy="1828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92329" y="6126334"/>
            <a:ext cx="249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02877" y="6126335"/>
            <a:ext cx="249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0604" y="6126335"/>
            <a:ext cx="249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PAN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300048" y="6127177"/>
            <a:ext cx="249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MAN</a:t>
            </a:r>
          </a:p>
        </p:txBody>
      </p:sp>
    </p:spTree>
    <p:extLst>
      <p:ext uri="{BB962C8B-B14F-4D97-AF65-F5344CB8AC3E}">
        <p14:creationId xmlns:p14="http://schemas.microsoft.com/office/powerpoint/2010/main" val="41771073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60242" cy="6492875"/>
          </a:xfrm>
        </p:spPr>
        <p:txBody>
          <a:bodyPr>
            <a:normAutofit/>
          </a:bodyPr>
          <a:lstStyle/>
          <a:p>
            <a:pPr algn="ctr"/>
            <a:r>
              <a:rPr lang="en-US" sz="13800" u="sng" dirty="0" err="1">
                <a:solidFill>
                  <a:schemeClr val="accent2">
                    <a:lumMod val="50000"/>
                  </a:schemeClr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নেটওয়ার্ক</a:t>
            </a:r>
            <a:r>
              <a:rPr lang="en-US" sz="13800" u="sng" dirty="0">
                <a:solidFill>
                  <a:schemeClr val="accent2">
                    <a:lumMod val="50000"/>
                  </a:schemeClr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13800" u="sng" dirty="0" err="1">
                <a:solidFill>
                  <a:schemeClr val="accent2">
                    <a:lumMod val="50000"/>
                  </a:schemeClr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টপোলজি</a:t>
            </a:r>
            <a:endParaRPr lang="en-US" sz="9600" u="sng" dirty="0">
              <a:solidFill>
                <a:schemeClr val="accent2">
                  <a:lumMod val="50000"/>
                </a:schemeClr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8594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2800" u="sng" dirty="0" err="1">
                <a:solidFill>
                  <a:srgbClr val="7030A0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শিখনফল</a:t>
            </a:r>
            <a:endParaRPr lang="en-US" u="sng" dirty="0">
              <a:solidFill>
                <a:srgbClr val="7030A0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5076504"/>
              </p:ext>
            </p:extLst>
          </p:nvPr>
        </p:nvGraphicFramePr>
        <p:xfrm>
          <a:off x="543232" y="1264778"/>
          <a:ext cx="10488562" cy="5032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679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6090" y="1700981"/>
            <a:ext cx="5014452" cy="3038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746090" y="748937"/>
            <a:ext cx="405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accent2"/>
                </a:solidFill>
              </a:rPr>
              <a:t>এসো</a:t>
            </a:r>
            <a:r>
              <a:rPr lang="en-US" sz="3600" dirty="0">
                <a:solidFill>
                  <a:schemeClr val="accent2"/>
                </a:solidFill>
              </a:rPr>
              <a:t> </a:t>
            </a:r>
            <a:r>
              <a:rPr lang="en-US" sz="3600" dirty="0" err="1">
                <a:solidFill>
                  <a:schemeClr val="accent2"/>
                </a:solidFill>
              </a:rPr>
              <a:t>ভিডিওটা</a:t>
            </a:r>
            <a:r>
              <a:rPr lang="en-US" sz="3600" dirty="0">
                <a:solidFill>
                  <a:schemeClr val="accent2"/>
                </a:solidFill>
              </a:rPr>
              <a:t> </a:t>
            </a:r>
            <a:r>
              <a:rPr lang="en-US" sz="3600" dirty="0" err="1">
                <a:solidFill>
                  <a:schemeClr val="accent2"/>
                </a:solidFill>
              </a:rPr>
              <a:t>দেখি</a:t>
            </a:r>
            <a:endParaRPr lang="en-US" sz="3600" dirty="0">
              <a:solidFill>
                <a:schemeClr val="accent2"/>
              </a:solidFill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738502"/>
              </p:ext>
            </p:extLst>
          </p:nvPr>
        </p:nvGraphicFramePr>
        <p:xfrm>
          <a:off x="5824538" y="3252788"/>
          <a:ext cx="542925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Packager Shell Object" showAsIcon="1" r:id="rId3" imgW="543240" imgH="351360" progId="Package">
                  <p:embed/>
                </p:oleObj>
              </mc:Choice>
              <mc:Fallback>
                <p:oleObj name="Packager Shell Object" showAsIcon="1" r:id="rId3" imgW="543240" imgH="3513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24538" y="3252788"/>
                        <a:ext cx="542925" cy="350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49630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799" y="0"/>
            <a:ext cx="7757653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/>
              <a:t> </a:t>
            </a:r>
            <a:r>
              <a:rPr lang="en-US" dirty="0" err="1"/>
              <a:t>বিভিন্ন</a:t>
            </a:r>
            <a:r>
              <a:rPr lang="en-US" dirty="0"/>
              <a:t> </a:t>
            </a:r>
            <a:r>
              <a:rPr lang="en-US" dirty="0" err="1"/>
              <a:t>প্রকার</a:t>
            </a:r>
            <a:r>
              <a:rPr lang="en-US" dirty="0"/>
              <a:t> </a:t>
            </a:r>
            <a:r>
              <a:rPr lang="en-US" dirty="0" err="1"/>
              <a:t>নেটওয়ার্ক</a:t>
            </a:r>
            <a:r>
              <a:rPr lang="en-US" dirty="0"/>
              <a:t> </a:t>
            </a:r>
            <a:r>
              <a:rPr lang="en-US" dirty="0" err="1"/>
              <a:t>টপোলজি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325563"/>
            <a:ext cx="12192001" cy="553243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rot="5400000">
            <a:off x="5439832" y="2579408"/>
            <a:ext cx="1292662" cy="415423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7200" dirty="0" err="1">
                <a:latin typeface="SutonnyOMJ" panose="01010600010101010101" pitchFamily="2" charset="0"/>
                <a:cs typeface="SutonnyOMJ" panose="01010600010101010101" pitchFamily="2" charset="0"/>
              </a:rPr>
              <a:t>বাস</a:t>
            </a:r>
            <a:r>
              <a:rPr lang="en-US" sz="72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7200" dirty="0" err="1">
                <a:latin typeface="SutonnyOMJ" panose="01010600010101010101" pitchFamily="2" charset="0"/>
                <a:cs typeface="SutonnyOMJ" panose="01010600010101010101" pitchFamily="2" charset="0"/>
              </a:rPr>
              <a:t>টপোলজি</a:t>
            </a:r>
            <a:endParaRPr lang="en-US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707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11" y="403412"/>
            <a:ext cx="11251475" cy="62717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6433" y="3129962"/>
            <a:ext cx="2654630" cy="818607"/>
          </a:xfrm>
          <a:noFill/>
          <a:ln w="28575"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5400" dirty="0" err="1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রিং</a:t>
            </a:r>
            <a:r>
              <a:rPr lang="en-US" sz="5400" dirty="0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5400" dirty="0" err="1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টপোলজি</a:t>
            </a:r>
            <a:endParaRPr lang="en-US" sz="2000" dirty="0">
              <a:solidFill>
                <a:schemeClr val="accent5"/>
              </a:solidFill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4366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0" y="268942"/>
            <a:ext cx="11382103" cy="64725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50717" y="5942174"/>
            <a:ext cx="3794981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স্টার</a:t>
            </a:r>
            <a:r>
              <a:rPr lang="en-US" sz="6000" dirty="0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6000" dirty="0" err="1">
                <a:solidFill>
                  <a:schemeClr val="accent5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টপোলজি</a:t>
            </a:r>
            <a:endParaRPr lang="en-US" sz="6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7526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110</Words>
  <Application>Microsoft Office PowerPoint</Application>
  <PresentationFormat>Widescreen</PresentationFormat>
  <Paragraphs>38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Berlin Sans FB Demi</vt:lpstr>
      <vt:lpstr>Calibri</vt:lpstr>
      <vt:lpstr>Calibri Light</vt:lpstr>
      <vt:lpstr>SutonnyOMJ</vt:lpstr>
      <vt:lpstr>Office Theme</vt:lpstr>
      <vt:lpstr>Package</vt:lpstr>
      <vt:lpstr>PowerPoint Presentation</vt:lpstr>
      <vt:lpstr>    শিক্ষক পরিচিতি অলক ভট্টাচার্য্য সিনিয়র সহকারী শিক্ষক লামা আদর্শ বালিকা উচ্চ বিদ্যালয়। লামা , বান্দরবান। ইমেইল- alakbhat@gmail.com    </vt:lpstr>
      <vt:lpstr> ছবিগুলো লক্ষ্য কর</vt:lpstr>
      <vt:lpstr>নেটওয়ার্ক টপোলজি</vt:lpstr>
      <vt:lpstr>শিখনফল</vt:lpstr>
      <vt:lpstr>PowerPoint Presentation</vt:lpstr>
      <vt:lpstr> বিভিন্ন প্রকার নেটওয়ার্ক টপোলজি</vt:lpstr>
      <vt:lpstr>রিং টপোলজি</vt:lpstr>
      <vt:lpstr>PowerPoint Presentation</vt:lpstr>
      <vt:lpstr>ট্রি টপোলজি</vt:lpstr>
      <vt:lpstr>মেশ টপোলজি</vt:lpstr>
      <vt:lpstr>PowerPoint Presentation</vt:lpstr>
      <vt:lpstr>PowerPoint Presentation</vt:lpstr>
      <vt:lpstr>PowerPoint Presentation</vt:lpstr>
      <vt:lpstr>তোমার বাড়িতে থাকা স্মার্ট ফোন ও ল্যাপটপ গুলোর মধ্যে কোন ধরনের নেটওয়ার্ক ও টপোলজির ব্যবহার করবে যুক্তিসহকারে ব্যাখ্যা কর। 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Pranoy Chakraborty</dc:creator>
  <cp:lastModifiedBy>alak bhattacharjee</cp:lastModifiedBy>
  <cp:revision>75</cp:revision>
  <dcterms:created xsi:type="dcterms:W3CDTF">2019-05-04T05:03:13Z</dcterms:created>
  <dcterms:modified xsi:type="dcterms:W3CDTF">2021-08-19T11:48:25Z</dcterms:modified>
</cp:coreProperties>
</file>