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6" r:id="rId3"/>
    <p:sldId id="287" r:id="rId4"/>
    <p:sldId id="288" r:id="rId5"/>
    <p:sldId id="263" r:id="rId6"/>
    <p:sldId id="264" r:id="rId7"/>
    <p:sldId id="267" r:id="rId8"/>
    <p:sldId id="265" r:id="rId9"/>
    <p:sldId id="275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8" r:id="rId19"/>
    <p:sldId id="279" r:id="rId20"/>
    <p:sldId id="27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F158-0C0F-485D-A8E4-B25F4318F8C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EDEC0-C62E-486F-AE3C-7EE92FE5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EDEC0-C62E-486F-AE3C-7EE92FE5D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EDEC0-C62E-486F-AE3C-7EE92FE5D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7893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3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7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2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7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0353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1881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655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0294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389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7083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7769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1766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0435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879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 ক্লাসে সবাইকে       স্বাগতম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CA182-379C-4D7A-8E1E-85CED9F0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62200"/>
            <a:ext cx="742950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3600" y="575469"/>
            <a:ext cx="4686300" cy="1371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 বুক </a:t>
            </a:r>
            <a:endParaRPr lang="en-US" sz="7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50" name="AutoShape 2" descr="e-Book ::. ই-বুক জগতে স্বাগত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itchFamily="2" charset="0"/>
                <a:cs typeface="Nikosh" pitchFamily="2" charset="0"/>
              </a:rPr>
              <a:t>ই বুক বা ইলেকট্রনিক বুক বা ই – বই হচ্ছে মুদ্রিত বইয়ের ইলেকট্রনিক রূপ।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DE25C-E09A-44BB-8B57-758BA3C8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98912"/>
            <a:ext cx="3962400" cy="3486150"/>
          </a:xfrm>
          <a:prstGeom prst="rect">
            <a:avLst/>
          </a:prstGeom>
        </p:spPr>
      </p:pic>
      <p:pic>
        <p:nvPicPr>
          <p:cNvPr id="1026" name="Picture 2" descr="ই-বুক কি? . ই-বুক মানে (Ebook) একটি... - মিনারাহ পাবলিকেশন্স | Facebook">
            <a:extLst>
              <a:ext uri="{FF2B5EF4-FFF2-40B4-BE49-F238E27FC236}">
                <a16:creationId xmlns:a16="http://schemas.microsoft.com/office/drawing/2014/main" id="{55A82D3A-E43B-4796-9744-287792F3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5" y="1966998"/>
            <a:ext cx="3962400" cy="32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BA327-BB36-4F4F-88EC-089A4A199606}"/>
              </a:ext>
            </a:extLst>
          </p:cNvPr>
          <p:cNvSpPr/>
          <p:nvPr/>
        </p:nvSpPr>
        <p:spPr>
          <a:xfrm>
            <a:off x="609600" y="1371600"/>
            <a:ext cx="7772400" cy="304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যেহেতু, এটি ইলেকট্রনিক মাধ্যমে প্রকাশিত হয় সে কারণে এতে শব্দ, এনিমেশন ইত্যাদিও জুড়ে দেওয়া যায় । এ ধরনের বই কেবল কম্পিউটার, স্মার্টফোন বা বিশেষ ধরনের রিডার ব্যবহার করে পড়া যায় । প্রচলিত রিডারের মধ্যে অ্যামাজন ডটকমের কিন্ডোল সবচেয়ে জনপ্রিয় ।    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2" y="152400"/>
            <a:ext cx="6798735" cy="130386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B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 - বুক ব্যবহারের সুবিধা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675E52-54FE-4A2A-B46F-6FF435FA3C63}"/>
              </a:ext>
            </a:extLst>
          </p:cNvPr>
          <p:cNvSpPr/>
          <p:nvPr/>
        </p:nvSpPr>
        <p:spPr>
          <a:xfrm>
            <a:off x="304800" y="1600200"/>
            <a:ext cx="87630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 – বুক ডাউনলোডের মাধ্যমে তাৎক্ষণিকভাবে তথ্য পাওয়া সম্ভব । 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ব্যবহারিকভাবে ই-বুক সংরক্ষণের জন্য কোনো লাইব্রেরির দরকার হয় না । রিডিং ডিভাইসে ই-বুক সহজে সংরক্ষণ করা যায় ।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ই-বুক সহজে স্থানান্তরযোগ্য ।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ই-বুকে তথ্য অনুসন্ধান সহজতর ।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ই-বুক ইন্টারনেটের মাধ্যমে সরবরাহ করা হয় বলে কোন ধরনের শিপিং বা প্যাকিং খরচ নেই । 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ই-বুক সহজে বিতরণ ও বিক্রয়যোগ্য ।    </a:t>
            </a:r>
          </a:p>
          <a:p>
            <a:pPr>
              <a:buFont typeface="Wingdings" pitchFamily="2" charset="2"/>
              <a:buChar char="§"/>
            </a:pPr>
            <a:r>
              <a:rPr lang="bn-BD" sz="2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ই-বুক মুদ্রণযোগ্য বলে চাহিদা অনুযায়ী প্রিন্ট করা সম্ভব , ফলে আর্থিক সাশ্রয় হয় ।             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39233"/>
            <a:ext cx="8119535" cy="13038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4800" b="1" dirty="0">
                <a:latin typeface="Nikosh" pitchFamily="2" charset="0"/>
                <a:cs typeface="Nikosh" pitchFamily="2" charset="0"/>
              </a:rPr>
              <a:t>বিভিন্ন প্রকার ই-বুক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861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১।মুদ্রিত বইয়ের হুবহু প্রতিলিপি । এই ধরনের ই-বুকগুলো মূলত মুদ্রিত বইয়ের মতই হয়ে থাকে । সচরাচর এগুলো পিডিএফ ফরম্যাটে প্রকাশিত হয়ে থাকে । সম্পূর্ণ বই একসঙ্গে বা ফরম্যাট হিসেবে পাওয়া যায়। </a:t>
            </a:r>
            <a:endParaRPr lang="en-US" sz="2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wnload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09800"/>
            <a:ext cx="2733675" cy="167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28600" y="4114800"/>
            <a:ext cx="8534400" cy="2209800"/>
          </a:xfrm>
          <a:prstGeom prst="doubleWave">
            <a:avLst>
              <a:gd name="adj1" fmla="val 6250"/>
              <a:gd name="adj2" fmla="val -684"/>
            </a:avLst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২। যে ই-বুকগুলো কেবল অনলাইনে তথা ইন্টারনেটে পড়া যায় , এগুলো সচরাচর HTML এ প্রকাশিত হয় । এদেরকে বইয়ের ওয়েবসাইট বলা হয় ।   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25C34-1BCC-45CD-BE9F-C8D41B45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381000"/>
            <a:ext cx="7665720" cy="3733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0" y="1295400"/>
            <a:ext cx="8915400" cy="5257800"/>
          </a:xfrm>
          <a:prstGeom prst="halfFrame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               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ই-বুক ব্যবহারের সুবিধা নিজের ভাষায় তুলে ধর।  </a:t>
            </a:r>
            <a:endParaRPr lang="en-US" sz="5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দলীয় কাজ </a:t>
            </a:r>
            <a:endParaRPr lang="en-US" sz="8000" b="1" dirty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210E6A-C6AC-45AB-9E34-1FD2078A25AF}"/>
              </a:ext>
            </a:extLst>
          </p:cNvPr>
          <p:cNvSpPr/>
          <p:nvPr/>
        </p:nvSpPr>
        <p:spPr>
          <a:xfrm>
            <a:off x="914400" y="457200"/>
            <a:ext cx="7696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৩। মুদ্রিত বইয়ের মতো কিন্তু কিছুটা বাড়তি সুবিধাসহ ই-বুক। এগুলো বইয়ের কনটেন্ট ছাড়াও পাঠকের নিজের নোট লেখা , শব্দের অর্থ জানা ইত্যাদি সুবিধা থাকে । এগুলোর বেশিরভাগই ই-পাব ফরম্যাটে প্রকাশিত হয়। এসব ই-বুকের কোনো কোনটি কেবল বিশেষ ডিভাইসে পড়া যায় । </a:t>
            </a:r>
          </a:p>
          <a:p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৪। চৌকস ই-বুক । এই বইগুলোতে লিখিত অংশ ছাড়াও অডিও/ ভিডিও/ এনিমেশন ইত্যাদি সংযুক্ত থাকে । এই বইগুলোকে স্মার্ট ই-বুক বলা হয় । এগুলোর কনটেন্ট মাল্টিমিডিয়া সমৃদ্ধ । যেমনঃ এতে কুইজ থাকে । এমনকি এসব ই-বুকে ত্রিমাত্রিক ছবিও যুক্ত থাকে ।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04800" y="4267200"/>
            <a:ext cx="8610600" cy="2362200"/>
          </a:xfrm>
          <a:prstGeom prst="flowChartOffpageConnector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৫।ই-বুকের এপস । এক্ষেত্রে ই-বুকটি নিজেই একটি এপস আকারে প্রকাশিত হয় । এপস ডাউনলোড করে কম্পিউটার বা মোবাইল ফোনে পড়া যায়। মুদ্রিত বইয়ের মতো ই-বুকও কপিরাইটের আওতায় প্রকাশিত হয় ।     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6E465-5483-41A6-B042-40EAEC376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7391400" cy="35623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মূল্যায়নের প্রশ্ন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839200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১।নিচের কোনটি ডিজিটাল কনটেন্ট ? 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ক।ই-মেইল             খ।প্রজেক্টর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গ।পেনড্রাইভ            ঘ।এনিমেশন </a:t>
            </a:r>
          </a:p>
          <a:p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২।নিচের কোনটি ভিডিও শেয়ারিং সাইট ?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ক।গুগোল                খ।বিং 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গ।ইউটিউব               ঘ।টুইটার          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91600" cy="72327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৩।সাধারনভাবে ই-বুককে কয়ভাবে ভাগ করা যায় ?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ক।২                                 খ।৩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গ।৪                                  ঘ।৫</a:t>
            </a:r>
          </a:p>
          <a:p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৪।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" pitchFamily="2" charset="0"/>
              </a:rPr>
              <a:t>Amazon.com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এর তৈরি ই-বুক রিডারের নাম কি ? 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ক। অমনিনেট                      খ।ইথারনেট</a:t>
            </a:r>
          </a:p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গ।কিন্ডোল                          ঘ।পিডিএফ 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         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302" y="582792"/>
            <a:ext cx="2937396" cy="9715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20853" y="3325581"/>
            <a:ext cx="3497693" cy="533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859" y="831172"/>
            <a:ext cx="1864464" cy="57707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3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846" y="3278052"/>
            <a:ext cx="4106681" cy="2689196"/>
          </a:xfrm>
          <a:prstGeom prst="rect">
            <a:avLst/>
          </a:prstGeom>
          <a:solidFill>
            <a:srgbClr val="00B0F0"/>
          </a:solidFill>
        </p:spPr>
        <p:txBody>
          <a:bodyPr wrap="square" lIns="68577" tIns="34289" rIns="68577" bIns="34289">
            <a:spAutoFit/>
          </a:bodyPr>
          <a:lstStyle/>
          <a:p>
            <a:pPr lvl="0" algn="ctr"/>
            <a:r>
              <a:rPr lang="bn-BD" sz="3525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 আহমদ</a:t>
            </a:r>
            <a:r>
              <a:rPr lang="bn-IN" sz="3525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700" b="1" dirty="0">
              <a:ln w="0"/>
              <a:solidFill>
                <a:srgbClr val="CE04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7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মাদ্রাসা।</a:t>
            </a:r>
            <a:endParaRPr lang="en-US" sz="27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7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আনোয়ারা,চট্টগ্রাম।</a:t>
            </a:r>
            <a:endParaRPr lang="bn-IN" sz="27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6" y="831172"/>
            <a:ext cx="2073123" cy="229302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26" name="Rectangle 25"/>
          <p:cNvSpPr/>
          <p:nvPr/>
        </p:nvSpPr>
        <p:spPr>
          <a:xfrm>
            <a:off x="5949186" y="4420673"/>
            <a:ext cx="2605642" cy="1792796"/>
          </a:xfrm>
          <a:prstGeom prst="rect">
            <a:avLst/>
          </a:prstGeom>
          <a:solidFill>
            <a:srgbClr val="92D050"/>
          </a:solidFill>
        </p:spPr>
        <p:txBody>
          <a:bodyPr wrap="square" lIns="68577" tIns="34289" rIns="68577" bIns="34289">
            <a:spAutoFit/>
          </a:bodyPr>
          <a:lstStyle/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</a:p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9186" y="719855"/>
            <a:ext cx="2781846" cy="57707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lvl="0"/>
            <a:r>
              <a:rPr lang="en-US" sz="3300" b="1" u="sng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B2E6B7-4524-4FC1-9247-66E6763F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98" y="1554356"/>
            <a:ext cx="251413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333500" y="304800"/>
            <a:ext cx="6477000" cy="1828800"/>
          </a:xfrm>
          <a:prstGeom prst="flowChartDecisi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762000" y="3276600"/>
            <a:ext cx="7620000" cy="3048000"/>
          </a:xfrm>
          <a:prstGeom prst="homePlat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ই-বুকের প্রকারভেদ উদাহরণসহ আলোচনা করো ।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28600" y="304800"/>
            <a:ext cx="8382000" cy="19812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ক্লাসে সবাইকে ধন্যবাদ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11143"/>
            <a:ext cx="83058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নিচের ছবিগুলো ভালোভাবে দেখো </a:t>
            </a:r>
            <a:endParaRPr lang="en-US" sz="44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0" name="AutoShape 2" descr="10 Reasons Teachers Are Using E-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4267200" cy="2286000"/>
          </a:xfrm>
          <a:prstGeom prst="rect">
            <a:avLst/>
          </a:prstGeom>
        </p:spPr>
      </p:pic>
      <p:pic>
        <p:nvPicPr>
          <p:cNvPr id="5" name="Picture 4" descr="download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33800"/>
            <a:ext cx="4724400" cy="2133600"/>
          </a:xfrm>
          <a:prstGeom prst="rect">
            <a:avLst/>
          </a:prstGeom>
        </p:spPr>
      </p:pic>
      <p:pic>
        <p:nvPicPr>
          <p:cNvPr id="6" name="Picture 5" descr="download (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43434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6934200" cy="76944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bn-BD" sz="4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 বুঝতে পারলে তোমরা ? </a:t>
            </a:r>
            <a:endParaRPr lang="en-US" sz="4400" b="1" dirty="0">
              <a:ln w="31550" cmpd="sng">
                <a:solidFill>
                  <a:schemeClr val="tx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683BF-93A1-4C66-AB7D-729CE90AC2F8}"/>
              </a:ext>
            </a:extLst>
          </p:cNvPr>
          <p:cNvSpPr/>
          <p:nvPr/>
        </p:nvSpPr>
        <p:spPr>
          <a:xfrm>
            <a:off x="3124200" y="2514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4324B-D22F-4211-B0EB-E1EF099EA44F}"/>
              </a:ext>
            </a:extLst>
          </p:cNvPr>
          <p:cNvSpPr/>
          <p:nvPr/>
        </p:nvSpPr>
        <p:spPr>
          <a:xfrm>
            <a:off x="2400300" y="533400"/>
            <a:ext cx="46482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/>
              </a:rPr>
              <a:t>আজকের পাঠ</a:t>
            </a:r>
          </a:p>
        </p:txBody>
      </p:sp>
      <p:pic>
        <p:nvPicPr>
          <p:cNvPr id="1026" name="Picture 2" descr="Role of Internet in Education | Online Education">
            <a:extLst>
              <a:ext uri="{FF2B5EF4-FFF2-40B4-BE49-F238E27FC236}">
                <a16:creationId xmlns:a16="http://schemas.microsoft.com/office/drawing/2014/main" id="{A1EEF556-3E0E-4713-86D5-4393AB0B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74019"/>
            <a:ext cx="5029200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9B4D58-F349-42DC-89AC-A414E2CE6979}"/>
              </a:ext>
            </a:extLst>
          </p:cNvPr>
          <p:cNvSpPr/>
          <p:nvPr/>
        </p:nvSpPr>
        <p:spPr>
          <a:xfrm>
            <a:off x="2013438" y="5500468"/>
            <a:ext cx="5410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/>
              </a:rPr>
              <a:t>শিক্ষায় ইন্টারনেট</a:t>
            </a:r>
            <a:endParaRPr lang="en-US" sz="40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0666880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4625"/>
            <a:ext cx="70104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spc="50" dirty="0">
                <a:ln w="11430"/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600" spc="50" dirty="0">
                <a:ln w="11430"/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ডিজিটাল কনটেন্টের প্রকারভেদঃ </a:t>
            </a:r>
            <a:endParaRPr lang="en-US" sz="3600" spc="50" dirty="0">
              <a:ln w="11430"/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940956"/>
            <a:ext cx="8610600" cy="591704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bn-BD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ডিজিটাল কনটেন্টকে প্রধান চারটি ভাগে ভাগ করা যায় । এগুলো হলোঃ</a:t>
            </a:r>
          </a:p>
          <a:p>
            <a:pPr>
              <a:buFont typeface="Wingdings" pitchFamily="2" charset="2"/>
              <a:buChar char="§"/>
            </a:pP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টেক্সট বা লিখিত কনটেন্ট </a:t>
            </a:r>
          </a:p>
          <a:p>
            <a:pPr>
              <a:buFont typeface="Wingdings" pitchFamily="2" charset="2"/>
              <a:buChar char="§"/>
            </a:pP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ছবি </a:t>
            </a:r>
          </a:p>
          <a:p>
            <a:pPr>
              <a:buFont typeface="Wingdings" pitchFamily="2" charset="2"/>
              <a:buChar char="§"/>
            </a:pP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শব্দ বা অডিও</a:t>
            </a:r>
          </a:p>
          <a:p>
            <a:pPr>
              <a:buFont typeface="Wingdings" pitchFamily="2" charset="2"/>
              <a:buChar char="§"/>
            </a:pP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ভিডিও ও এনিমেশন 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68080-A245-4FDD-BE30-46D6285F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6200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B6843E-22E3-46AF-8208-A816A43D1CDC}"/>
              </a:ext>
            </a:extLst>
          </p:cNvPr>
          <p:cNvSpPr/>
          <p:nvPr/>
        </p:nvSpPr>
        <p:spPr>
          <a:xfrm>
            <a:off x="539262" y="1066800"/>
            <a:ext cx="8305800" cy="472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টেক্সট বা লিখিত কনটেন্টঃডিজিটাল মাধ্যমে এখনো লিখিত তথ্যের পরিমাণই বেশি । সব ধরনের লিখিত তথ্য এই ধারার কনটেন্ট। এর মধ্যে রয়েছে নিবন্ধ,ব্লগ পোস্ট ,ইবুক , সংবাদপত্র , পণ্য বা সেবার তালিকা ইত্যাদি । </a:t>
            </a:r>
          </a:p>
          <a:p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ছবিঃসব ধরনের ছবি ,ক্যামেরায় তোলা বা হাতে আঁকা বা কম্পিউটারে সৃষ্ট সকল ধরনের ছবি এই ধারার কনটেন্ট । এর মধ্যে রয়েছে ফটো, হাতে আঁকা ছবি , কার্টুন , ইনফো-গ্রাফিক্স,এনিমিটেড ছবি ইত্যাদি ।      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Left Arrow 4"/>
          <p:cNvSpPr/>
          <p:nvPr/>
        </p:nvSpPr>
        <p:spPr>
          <a:xfrm>
            <a:off x="5486400" y="4572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819400" y="4572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09600"/>
            <a:ext cx="286512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lowchart: Direct Access Storage 8"/>
          <p:cNvSpPr/>
          <p:nvPr/>
        </p:nvSpPr>
        <p:spPr>
          <a:xfrm>
            <a:off x="228600" y="2286000"/>
            <a:ext cx="8610600" cy="4038600"/>
          </a:xfrm>
          <a:prstGeom prst="flowChartMagneticDrum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ডিজিটাল কনটেন্ট কাকে বলে ?</a:t>
            </a:r>
          </a:p>
          <a:p>
            <a:pPr>
              <a:buFont typeface="Wingdings" pitchFamily="2" charset="2"/>
              <a:buChar char="q"/>
            </a:pPr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ডিজিটাল কনটেন্ট কত প্রকার ও কি কি ? </a:t>
            </a:r>
          </a:p>
          <a:p>
            <a:pPr>
              <a:buFont typeface="Wingdings" pitchFamily="2" charset="2"/>
              <a:buChar char="q"/>
            </a:pPr>
            <a:r>
              <a:rPr lang="bn-BD" sz="28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টেক্সট বা লিখিত কনটেন্ট সম্পর্কে নিজের ভাষায় লেখ । </a:t>
            </a:r>
            <a:endParaRPr lang="en-US" sz="28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F4D7E2-3572-4A78-9EFF-9EDD2481D018}"/>
              </a:ext>
            </a:extLst>
          </p:cNvPr>
          <p:cNvSpPr/>
          <p:nvPr/>
        </p:nvSpPr>
        <p:spPr>
          <a:xfrm>
            <a:off x="457200" y="457200"/>
            <a:ext cx="8229600" cy="563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 বা অডিওঃশব্দ বা অডিও আকারের সকল কনটেন্ট এই প্রকারে অন্তর্ভুক্ত । যেকোনো বিষয়ের অডিও ফাইলই অডিও কনটেন্ট এর পাশাপাশি ইন্টারনেটে প্রচারিত ব্রডকাস্ট অডিও কনটেন্ট এর অন্তর্ভুক্ত ।</a:t>
            </a:r>
          </a:p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ভিডিও বা এনিমেশনঃ ইউটিউব বা এই ধরনের ভিডিও শেয়ারিং সাইটের কারণে ইন্টারনেটে ভিডিও কনটেন্টের পরিমান দিন দিন বৃদ্ধি পাচ্ছে । এছাড়া বর্তমানে ইন্টারনেটে কোনো ঘটনার ভিডিও সরাসরি প্রচারিত হয়ে থাকে । এটিকে বলা হয় ‘ ভিডিও স্ট্রিমিং’ । এমন কনটেন্ট ভিডিও কনটেন্টের অন্তর্ভুক্ত ।        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জোড়ায় কাজ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762000" y="2286000"/>
            <a:ext cx="7924800" cy="3962400"/>
          </a:xfrm>
          <a:prstGeom prst="donut">
            <a:avLst>
              <a:gd name="adj" fmla="val 15739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ডিজিটাল কনটেন্টের প্রকারভেদ জোড়ায় জোড়ায় আলোচনা কর । </a:t>
            </a:r>
            <a:endParaRPr lang="en-US" sz="40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2743200" y="5334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llate 4"/>
          <p:cNvSpPr/>
          <p:nvPr/>
        </p:nvSpPr>
        <p:spPr>
          <a:xfrm>
            <a:off x="2895600" y="6858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3048000" y="8382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llate 6"/>
          <p:cNvSpPr/>
          <p:nvPr/>
        </p:nvSpPr>
        <p:spPr>
          <a:xfrm>
            <a:off x="6019800" y="4572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6172200" y="6096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6324600" y="762000"/>
            <a:ext cx="457200" cy="914400"/>
          </a:xfrm>
          <a:prstGeom prst="flowChartCol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486</TotalTime>
  <Words>696</Words>
  <Application>Microsoft Office PowerPoint</Application>
  <PresentationFormat>On-screen Show (4:3)</PresentationFormat>
  <Paragraphs>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Garamond</vt:lpstr>
      <vt:lpstr>Nikosh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ই - বুক ব্যবহারের সুবিধা </vt:lpstr>
      <vt:lpstr>বিভিন্ন প্রকার ই-বুক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Nabila Binthe Zaman</dc:creator>
  <cp:lastModifiedBy>Mimtaz Mostafa</cp:lastModifiedBy>
  <cp:revision>46</cp:revision>
  <dcterms:created xsi:type="dcterms:W3CDTF">2006-08-16T00:00:00Z</dcterms:created>
  <dcterms:modified xsi:type="dcterms:W3CDTF">2021-08-19T22:28:25Z</dcterms:modified>
</cp:coreProperties>
</file>