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1" r:id="rId2"/>
    <p:sldId id="257" r:id="rId3"/>
    <p:sldId id="262" r:id="rId4"/>
    <p:sldId id="260" r:id="rId5"/>
    <p:sldId id="264" r:id="rId6"/>
    <p:sldId id="265" r:id="rId7"/>
    <p:sldId id="266" r:id="rId8"/>
    <p:sldId id="267" r:id="rId9"/>
    <p:sldId id="263" r:id="rId10"/>
    <p:sldId id="268" r:id="rId11"/>
    <p:sldId id="273" r:id="rId12"/>
    <p:sldId id="274" r:id="rId13"/>
    <p:sldId id="275" r:id="rId14"/>
    <p:sldId id="271" r:id="rId15"/>
    <p:sldId id="272" r:id="rId16"/>
    <p:sldId id="269" r:id="rId17"/>
    <p:sldId id="270" r:id="rId18"/>
    <p:sldId id="276" r:id="rId19"/>
    <p:sldId id="277" r:id="rId20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>
      <p:cViewPr varScale="1">
        <p:scale>
          <a:sx n="70" d="100"/>
          <a:sy n="70" d="100"/>
        </p:scale>
        <p:origin x="714" y="8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  <a:prstGeom prst="rect">
            <a:avLst/>
          </a:prstGeo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C577B1F-8E43-4A80-9A7D-CE939591124C}" type="datetimeFigureOut">
              <a:rPr lang="en-GB" smtClean="0"/>
              <a:t>19/08/2021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4C2A4A-E97E-49DA-94BA-5E19FCAB8C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297499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C577B1F-8E43-4A80-9A7D-CE939591124C}" type="datetimeFigureOut">
              <a:rPr lang="en-GB" smtClean="0"/>
              <a:t>19/08/2021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4C2A4A-E97E-49DA-94BA-5E19FCAB8C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9400554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  <a:prstGeom prst="rect">
            <a:avLst/>
          </a:prstGeo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  <a:prstGeom prst="rect">
            <a:avLst/>
          </a:prstGeo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C577B1F-8E43-4A80-9A7D-CE939591124C}" type="datetimeFigureOut">
              <a:rPr lang="en-GB" smtClean="0"/>
              <a:t>19/08/2021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4C2A4A-E97E-49DA-94BA-5E19FCAB8C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0610769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C577B1F-8E43-4A80-9A7D-CE939591124C}" type="datetimeFigureOut">
              <a:rPr lang="en-GB" smtClean="0"/>
              <a:t>19/08/2021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4C2A4A-E97E-49DA-94BA-5E19FCAB8C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0912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  <a:prstGeom prst="rect">
            <a:avLst/>
          </a:prstGeo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C577B1F-8E43-4A80-9A7D-CE939591124C}" type="datetimeFigureOut">
              <a:rPr lang="en-GB" smtClean="0"/>
              <a:t>19/08/2021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4C2A4A-E97E-49DA-94BA-5E19FCAB8C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4163226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C577B1F-8E43-4A80-9A7D-CE939591124C}" type="datetimeFigureOut">
              <a:rPr lang="en-GB" smtClean="0"/>
              <a:t>19/08/2021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4C2A4A-E97E-49DA-94BA-5E19FCAB8C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91202514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  <a:prstGeom prst="rect">
            <a:avLst/>
          </a:prstGeo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C577B1F-8E43-4A80-9A7D-CE939591124C}" type="datetimeFigureOut">
              <a:rPr lang="en-GB" smtClean="0"/>
              <a:t>19/08/2021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4C2A4A-E97E-49DA-94BA-5E19FCAB8C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6242199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C577B1F-8E43-4A80-9A7D-CE939591124C}" type="datetimeFigureOut">
              <a:rPr lang="en-GB" smtClean="0"/>
              <a:t>19/08/2021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4C2A4A-E97E-49DA-94BA-5E19FCAB8C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69003820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C577B1F-8E43-4A80-9A7D-CE939591124C}" type="datetimeFigureOut">
              <a:rPr lang="en-GB" smtClean="0"/>
              <a:t>19/08/2021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4C2A4A-E97E-49DA-94BA-5E19FCAB8C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05877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C577B1F-8E43-4A80-9A7D-CE939591124C}" type="datetimeFigureOut">
              <a:rPr lang="en-GB" smtClean="0"/>
              <a:t>19/08/2021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4C2A4A-E97E-49DA-94BA-5E19FCAB8C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98915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  <a:prstGeom prst="rect">
            <a:avLst/>
          </a:prstGeo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  <a:prstGeom prst="rect">
            <a:avLst/>
          </a:prstGeo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C577B1F-8E43-4A80-9A7D-CE939591124C}" type="datetimeFigureOut">
              <a:rPr lang="en-GB" smtClean="0"/>
              <a:t>19/08/2021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/>
          <a:lstStyle/>
          <a:p>
            <a:fld id="{ED4C2A4A-E97E-49DA-94BA-5E19FCAB8CFA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959434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>
            <a:lum/>
          </a:blip>
          <a:srcRect/>
          <a:stretch>
            <a:fillRect t="-21000" b="-21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704583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g"/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6.jpeg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25636" y="4312693"/>
            <a:ext cx="2390676" cy="2320690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896011" y="400338"/>
            <a:ext cx="2478900" cy="2206384"/>
            <a:chOff x="896011" y="400338"/>
            <a:chExt cx="2478900" cy="2206384"/>
          </a:xfrm>
        </p:grpSpPr>
        <p:pic>
          <p:nvPicPr>
            <p:cNvPr id="2" name="Picture 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96011" y="400338"/>
              <a:ext cx="2478900" cy="2206384"/>
            </a:xfrm>
            <a:prstGeom prst="rect">
              <a:avLst/>
            </a:prstGeom>
          </p:spPr>
        </p:pic>
        <p:sp>
          <p:nvSpPr>
            <p:cNvPr id="7" name="Oval 6"/>
            <p:cNvSpPr/>
            <p:nvPr/>
          </p:nvSpPr>
          <p:spPr>
            <a:xfrm>
              <a:off x="1667513" y="999530"/>
              <a:ext cx="1044000" cy="10080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7200" dirty="0" smtClean="0">
                  <a:solidFill>
                    <a:schemeClr val="tx1"/>
                  </a:solidFill>
                </a:rPr>
                <a:t>স্বা</a:t>
              </a:r>
              <a:r>
                <a:rPr lang="bn-IN" dirty="0" smtClean="0"/>
                <a:t> </a:t>
              </a:r>
              <a:endParaRPr lang="en-GB" dirty="0"/>
            </a:p>
          </p:txBody>
        </p:sp>
      </p:grpSp>
      <p:sp>
        <p:nvSpPr>
          <p:cNvPr id="8" name="Oval 7"/>
          <p:cNvSpPr/>
          <p:nvPr/>
        </p:nvSpPr>
        <p:spPr>
          <a:xfrm>
            <a:off x="9605797" y="5037276"/>
            <a:ext cx="1044000" cy="10080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</a:t>
            </a:r>
            <a:endParaRPr lang="en-GB" sz="72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3592196" y="1629491"/>
            <a:ext cx="5196961" cy="3390045"/>
            <a:chOff x="3592196" y="1629491"/>
            <a:chExt cx="5196961" cy="3390045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099470" y="2770497"/>
              <a:ext cx="2689687" cy="2249039"/>
            </a:xfrm>
            <a:prstGeom prst="rect">
              <a:avLst/>
            </a:prstGeom>
          </p:spPr>
        </p:pic>
        <p:sp>
          <p:nvSpPr>
            <p:cNvPr id="9" name="Oval 8"/>
            <p:cNvSpPr/>
            <p:nvPr/>
          </p:nvSpPr>
          <p:spPr>
            <a:xfrm>
              <a:off x="7059925" y="3486550"/>
              <a:ext cx="1044000" cy="1008000"/>
            </a:xfrm>
            <a:prstGeom prst="ellipse">
              <a:avLst/>
            </a:prstGeom>
            <a:solidFill>
              <a:schemeClr val="accent4">
                <a:lumMod val="60000"/>
                <a:lumOff val="40000"/>
              </a:schemeClr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7200" dirty="0" smtClean="0">
                  <a:solidFill>
                    <a:schemeClr val="tx1"/>
                  </a:solidFill>
                </a:rPr>
                <a:t>ত</a:t>
              </a:r>
              <a:r>
                <a:rPr lang="bn-IN" dirty="0" smtClean="0"/>
                <a:t> </a:t>
              </a:r>
              <a:endParaRPr lang="en-GB" dirty="0"/>
            </a:p>
          </p:txBody>
        </p:sp>
        <p:grpSp>
          <p:nvGrpSpPr>
            <p:cNvPr id="13" name="Group 12"/>
            <p:cNvGrpSpPr/>
            <p:nvPr/>
          </p:nvGrpSpPr>
          <p:grpSpPr>
            <a:xfrm>
              <a:off x="3592196" y="1629491"/>
              <a:ext cx="2371875" cy="2210933"/>
              <a:chOff x="3592196" y="1629491"/>
              <a:chExt cx="2371875" cy="2210933"/>
            </a:xfrm>
          </p:grpSpPr>
          <p:pic>
            <p:nvPicPr>
              <p:cNvPr id="3" name="Picture 2"/>
              <p:cNvPicPr>
                <a:picLocks noChangeAspect="1"/>
              </p:cNvPicPr>
              <p:nvPr/>
            </p:nvPicPr>
            <p:blipFill>
              <a:blip r:embed="rId2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3592196" y="1629491"/>
                <a:ext cx="2371875" cy="2210933"/>
              </a:xfrm>
              <a:prstGeom prst="rect">
                <a:avLst/>
              </a:prstGeom>
            </p:spPr>
          </p:pic>
          <p:sp>
            <p:nvSpPr>
              <p:cNvPr id="10" name="Oval 9"/>
              <p:cNvSpPr/>
              <p:nvPr/>
            </p:nvSpPr>
            <p:spPr>
              <a:xfrm>
                <a:off x="4297616" y="2362031"/>
                <a:ext cx="1044000" cy="1008000"/>
              </a:xfrm>
              <a:prstGeom prst="ellipse">
                <a:avLst/>
              </a:prstGeom>
              <a:solidFill>
                <a:schemeClr val="accent4">
                  <a:lumMod val="60000"/>
                  <a:lumOff val="4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bn-IN" sz="7200" dirty="0" smtClean="0">
                    <a:solidFill>
                      <a:schemeClr val="tx1"/>
                    </a:solidFill>
                  </a:rPr>
                  <a:t>গ</a:t>
                </a:r>
                <a:endParaRPr lang="en-GB" sz="7200" dirty="0">
                  <a:solidFill>
                    <a:schemeClr val="tx1"/>
                  </a:solidFill>
                </a:endParaRPr>
              </a:p>
            </p:txBody>
          </p:sp>
        </p:grpSp>
      </p:grp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660292" y="124190"/>
            <a:ext cx="2484636" cy="254431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pic>
        <p:nvPicPr>
          <p:cNvPr id="12" name="Picture 11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1208" y="4313686"/>
            <a:ext cx="2484636" cy="2544314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4088379521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22830" y="2102387"/>
            <a:ext cx="11846257" cy="407259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  <a:scene3d>
            <a:camera prst="orthographicFront"/>
            <a:lightRig rig="threePt" dir="t"/>
          </a:scene3d>
          <a:sp3d>
            <a:bevelT prst="relaxedInset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GB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2,3,5,7,11,13,17,19,23.29.,31,37,41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ইত্যাদি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মৌলিক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4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4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060812" y="655093"/>
            <a:ext cx="8325134" cy="646331"/>
          </a:xfrm>
          <a:prstGeom prst="rect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মৌলিক সংখ্যা কোনগুলো বল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14015688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2000">
        <p15:prstTrans prst="crush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38484" y="600501"/>
            <a:ext cx="817500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সংখ্যাগুলোকে মৌলিক উঠপাদকে বিশ্লেসন করি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7010400" y="2286000"/>
            <a:ext cx="2514600" cy="2514600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7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৩৬</a:t>
            </a:r>
            <a:endParaRPr lang="en-US" sz="7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Oval 3"/>
          <p:cNvSpPr/>
          <p:nvPr/>
        </p:nvSpPr>
        <p:spPr>
          <a:xfrm>
            <a:off x="2715904" y="2442948"/>
            <a:ext cx="2756847" cy="2538483"/>
          </a:xfrm>
          <a:prstGeom prst="ellipse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২৪</a:t>
            </a:r>
            <a:endParaRPr lang="en-GB" sz="9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268627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831910" y="109182"/>
            <a:ext cx="6629400" cy="1066800"/>
          </a:xfrm>
          <a:prstGeom prst="rect">
            <a:avLst/>
          </a:prstGeom>
          <a:ln/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উত্তরগুলো মিলিয়ে </a:t>
            </a:r>
            <a:r>
              <a:rPr lang="bn-IN" sz="5400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দেখো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Oval 2"/>
          <p:cNvSpPr/>
          <p:nvPr/>
        </p:nvSpPr>
        <p:spPr>
          <a:xfrm>
            <a:off x="1660478" y="1178257"/>
            <a:ext cx="1752600" cy="1600200"/>
          </a:xfrm>
          <a:prstGeom prst="ellipse">
            <a:avLst/>
          </a:prstGeom>
          <a:solidFill>
            <a:schemeClr val="accent4">
              <a:lumMod val="60000"/>
              <a:lumOff val="40000"/>
            </a:schemeClr>
          </a:solidFill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24</a:t>
            </a:r>
          </a:p>
        </p:txBody>
      </p:sp>
      <p:sp>
        <p:nvSpPr>
          <p:cNvPr id="4" name="Rectangle 3"/>
          <p:cNvSpPr/>
          <p:nvPr/>
        </p:nvSpPr>
        <p:spPr>
          <a:xfrm>
            <a:off x="5326039" y="1469408"/>
            <a:ext cx="4572000" cy="1066800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  <a:ln/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×</a:t>
            </a:r>
            <a:r>
              <a:rPr lang="bn-BD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×</a:t>
            </a:r>
            <a:r>
              <a:rPr lang="bn-BD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×</a:t>
            </a:r>
            <a:r>
              <a:rPr lang="bn-BD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Oval 4"/>
          <p:cNvSpPr/>
          <p:nvPr/>
        </p:nvSpPr>
        <p:spPr>
          <a:xfrm>
            <a:off x="1597926" y="3899848"/>
            <a:ext cx="1752600" cy="1600200"/>
          </a:xfrm>
          <a:prstGeom prst="ellipse">
            <a:avLst/>
          </a:prstGeom>
          <a:solidFill>
            <a:schemeClr val="accent6">
              <a:lumMod val="75000"/>
            </a:schemeClr>
          </a:solidFill>
          <a:ln>
            <a:solidFill>
              <a:schemeClr val="accent6">
                <a:lumMod val="75000"/>
              </a:schemeClr>
            </a:solidFill>
          </a:ln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60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36</a:t>
            </a:r>
          </a:p>
        </p:txBody>
      </p:sp>
      <p:sp>
        <p:nvSpPr>
          <p:cNvPr id="6" name="Rectangle 5"/>
          <p:cNvSpPr/>
          <p:nvPr/>
        </p:nvSpPr>
        <p:spPr>
          <a:xfrm>
            <a:off x="5181600" y="4101152"/>
            <a:ext cx="4572000" cy="1066800"/>
          </a:xfrm>
          <a:prstGeom prst="rect">
            <a:avLst/>
          </a:prstGeom>
          <a:solidFill>
            <a:schemeClr val="accent6">
              <a:lumMod val="75000"/>
            </a:schemeClr>
          </a:solidFill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×</a:t>
            </a:r>
            <a:r>
              <a:rPr lang="bn-BD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×</a:t>
            </a:r>
            <a:r>
              <a:rPr lang="bn-BD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r>
              <a:rPr lang="en-US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×</a:t>
            </a:r>
            <a:r>
              <a:rPr lang="bn-BD" sz="60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60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3969224" y="1665027"/>
            <a:ext cx="762000" cy="6858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>
                <a:solidFill>
                  <a:schemeClr val="tx1"/>
                </a:solidFill>
              </a:rPr>
              <a:t>=</a:t>
            </a:r>
            <a:endParaRPr lang="en-US" sz="8000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3835022" y="4342262"/>
            <a:ext cx="762000" cy="685800"/>
          </a:xfrm>
          <a:prstGeom prst="rect">
            <a:avLst/>
          </a:prstGeom>
          <a:noFill/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8000" dirty="0">
                <a:solidFill>
                  <a:schemeClr val="tx1"/>
                </a:solidFill>
              </a:rPr>
              <a:t>=</a:t>
            </a:r>
            <a:endParaRPr lang="en-US" sz="80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7589652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7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3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7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251882" y="409432"/>
            <a:ext cx="8611736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asban"/>
              </a:rPr>
              <a:t>নিচের</a:t>
            </a:r>
            <a:r>
              <a:rPr lang="en-US" sz="4000" dirty="0" smtClean="0">
                <a:latin typeface="Nikasban"/>
              </a:rPr>
              <a:t> </a:t>
            </a:r>
            <a:r>
              <a:rPr lang="en-US" sz="4000" dirty="0" err="1" smtClean="0">
                <a:latin typeface="Nikasban"/>
              </a:rPr>
              <a:t>সংখ্যা</a:t>
            </a:r>
            <a:r>
              <a:rPr lang="en-US" sz="4000" dirty="0" smtClean="0">
                <a:latin typeface="Nikasban"/>
              </a:rPr>
              <a:t> </a:t>
            </a:r>
            <a:r>
              <a:rPr lang="en-US" sz="4000" dirty="0" err="1" smtClean="0">
                <a:latin typeface="Nikasban"/>
              </a:rPr>
              <a:t>গুলোর</a:t>
            </a:r>
            <a:r>
              <a:rPr lang="en-US" sz="4000" dirty="0" smtClean="0">
                <a:latin typeface="Nikasban"/>
              </a:rPr>
              <a:t> </a:t>
            </a:r>
            <a:r>
              <a:rPr lang="en-US" sz="4000" dirty="0" err="1" smtClean="0">
                <a:latin typeface="Nikasban"/>
              </a:rPr>
              <a:t>গসাগু</a:t>
            </a:r>
            <a:r>
              <a:rPr lang="en-US" sz="4000" dirty="0" smtClean="0">
                <a:latin typeface="Nikasban"/>
              </a:rPr>
              <a:t> </a:t>
            </a:r>
            <a:r>
              <a:rPr lang="en-US" sz="4000" dirty="0" err="1" smtClean="0">
                <a:latin typeface="Nikasban"/>
              </a:rPr>
              <a:t>নির্ণয়</a:t>
            </a:r>
            <a:r>
              <a:rPr lang="en-US" sz="4000" dirty="0" smtClean="0">
                <a:latin typeface="Nikasban"/>
              </a:rPr>
              <a:t> </a:t>
            </a:r>
            <a:r>
              <a:rPr lang="en-US" sz="4000" dirty="0" err="1" smtClean="0">
                <a:latin typeface="Nikasban"/>
              </a:rPr>
              <a:t>কর</a:t>
            </a:r>
            <a:r>
              <a:rPr lang="en-US" sz="4000" dirty="0" smtClean="0">
                <a:latin typeface="Nikasban"/>
              </a:rPr>
              <a:t> </a:t>
            </a:r>
            <a:endParaRPr lang="en-GB" sz="4000" dirty="0">
              <a:latin typeface="Nikasban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2961564" y="2456597"/>
            <a:ext cx="6701050" cy="1050878"/>
          </a:xfrm>
          <a:prstGeom prst="rect">
            <a:avLst/>
          </a:prstGeom>
          <a:solidFill>
            <a:schemeClr val="accent4">
              <a:lumMod val="20000"/>
              <a:lumOff val="8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২৪,৩৬</a:t>
            </a:r>
            <a:endParaRPr lang="en-GB" sz="6600" dirty="0">
              <a:solidFill>
                <a:srgbClr val="002060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969072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119532" y="628357"/>
            <a:ext cx="7924800" cy="228600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marL="914400" indent="-914400"/>
            <a:r>
              <a:rPr lang="bn-BD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১)    ২৪  =  ২  </a:t>
            </a:r>
            <a:r>
              <a:rPr lang="en-US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×</a:t>
            </a:r>
            <a:r>
              <a:rPr lang="bn-BD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২ </a:t>
            </a:r>
            <a:r>
              <a:rPr lang="en-US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×</a:t>
            </a:r>
            <a:r>
              <a:rPr lang="bn-BD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২  </a:t>
            </a:r>
            <a:r>
              <a:rPr lang="en-US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×</a:t>
            </a:r>
            <a:r>
              <a:rPr lang="bn-BD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৩</a:t>
            </a:r>
          </a:p>
          <a:p>
            <a:pPr marL="914400" indent="-914400">
              <a:buAutoNum type="arabicParenR" startAt="2"/>
            </a:pPr>
            <a:r>
              <a:rPr lang="bn-BD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৩৬  =  ২  </a:t>
            </a:r>
            <a:r>
              <a:rPr lang="en-US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×</a:t>
            </a:r>
            <a:r>
              <a:rPr lang="bn-BD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২        </a:t>
            </a:r>
            <a:r>
              <a:rPr lang="en-US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×</a:t>
            </a:r>
            <a:r>
              <a:rPr lang="bn-BD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৩ </a:t>
            </a:r>
            <a:r>
              <a:rPr lang="en-US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×</a:t>
            </a:r>
            <a:r>
              <a:rPr lang="bn-BD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৩</a:t>
            </a:r>
          </a:p>
          <a:p>
            <a:pPr marL="914400" indent="-914400"/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4648200" y="1981200"/>
            <a:ext cx="609600" cy="533400"/>
          </a:xfrm>
          <a:prstGeom prst="rect">
            <a:avLst/>
          </a:prstGeom>
          <a:noFill/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5867400" y="1981200"/>
            <a:ext cx="609600" cy="533400"/>
          </a:xfrm>
          <a:prstGeom prst="rect">
            <a:avLst/>
          </a:prstGeom>
          <a:noFill/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8001000" y="2057400"/>
            <a:ext cx="609600" cy="533400"/>
          </a:xfrm>
          <a:prstGeom prst="rect">
            <a:avLst/>
          </a:prstGeom>
          <a:noFill/>
          <a:ln>
            <a:solidFill>
              <a:srgbClr val="FF7C8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48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</a:t>
            </a:r>
            <a:endParaRPr lang="en-US" sz="48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1482970" y="3325838"/>
            <a:ext cx="8153400" cy="609600"/>
          </a:xfrm>
          <a:prstGeom prst="rect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শুধুমাত্র সাধারণ মৌলিক উৎপাদকগুলো</a:t>
            </a:r>
            <a:r>
              <a:rPr lang="en-US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নেওয়া হয়েছে।</a:t>
            </a:r>
            <a:endParaRPr lang="en-US" sz="36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756117" y="4186310"/>
            <a:ext cx="8077200" cy="1143000"/>
          </a:xfrm>
          <a:prstGeom prst="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marL="914400" indent="-914400" algn="ctr"/>
            <a:r>
              <a:rPr lang="bn-BD" sz="4800" dirty="0">
                <a:latin typeface="NikoshBAN" pitchFamily="2" charset="0"/>
                <a:cs typeface="NikoshBAN" pitchFamily="2" charset="0"/>
              </a:rPr>
              <a:t> </a:t>
            </a:r>
            <a:r>
              <a:rPr lang="bn-BD" sz="7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 </a:t>
            </a:r>
            <a:r>
              <a:rPr lang="en-US" sz="7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×</a:t>
            </a:r>
            <a:r>
              <a:rPr lang="bn-BD" sz="7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২ </a:t>
            </a:r>
            <a:r>
              <a:rPr lang="en-US" sz="7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×</a:t>
            </a:r>
            <a:r>
              <a:rPr lang="bn-BD" sz="72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৩=১২</a:t>
            </a:r>
            <a:endParaRPr lang="en-US" sz="72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742049" y="5700932"/>
            <a:ext cx="8153400" cy="990600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সকল সাধারণ মৌলিক উৎপাদকগুলো গুণ করা হয়েছে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328720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44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ame 1"/>
          <p:cNvSpPr/>
          <p:nvPr/>
        </p:nvSpPr>
        <p:spPr>
          <a:xfrm>
            <a:off x="382137" y="1066799"/>
            <a:ext cx="10563367" cy="5525069"/>
          </a:xfrm>
          <a:prstGeom prst="frame">
            <a:avLst/>
          </a:prstGeom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সুতরাং নির্ণেয় গ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 হচ্ছে ১২ ।</a:t>
            </a:r>
          </a:p>
          <a:p>
            <a:pPr algn="ctr"/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অর্থাৎ ২৪ এবং ৩৬ উভয়ই ১২ দ্বারা বিভাজ্য।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2967087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838735" y="232012"/>
            <a:ext cx="6509982" cy="707886"/>
          </a:xfrm>
          <a:prstGeom prst="rect">
            <a:avLst/>
          </a:prstGeom>
          <a:effectLst>
            <a:glow rad="228600">
              <a:schemeClr val="accent5">
                <a:satMod val="175000"/>
                <a:alpha val="40000"/>
              </a:schemeClr>
            </a:glow>
          </a:effectLst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দলীয়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0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12" name="Group 11"/>
          <p:cNvGrpSpPr/>
          <p:nvPr/>
        </p:nvGrpSpPr>
        <p:grpSpPr>
          <a:xfrm>
            <a:off x="3179510" y="1881921"/>
            <a:ext cx="5609228" cy="1018864"/>
            <a:chOff x="1460312" y="1774209"/>
            <a:chExt cx="5609228" cy="1018864"/>
          </a:xfrm>
        </p:grpSpPr>
        <p:sp>
          <p:nvSpPr>
            <p:cNvPr id="8" name="TextBox 7"/>
            <p:cNvSpPr txBox="1"/>
            <p:nvPr/>
          </p:nvSpPr>
          <p:spPr>
            <a:xfrm>
              <a:off x="1460312" y="1869743"/>
              <a:ext cx="1460311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  <a:scene3d>
                <a:camera prst="orthographicFront"/>
                <a:lightRig rig="soft" dir="t">
                  <a:rot lat="0" lon="0" rev="15600000"/>
                </a:lightRig>
              </a:scene3d>
              <a:sp3d extrusionH="57150" prstMaterial="softEdge">
                <a:bevelT w="25400" h="38100"/>
              </a:sp3d>
            </a:bodyPr>
            <a:lstStyle/>
            <a:p>
              <a:r>
                <a:rPr lang="bn-IN" sz="5400" b="1" dirty="0" smtClean="0">
                  <a:ln/>
                  <a:solidFill>
                    <a:schemeClr val="accent4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ক দল </a:t>
              </a:r>
              <a:endParaRPr lang="en-GB" sz="5400" b="1" dirty="0">
                <a:ln/>
                <a:solidFill>
                  <a:schemeClr val="accent4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9" name="TextBox 8"/>
            <p:cNvSpPr txBox="1"/>
            <p:nvPr/>
          </p:nvSpPr>
          <p:spPr>
            <a:xfrm>
              <a:off x="4026089" y="1774209"/>
              <a:ext cx="3043451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6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৪০,৬০</a:t>
              </a:r>
              <a:endParaRPr lang="en-GB" sz="6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3" name="Group 12"/>
          <p:cNvGrpSpPr/>
          <p:nvPr/>
        </p:nvGrpSpPr>
        <p:grpSpPr>
          <a:xfrm>
            <a:off x="2033516" y="3002506"/>
            <a:ext cx="6250676" cy="1035715"/>
            <a:chOff x="300250" y="2920620"/>
            <a:chExt cx="6250676" cy="1035715"/>
          </a:xfrm>
        </p:grpSpPr>
        <p:sp>
          <p:nvSpPr>
            <p:cNvPr id="5" name="TextBox 4"/>
            <p:cNvSpPr txBox="1"/>
            <p:nvPr/>
          </p:nvSpPr>
          <p:spPr>
            <a:xfrm>
              <a:off x="300250" y="3125338"/>
              <a:ext cx="3357349" cy="830997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4800" dirty="0" smtClean="0">
                  <a:solidFill>
                    <a:srgbClr val="002060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খ দল  </a:t>
              </a:r>
              <a:endParaRPr lang="en-GB" sz="4800" dirty="0">
                <a:solidFill>
                  <a:srgbClr val="002060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0" name="TextBox 9"/>
            <p:cNvSpPr txBox="1"/>
            <p:nvPr/>
          </p:nvSpPr>
          <p:spPr>
            <a:xfrm>
              <a:off x="3957851" y="2920620"/>
              <a:ext cx="2593075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6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৪৮,৭২ </a:t>
              </a:r>
              <a:endParaRPr lang="en-GB" sz="6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  <p:grpSp>
        <p:nvGrpSpPr>
          <p:cNvPr id="14" name="Group 13"/>
          <p:cNvGrpSpPr/>
          <p:nvPr/>
        </p:nvGrpSpPr>
        <p:grpSpPr>
          <a:xfrm>
            <a:off x="2715064" y="4103148"/>
            <a:ext cx="5143947" cy="1105368"/>
            <a:chOff x="1026434" y="4479406"/>
            <a:chExt cx="7986667" cy="1105368"/>
          </a:xfrm>
        </p:grpSpPr>
        <p:sp>
          <p:nvSpPr>
            <p:cNvPr id="7" name="TextBox 6"/>
            <p:cNvSpPr txBox="1"/>
            <p:nvPr/>
          </p:nvSpPr>
          <p:spPr>
            <a:xfrm>
              <a:off x="1026434" y="4661444"/>
              <a:ext cx="2975210" cy="92333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ctr"/>
              <a:r>
                <a:rPr lang="bn-IN" sz="5400" dirty="0" smtClean="0">
                  <a:ln>
                    <a:solidFill>
                      <a:schemeClr val="accent6">
                        <a:lumMod val="75000"/>
                      </a:schemeClr>
                    </a:solidFill>
                  </a:ln>
                  <a:effectLst>
                    <a:outerShdw blurRad="50800" dist="38100" dir="2700000" algn="tl" rotWithShape="0">
                      <a:prstClr val="black">
                        <a:alpha val="40000"/>
                      </a:prstClr>
                    </a:outerShdw>
                  </a:effectLst>
                  <a:latin typeface="NikoshBAN" panose="02000000000000000000" pitchFamily="2" charset="0"/>
                  <a:cs typeface="NikoshBAN" panose="02000000000000000000" pitchFamily="2" charset="0"/>
                </a:rPr>
                <a:t>গ দল </a:t>
              </a:r>
              <a:endParaRPr lang="en-GB" sz="5400" dirty="0">
                <a:ln>
                  <a:solidFill>
                    <a:schemeClr val="accent6">
                      <a:lumMod val="75000"/>
                    </a:schemeClr>
                  </a:solidFill>
                </a:ln>
                <a:effectLst>
                  <a:outerShdw blurRad="50800" dist="38100" dir="2700000" algn="tl" rotWithShape="0">
                    <a:prstClr val="black">
                      <a:alpha val="40000"/>
                    </a:prstClr>
                  </a:outerShdw>
                </a:effectLst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11" name="TextBox 10"/>
            <p:cNvSpPr txBox="1"/>
            <p:nvPr/>
          </p:nvSpPr>
          <p:spPr>
            <a:xfrm>
              <a:off x="5737638" y="4479406"/>
              <a:ext cx="3275463" cy="1015663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bn-IN" sz="60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২৪,৩০ </a:t>
              </a:r>
              <a:endParaRPr lang="en-GB" sz="60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04719977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100">
        <p:cut/>
      </p:transition>
    </mc:Choice>
    <mc:Fallback>
      <p:transition>
        <p:cut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723333" y="1378423"/>
            <a:ext cx="10877264" cy="4865427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1885950" lvl="3" indent="-514350"/>
            <a:endParaRPr lang="bn-BD" sz="5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1885950" lvl="3" indent="-514350"/>
            <a:endParaRPr lang="bn-BD" sz="5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1885950" lvl="3" indent="-514350"/>
            <a:r>
              <a:rPr lang="bn-BD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১)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 পূর্ণরূপ কী?</a:t>
            </a:r>
          </a:p>
          <a:p>
            <a:pPr marL="1885950" lvl="3" indent="-514350"/>
            <a:endParaRPr lang="bn-BD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/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২) গুণনীয়কের অপর নাম কী?</a:t>
            </a:r>
          </a:p>
          <a:p>
            <a:pPr marL="514350" indent="-514350"/>
            <a:endParaRPr lang="bn-BD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/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        </a:t>
            </a:r>
            <a:r>
              <a:rPr lang="bn-BD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৩) একাধিক সংখ্যার সাধারণ মৌলিক গুণনীয়ক না থাকলে তাদের গ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</a:t>
            </a:r>
            <a:r>
              <a:rPr lang="en-US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44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 কী হয়?</a:t>
            </a:r>
            <a:endParaRPr lang="en-US" sz="4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  <a:p>
            <a:pPr marL="514350" indent="-514350"/>
            <a:endParaRPr lang="bn-BD" sz="54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439237" y="450377"/>
            <a:ext cx="5076967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</a:t>
            </a:r>
            <a:endParaRPr lang="en-GB" sz="4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92578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821373" y="450376"/>
            <a:ext cx="5472752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GB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3248168" y="327546"/>
            <a:ext cx="536357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 কাজ</a:t>
            </a:r>
            <a:r>
              <a:rPr lang="bn-IN" sz="7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3043452" y="1501254"/>
            <a:ext cx="7724632" cy="37856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গসাগু নির্ণয় কর 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১২,৩৩,২৪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১২,২৪,৩৬</a:t>
            </a:r>
          </a:p>
          <a:p>
            <a:pPr marL="342900" indent="-342900" algn="ctr">
              <a:buFont typeface="+mj-lt"/>
              <a:buAutoNum type="arabicPeriod"/>
            </a:pP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৩৯,২৬,৫২ </a:t>
            </a:r>
            <a:endParaRPr lang="bn-IN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81568947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500">
        <p:split orient="vert"/>
      </p:transition>
    </mc:Choice>
    <mc:Fallback>
      <p:transition spd="slow">
        <p:split orient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460310" y="735841"/>
            <a:ext cx="8516203" cy="4769074"/>
          </a:xfrm>
          <a:prstGeom prst="rect">
            <a:avLst/>
          </a:prstGeom>
          <a:ln w="228600" cap="sq" cmpd="thickThin">
            <a:solidFill>
              <a:srgbClr val="000000"/>
            </a:solidFill>
            <a:prstDash val="solid"/>
            <a:miter lim="800000"/>
          </a:ln>
          <a:effectLst>
            <a:innerShdw blurRad="76200">
              <a:srgbClr val="000000"/>
            </a:innerShdw>
          </a:effectLst>
        </p:spPr>
      </p:pic>
      <p:sp>
        <p:nvSpPr>
          <p:cNvPr id="4" name="TextBox 3"/>
          <p:cNvSpPr txBox="1"/>
          <p:nvPr/>
        </p:nvSpPr>
        <p:spPr>
          <a:xfrm>
            <a:off x="3889612" y="2647664"/>
            <a:ext cx="3998794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 সবাইকে </a:t>
            </a:r>
            <a:endParaRPr lang="en-GB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835899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6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2" name="Group 11"/>
          <p:cNvGrpSpPr/>
          <p:nvPr/>
        </p:nvGrpSpPr>
        <p:grpSpPr>
          <a:xfrm>
            <a:off x="177422" y="286603"/>
            <a:ext cx="11641539" cy="6571397"/>
            <a:chOff x="177422" y="286603"/>
            <a:chExt cx="11641539" cy="6571397"/>
          </a:xfrm>
        </p:grpSpPr>
        <p:sp>
          <p:nvSpPr>
            <p:cNvPr id="2" name="Flowchart: Punched Tape 1"/>
            <p:cNvSpPr/>
            <p:nvPr/>
          </p:nvSpPr>
          <p:spPr>
            <a:xfrm>
              <a:off x="3684895" y="286603"/>
              <a:ext cx="4954137" cy="1037230"/>
            </a:xfrm>
            <a:prstGeom prst="flowChartPunchedTape">
              <a:avLst/>
            </a:prstGeom>
            <a:ln>
              <a:noFill/>
            </a:ln>
            <a:effectLst>
              <a:innerShdw blurRad="63500" dist="50800" dir="16200000">
                <a:prstClr val="black">
                  <a:alpha val="50000"/>
                </a:prstClr>
              </a:innerShdw>
            </a:effectLst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IN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পরিচিতি</a:t>
              </a:r>
              <a:endParaRPr lang="en-GB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" name="Horizontal Scroll 2"/>
            <p:cNvSpPr/>
            <p:nvPr/>
          </p:nvSpPr>
          <p:spPr>
            <a:xfrm>
              <a:off x="177422" y="4142095"/>
              <a:ext cx="4885898" cy="2715905"/>
            </a:xfrm>
            <a:prstGeom prst="horizontalScroll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IN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তাহমিনা আক্তার</a:t>
              </a:r>
            </a:p>
            <a:p>
              <a:pPr algn="ctr"/>
              <a:r>
                <a:rPr lang="bn-IN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প্রধান শিক্ষক</a:t>
              </a:r>
            </a:p>
            <a:p>
              <a:pPr algn="ctr"/>
              <a:r>
                <a:rPr lang="bn-IN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বাদে ভূকশিমইল সপ্রাবি,কুলাউরা,মৌলভীবাজার </a:t>
              </a:r>
              <a:endParaRPr lang="en-GB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pic>
          <p:nvPicPr>
            <p:cNvPr id="4" name="Picture 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70861" y="1430781"/>
              <a:ext cx="2663660" cy="2899681"/>
            </a:xfrm>
            <a:prstGeom prst="roundRect">
              <a:avLst>
                <a:gd name="adj" fmla="val 11111"/>
              </a:avLst>
            </a:prstGeom>
            <a:ln w="190500" cap="rnd">
              <a:solidFill>
                <a:srgbClr val="C8C6BD"/>
              </a:solidFill>
              <a:prstDash val="solid"/>
            </a:ln>
            <a:effectLst>
              <a:outerShdw blurRad="101600" dist="50800" dir="7200000" algn="tl" rotWithShape="0">
                <a:srgbClr val="000000">
                  <a:alpha val="45000"/>
                </a:srgbClr>
              </a:outerShdw>
            </a:effectLst>
            <a:scene3d>
              <a:camera prst="perspectiveFront" fov="5400000"/>
              <a:lightRig rig="threePt" dir="t">
                <a:rot lat="0" lon="0" rev="19200000"/>
              </a:lightRig>
            </a:scene3d>
            <a:sp3d extrusionH="25400">
              <a:bevelT w="304800" h="152400" prst="hardEdge"/>
              <a:extrusionClr>
                <a:srgbClr val="FFFFFF"/>
              </a:extrusionClr>
            </a:sp3d>
          </p:spPr>
        </p:pic>
        <p:sp>
          <p:nvSpPr>
            <p:cNvPr id="5" name="Horizontal Scroll 4"/>
            <p:cNvSpPr/>
            <p:nvPr/>
          </p:nvSpPr>
          <p:spPr>
            <a:xfrm>
              <a:off x="7410734" y="4026090"/>
              <a:ext cx="4408227" cy="2579427"/>
            </a:xfrm>
            <a:prstGeom prst="horizontalScroll">
              <a:avLst/>
            </a:prstGeom>
          </p:spPr>
          <p:style>
            <a:lnRef idx="1">
              <a:schemeClr val="accent2"/>
            </a:lnRef>
            <a:fillRef idx="2">
              <a:schemeClr val="accent2"/>
            </a:fillRef>
            <a:effectRef idx="1">
              <a:schemeClr val="accent2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r>
                <a:rPr lang="bn-IN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শ্রেণিঃ৫ম</a:t>
              </a:r>
            </a:p>
            <a:p>
              <a:pPr algn="ctr"/>
              <a:r>
                <a:rPr lang="bn-IN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বিষয়ঃগণিত</a:t>
              </a:r>
            </a:p>
            <a:p>
              <a:pPr algn="ctr"/>
              <a:r>
                <a:rPr lang="bn-IN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অধ্যায়ঃ৫</a:t>
              </a:r>
            </a:p>
            <a:p>
              <a:pPr algn="ctr"/>
              <a:r>
                <a:rPr lang="bn-IN" sz="2800" dirty="0" smtClean="0">
                  <a:latin typeface="NikoshBAN" panose="02000000000000000000" pitchFamily="2" charset="0"/>
                  <a:cs typeface="NikoshBAN" panose="02000000000000000000" pitchFamily="2" charset="0"/>
                </a:rPr>
                <a:t>পাঠঃগুনিতক ও গুণনীয়ক</a:t>
              </a:r>
              <a:endParaRPr lang="en-GB" sz="2800" dirty="0"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6" name="Down Arrow 5"/>
            <p:cNvSpPr/>
            <p:nvPr/>
          </p:nvSpPr>
          <p:spPr>
            <a:xfrm rot="10800000">
              <a:off x="5145205" y="1746913"/>
              <a:ext cx="272956" cy="4421874"/>
            </a:xfrm>
            <a:prstGeom prst="downArrow">
              <a:avLst/>
            </a:pr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7" name="Down Arrow 6"/>
            <p:cNvSpPr/>
            <p:nvPr/>
          </p:nvSpPr>
          <p:spPr>
            <a:xfrm rot="10800000">
              <a:off x="5270309" y="1944806"/>
              <a:ext cx="272956" cy="4421874"/>
            </a:xfrm>
            <a:prstGeom prst="downArrow">
              <a:avLst/>
            </a:prstGeom>
            <a:solidFill>
              <a:schemeClr val="accent4">
                <a:lumMod val="60000"/>
                <a:lumOff val="4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sp>
          <p:nvSpPr>
            <p:cNvPr id="8" name="Down Arrow 7"/>
            <p:cNvSpPr/>
            <p:nvPr/>
          </p:nvSpPr>
          <p:spPr>
            <a:xfrm rot="10800000">
              <a:off x="5381765" y="2245058"/>
              <a:ext cx="272956" cy="4421874"/>
            </a:xfrm>
            <a:prstGeom prst="downArrow">
              <a:avLst/>
            </a:pr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GB"/>
            </a:p>
          </p:txBody>
        </p:sp>
        <p:grpSp>
          <p:nvGrpSpPr>
            <p:cNvPr id="9" name="Group 8">
              <a:extLst>
                <a:ext uri="{FF2B5EF4-FFF2-40B4-BE49-F238E27FC236}">
                  <a16:creationId xmlns="" xmlns:a16="http://schemas.microsoft.com/office/drawing/2014/main" id="{848809AF-3AD6-4AF1-A305-418B6CB4C1D2}"/>
                </a:ext>
              </a:extLst>
            </p:cNvPr>
            <p:cNvGrpSpPr/>
            <p:nvPr/>
          </p:nvGrpSpPr>
          <p:grpSpPr>
            <a:xfrm>
              <a:off x="8685535" y="1400051"/>
              <a:ext cx="2244222" cy="2718315"/>
              <a:chOff x="8285871" y="1934702"/>
              <a:chExt cx="2790354" cy="3408905"/>
            </a:xfrm>
          </p:grpSpPr>
          <p:pic>
            <p:nvPicPr>
              <p:cNvPr id="10" name="Picture 9">
                <a:extLst>
                  <a:ext uri="{FF2B5EF4-FFF2-40B4-BE49-F238E27FC236}">
                    <a16:creationId xmlns="" xmlns:a16="http://schemas.microsoft.com/office/drawing/2014/main" id="{176066A9-1C7A-429E-A3F1-21915A97CD4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3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8285871" y="1934702"/>
                <a:ext cx="2790354" cy="3408905"/>
              </a:xfrm>
              <a:prstGeom prst="rect">
                <a:avLst/>
              </a:prstGeom>
            </p:spPr>
          </p:pic>
          <p:pic>
            <p:nvPicPr>
              <p:cNvPr id="11" name="Picture 10">
                <a:extLst>
                  <a:ext uri="{FF2B5EF4-FFF2-40B4-BE49-F238E27FC236}">
                    <a16:creationId xmlns="" xmlns:a16="http://schemas.microsoft.com/office/drawing/2014/main" id="{E57DF2DF-05AA-4E96-9676-4EBA3D75A07B}"/>
                  </a:ext>
                </a:extLst>
              </p:cNvPr>
              <p:cNvPicPr>
                <a:picLocks noChangeAspect="1"/>
              </p:cNvPicPr>
              <p:nvPr/>
            </p:nvPicPr>
            <p:blipFill>
              <a:blip r:embed="rId4" cstate="print">
                <a:extLst>
                  <a:ext uri="{28A0092B-C50C-407E-A947-70E740481C1C}">
                    <a14:useLocalDpi xmlns:a14="http://schemas.microsoft.com/office/drawing/2010/main" val="0"/>
                  </a:ext>
                </a:extLst>
              </a:blip>
              <a:stretch>
                <a:fillRect/>
              </a:stretch>
            </p:blipFill>
            <p:spPr>
              <a:xfrm>
                <a:off x="10502964" y="2100093"/>
                <a:ext cx="357294" cy="259620"/>
              </a:xfrm>
              <a:prstGeom prst="rect">
                <a:avLst/>
              </a:prstGeom>
            </p:spPr>
          </p:pic>
        </p:grpSp>
      </p:grpSp>
    </p:spTree>
    <p:extLst>
      <p:ext uri="{BB962C8B-B14F-4D97-AF65-F5344CB8AC3E}">
        <p14:creationId xmlns:p14="http://schemas.microsoft.com/office/powerpoint/2010/main" val="2818147833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92173" y="211017"/>
            <a:ext cx="5416061" cy="703385"/>
          </a:xfrm>
          <a:prstGeom prst="rect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 </a:t>
            </a:r>
            <a:endParaRPr lang="en-GB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37" name="Group 36"/>
          <p:cNvGrpSpPr/>
          <p:nvPr/>
        </p:nvGrpSpPr>
        <p:grpSpPr>
          <a:xfrm>
            <a:off x="2358546" y="1297065"/>
            <a:ext cx="6049107" cy="1974044"/>
            <a:chOff x="1911154" y="1114497"/>
            <a:chExt cx="6166923" cy="2212289"/>
          </a:xfrm>
        </p:grpSpPr>
        <p:pic>
          <p:nvPicPr>
            <p:cNvPr id="24" name="Picture 23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5982577" y="1145561"/>
              <a:ext cx="2095500" cy="2181225"/>
            </a:xfrm>
            <a:prstGeom prst="rect">
              <a:avLst/>
            </a:prstGeom>
          </p:spPr>
        </p:pic>
        <p:pic>
          <p:nvPicPr>
            <p:cNvPr id="25" name="Picture 24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22247" y="1114497"/>
              <a:ext cx="2095500" cy="2181225"/>
            </a:xfrm>
            <a:prstGeom prst="rect">
              <a:avLst/>
            </a:prstGeom>
          </p:spPr>
        </p:pic>
        <p:pic>
          <p:nvPicPr>
            <p:cNvPr id="26" name="Picture 25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1911154" y="1114497"/>
              <a:ext cx="2095500" cy="2181225"/>
            </a:xfrm>
            <a:prstGeom prst="rect">
              <a:avLst/>
            </a:prstGeom>
          </p:spPr>
        </p:pic>
      </p:grpSp>
      <p:grpSp>
        <p:nvGrpSpPr>
          <p:cNvPr id="38" name="Group 37"/>
          <p:cNvGrpSpPr/>
          <p:nvPr/>
        </p:nvGrpSpPr>
        <p:grpSpPr>
          <a:xfrm>
            <a:off x="5843174" y="3653772"/>
            <a:ext cx="5948297" cy="1648791"/>
            <a:chOff x="3922247" y="3688443"/>
            <a:chExt cx="6411936" cy="2243353"/>
          </a:xfrm>
        </p:grpSpPr>
        <p:pic>
          <p:nvPicPr>
            <p:cNvPr id="22" name="Picture 21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3922247" y="3688443"/>
              <a:ext cx="2095500" cy="2181225"/>
            </a:xfrm>
            <a:prstGeom prst="rect">
              <a:avLst/>
            </a:prstGeom>
          </p:spPr>
        </p:pic>
        <p:pic>
          <p:nvPicPr>
            <p:cNvPr id="23" name="Picture 22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143183" y="3688443"/>
              <a:ext cx="2095500" cy="2181225"/>
            </a:xfrm>
            <a:prstGeom prst="rect">
              <a:avLst/>
            </a:prstGeom>
          </p:spPr>
        </p:pic>
        <p:pic>
          <p:nvPicPr>
            <p:cNvPr id="27" name="Picture 26"/>
            <p:cNvPicPr>
              <a:picLocks noChangeAspect="1"/>
            </p:cNvPicPr>
            <p:nvPr/>
          </p:nvPicPr>
          <p:blipFill>
            <a:blip r:embed="rId2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8238683" y="3750571"/>
              <a:ext cx="2095500" cy="2181225"/>
            </a:xfrm>
            <a:prstGeom prst="rect">
              <a:avLst/>
            </a:prstGeom>
          </p:spPr>
        </p:pic>
      </p:grpSp>
      <p:grpSp>
        <p:nvGrpSpPr>
          <p:cNvPr id="36" name="Group 35"/>
          <p:cNvGrpSpPr/>
          <p:nvPr/>
        </p:nvGrpSpPr>
        <p:grpSpPr>
          <a:xfrm>
            <a:off x="2814553" y="1676892"/>
            <a:ext cx="5019100" cy="1038174"/>
            <a:chOff x="2568227" y="1726514"/>
            <a:chExt cx="5013820" cy="1110285"/>
          </a:xfrm>
        </p:grpSpPr>
        <p:sp>
          <p:nvSpPr>
            <p:cNvPr id="30" name="Oval 29"/>
            <p:cNvSpPr/>
            <p:nvPr/>
          </p:nvSpPr>
          <p:spPr>
            <a:xfrm>
              <a:off x="2568227" y="1726514"/>
              <a:ext cx="1117507" cy="101931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9600" dirty="0" smtClean="0">
                  <a:solidFill>
                    <a:schemeClr val="tx1"/>
                  </a:solidFill>
                  <a:latin typeface="NikoshBAN" panose="02000000000000000000" pitchFamily="2" charset="0"/>
                  <a:cs typeface="NikoshBAN" panose="02000000000000000000" pitchFamily="2" charset="0"/>
                </a:rPr>
                <a:t>গ</a:t>
              </a:r>
              <a:endParaRPr lang="en-GB" sz="9600" dirty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endParaRPr>
            </a:p>
          </p:txBody>
        </p:sp>
        <p:sp>
          <p:nvSpPr>
            <p:cNvPr id="31" name="Oval 30"/>
            <p:cNvSpPr/>
            <p:nvPr/>
          </p:nvSpPr>
          <p:spPr>
            <a:xfrm>
              <a:off x="4476155" y="1726514"/>
              <a:ext cx="1117507" cy="101931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6000" dirty="0" smtClean="0">
                  <a:solidFill>
                    <a:schemeClr val="tx1"/>
                  </a:solidFill>
                </a:rPr>
                <a:t>সা</a:t>
              </a:r>
              <a:endParaRPr lang="en-GB" sz="6000" dirty="0">
                <a:solidFill>
                  <a:schemeClr val="tx1"/>
                </a:solidFill>
              </a:endParaRPr>
            </a:p>
          </p:txBody>
        </p:sp>
        <p:sp>
          <p:nvSpPr>
            <p:cNvPr id="32" name="Oval 31"/>
            <p:cNvSpPr/>
            <p:nvPr/>
          </p:nvSpPr>
          <p:spPr>
            <a:xfrm>
              <a:off x="6464540" y="1817481"/>
              <a:ext cx="1117507" cy="101931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6000" dirty="0" smtClean="0">
                  <a:solidFill>
                    <a:schemeClr val="tx1"/>
                  </a:solidFill>
                </a:rPr>
                <a:t>গু</a:t>
              </a:r>
              <a:endParaRPr lang="en-GB" sz="6000" dirty="0">
                <a:solidFill>
                  <a:schemeClr val="tx1"/>
                </a:solidFill>
              </a:endParaRPr>
            </a:p>
          </p:txBody>
        </p:sp>
      </p:grpSp>
      <p:grpSp>
        <p:nvGrpSpPr>
          <p:cNvPr id="40" name="Group 39"/>
          <p:cNvGrpSpPr/>
          <p:nvPr/>
        </p:nvGrpSpPr>
        <p:grpSpPr>
          <a:xfrm>
            <a:off x="6216460" y="3866150"/>
            <a:ext cx="5404200" cy="1188055"/>
            <a:chOff x="4524953" y="4269396"/>
            <a:chExt cx="5404200" cy="1188055"/>
          </a:xfrm>
        </p:grpSpPr>
        <p:sp>
          <p:nvSpPr>
            <p:cNvPr id="34" name="Oval 33"/>
            <p:cNvSpPr/>
            <p:nvPr/>
          </p:nvSpPr>
          <p:spPr>
            <a:xfrm>
              <a:off x="6716146" y="4371755"/>
              <a:ext cx="1117507" cy="101931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6000" dirty="0" smtClean="0">
                  <a:solidFill>
                    <a:schemeClr val="tx1"/>
                  </a:solidFill>
                </a:rPr>
                <a:t>সা</a:t>
              </a:r>
              <a:endParaRPr lang="en-GB" sz="6000" dirty="0">
                <a:solidFill>
                  <a:schemeClr val="tx1"/>
                </a:solidFill>
              </a:endParaRPr>
            </a:p>
          </p:txBody>
        </p:sp>
        <p:sp>
          <p:nvSpPr>
            <p:cNvPr id="35" name="Oval 34"/>
            <p:cNvSpPr/>
            <p:nvPr/>
          </p:nvSpPr>
          <p:spPr>
            <a:xfrm>
              <a:off x="8811646" y="4438133"/>
              <a:ext cx="1117507" cy="101931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6000" dirty="0" smtClean="0">
                  <a:solidFill>
                    <a:schemeClr val="tx1"/>
                  </a:solidFill>
                </a:rPr>
                <a:t>গু</a:t>
              </a:r>
              <a:endParaRPr lang="en-GB" sz="6000" dirty="0">
                <a:solidFill>
                  <a:schemeClr val="tx1"/>
                </a:solidFill>
              </a:endParaRPr>
            </a:p>
          </p:txBody>
        </p:sp>
        <p:sp>
          <p:nvSpPr>
            <p:cNvPr id="39" name="Oval 38"/>
            <p:cNvSpPr/>
            <p:nvPr/>
          </p:nvSpPr>
          <p:spPr>
            <a:xfrm>
              <a:off x="4524953" y="4269396"/>
              <a:ext cx="1117507" cy="1019318"/>
            </a:xfrm>
            <a:prstGeom prst="ellipse">
              <a:avLst/>
            </a:prstGeom>
            <a:solidFill>
              <a:schemeClr val="accent2">
                <a:lumMod val="20000"/>
                <a:lumOff val="80000"/>
              </a:schemeClr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r>
                <a:rPr lang="bn-IN" sz="6000" dirty="0" smtClean="0">
                  <a:solidFill>
                    <a:schemeClr val="tx1"/>
                  </a:solidFill>
                </a:rPr>
                <a:t>ল</a:t>
              </a:r>
              <a:endParaRPr lang="en-GB" sz="6000" dirty="0">
                <a:solidFill>
                  <a:schemeClr val="tx1"/>
                </a:solidFill>
              </a:endParaRPr>
            </a:p>
          </p:txBody>
        </p:sp>
      </p:grpSp>
      <p:sp>
        <p:nvSpPr>
          <p:cNvPr id="41" name="Oval 40"/>
          <p:cNvSpPr/>
          <p:nvPr/>
        </p:nvSpPr>
        <p:spPr>
          <a:xfrm>
            <a:off x="3566621" y="3639053"/>
            <a:ext cx="1251104" cy="1199243"/>
          </a:xfrm>
          <a:prstGeom prst="ellipse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ও</a:t>
            </a:r>
            <a:endParaRPr lang="en-GB" sz="60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22702538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10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4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41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ounded Rectangle 1"/>
          <p:cNvSpPr/>
          <p:nvPr/>
        </p:nvSpPr>
        <p:spPr>
          <a:xfrm>
            <a:off x="2347415" y="2320120"/>
            <a:ext cx="6318913" cy="2756846"/>
          </a:xfrm>
          <a:prstGeom prst="roundRect">
            <a:avLst/>
          </a:prstGeom>
          <a:solidFill>
            <a:schemeClr val="accent6">
              <a:lumMod val="60000"/>
              <a:lumOff val="40000"/>
            </a:schemeClr>
          </a:solidFill>
          <a:ln>
            <a:noFill/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১৭.১.১. </a:t>
            </a:r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মৌলিক উৎপাদকের সাহায্যে গ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সা</a:t>
            </a:r>
            <a:r>
              <a:rPr lang="en-US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.</a:t>
            </a:r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 নির্ণয় করতে পারবে।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4039737" y="368490"/>
            <a:ext cx="3193576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GB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512503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2638" y="1"/>
            <a:ext cx="1419366" cy="6857999"/>
          </a:xfrm>
          <a:prstGeom prst="rect">
            <a:avLst/>
          </a:prstGeom>
        </p:spPr>
      </p:pic>
      <p:sp>
        <p:nvSpPr>
          <p:cNvPr id="3" name="Rectangle 2"/>
          <p:cNvSpPr/>
          <p:nvPr/>
        </p:nvSpPr>
        <p:spPr>
          <a:xfrm>
            <a:off x="2047164" y="95528"/>
            <a:ext cx="5977719" cy="900751"/>
          </a:xfrm>
          <a:prstGeom prst="rect">
            <a:avLst/>
          </a:prstGeom>
          <a:solidFill>
            <a:schemeClr val="accent2">
              <a:lumMod val="20000"/>
              <a:lumOff val="80000"/>
            </a:schemeClr>
          </a:solidFill>
          <a:effectLst>
            <a:glow rad="139700">
              <a:schemeClr val="accent6">
                <a:satMod val="175000"/>
                <a:alpha val="40000"/>
              </a:schemeClr>
            </a:glo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72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গঃসাঃগুঃ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solidFill>
                  <a:schemeClr val="accent5">
                    <a:lumMod val="75000"/>
                  </a:schemeClr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এর পূর্ণ রূপ  </a:t>
            </a:r>
            <a:endParaRPr lang="en-GB" dirty="0">
              <a:solidFill>
                <a:schemeClr val="accent5">
                  <a:lumMod val="75000"/>
                </a:schemeClr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Cloud 3"/>
          <p:cNvSpPr/>
          <p:nvPr/>
        </p:nvSpPr>
        <p:spPr>
          <a:xfrm>
            <a:off x="3043450" y="1265827"/>
            <a:ext cx="4749422" cy="1105469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76200">
            <a:solidFill>
              <a:schemeClr val="accent2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গরিষ্ঠ</a:t>
            </a:r>
            <a:r>
              <a:rPr lang="bn-IN" sz="6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sz="6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Cloud 4"/>
          <p:cNvSpPr/>
          <p:nvPr/>
        </p:nvSpPr>
        <p:spPr>
          <a:xfrm>
            <a:off x="4844955" y="2402005"/>
            <a:ext cx="4637965" cy="1105469"/>
          </a:xfrm>
          <a:prstGeom prst="cloud">
            <a:avLst/>
          </a:prstGeom>
          <a:solidFill>
            <a:schemeClr val="accent3">
              <a:lumMod val="40000"/>
              <a:lumOff val="60000"/>
            </a:schemeClr>
          </a:solidFill>
          <a:ln w="76200">
            <a:solidFill>
              <a:srgbClr val="00B05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সাধারন</a:t>
            </a:r>
            <a:r>
              <a:rPr lang="bn-IN" dirty="0" smtClean="0"/>
              <a:t> </a:t>
            </a:r>
            <a:endParaRPr lang="en-GB" dirty="0"/>
          </a:p>
        </p:txBody>
      </p:sp>
      <p:sp>
        <p:nvSpPr>
          <p:cNvPr id="6" name="Cloud 5"/>
          <p:cNvSpPr/>
          <p:nvPr/>
        </p:nvSpPr>
        <p:spPr>
          <a:xfrm>
            <a:off x="6332556" y="3568891"/>
            <a:ext cx="5281689" cy="1443249"/>
          </a:xfrm>
          <a:prstGeom prst="cloud">
            <a:avLst/>
          </a:prstGeom>
          <a:solidFill>
            <a:schemeClr val="accent1">
              <a:lumMod val="40000"/>
              <a:lumOff val="60000"/>
            </a:schemeClr>
          </a:solidFill>
          <a:ln w="76200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0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গুনণীয়ক</a:t>
            </a:r>
            <a:r>
              <a:rPr lang="bn-IN" dirty="0" smtClean="0"/>
              <a:t>  </a:t>
            </a:r>
            <a:endParaRPr lang="en-GB" dirty="0"/>
          </a:p>
        </p:txBody>
      </p:sp>
      <p:sp>
        <p:nvSpPr>
          <p:cNvPr id="7" name="Donut 6"/>
          <p:cNvSpPr/>
          <p:nvPr/>
        </p:nvSpPr>
        <p:spPr>
          <a:xfrm>
            <a:off x="5036024" y="3889612"/>
            <a:ext cx="1173702" cy="1122528"/>
          </a:xfrm>
          <a:prstGeom prst="donut">
            <a:avLst/>
          </a:prstGeom>
          <a:solidFill>
            <a:schemeClr val="accent5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400" dirty="0" smtClean="0">
                <a:solidFill>
                  <a:schemeClr val="tx1"/>
                </a:solidFill>
              </a:rPr>
              <a:t>গু</a:t>
            </a:r>
            <a:endParaRPr lang="en-GB" sz="4400" dirty="0">
              <a:solidFill>
                <a:schemeClr val="tx1"/>
              </a:solidFill>
            </a:endParaRPr>
          </a:p>
        </p:txBody>
      </p:sp>
      <p:sp>
        <p:nvSpPr>
          <p:cNvPr id="9" name="Donut 8"/>
          <p:cNvSpPr/>
          <p:nvPr/>
        </p:nvSpPr>
        <p:spPr>
          <a:xfrm>
            <a:off x="3466531" y="2579427"/>
            <a:ext cx="1175982" cy="1142999"/>
          </a:xfrm>
          <a:prstGeom prst="donu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4000" dirty="0" smtClean="0">
                <a:solidFill>
                  <a:schemeClr val="tx1"/>
                </a:solidFill>
              </a:rPr>
              <a:t>সা</a:t>
            </a:r>
            <a:endParaRPr lang="en-GB" sz="4000" dirty="0">
              <a:solidFill>
                <a:schemeClr val="tx1"/>
              </a:solidFill>
            </a:endParaRPr>
          </a:p>
        </p:txBody>
      </p:sp>
      <p:sp>
        <p:nvSpPr>
          <p:cNvPr id="10" name="Donut 9"/>
          <p:cNvSpPr/>
          <p:nvPr/>
        </p:nvSpPr>
        <p:spPr>
          <a:xfrm>
            <a:off x="1678676" y="1378417"/>
            <a:ext cx="1088410" cy="1201010"/>
          </a:xfrm>
          <a:prstGeom prst="donut">
            <a:avLst/>
          </a:pr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</a:t>
            </a:r>
            <a:endParaRPr lang="en-GB" sz="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401452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900">
        <p14:glitter pattern="hexagon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9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loud 1"/>
          <p:cNvSpPr/>
          <p:nvPr/>
        </p:nvSpPr>
        <p:spPr>
          <a:xfrm>
            <a:off x="913227" y="112541"/>
            <a:ext cx="7772400" cy="2286000"/>
          </a:xfrm>
          <a:prstGeom prst="cloud">
            <a:avLst/>
          </a:prstGeom>
          <a:solidFill>
            <a:schemeClr val="bg1">
              <a:lumMod val="95000"/>
            </a:schemeClr>
          </a:solidFill>
          <a:ln>
            <a:solidFill>
              <a:schemeClr val="accent3">
                <a:lumMod val="50000"/>
              </a:schemeClr>
            </a:solidFill>
          </a:ln>
          <a:effectLst>
            <a:outerShdw blurRad="44450" dist="27940" dir="5400000" algn="ctr">
              <a:srgbClr val="000000">
                <a:alpha val="3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8700000"/>
            </a:lightRig>
          </a:scene3d>
          <a:sp3d>
            <a:bevelT w="190500" h="38100"/>
          </a:sp3d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গরিষ্ঠ সাধারণ গুণনীয়ক</a:t>
            </a:r>
            <a:endParaRPr lang="en-US" sz="5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3" name="Cloud 2"/>
          <p:cNvSpPr/>
          <p:nvPr/>
        </p:nvSpPr>
        <p:spPr>
          <a:xfrm>
            <a:off x="2250831" y="2933114"/>
            <a:ext cx="8839200" cy="2438400"/>
          </a:xfrm>
          <a:prstGeom prst="cloud">
            <a:avLst/>
          </a:prstGeom>
          <a:solidFill>
            <a:schemeClr val="accent4">
              <a:lumMod val="20000"/>
              <a:lumOff val="80000"/>
            </a:schemeClr>
          </a:solidFill>
          <a:ln/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5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4400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গুণনীয়কের অপর নাম উৎপাদক</a:t>
            </a:r>
            <a:endParaRPr lang="en-US" sz="4400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906532" y="105508"/>
            <a:ext cx="2183499" cy="2827606"/>
          </a:xfrm>
          <a:prstGeom prst="ellipse">
            <a:avLst/>
          </a:prstGeom>
          <a:ln w="190500" cap="rnd">
            <a:solidFill>
              <a:srgbClr val="C8C6BD"/>
            </a:solidFill>
            <a:prstDash val="solid"/>
          </a:ln>
          <a:effectLst>
            <a:outerShdw blurRad="127000" algn="bl" rotWithShape="0">
              <a:srgbClr val="000000"/>
            </a:outerShdw>
          </a:effectLst>
          <a:scene3d>
            <a:camera prst="perspectiveFront" fov="5400000"/>
            <a:lightRig rig="threePt" dir="t">
              <a:rot lat="0" lon="0" rev="192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  <p:extLst>
      <p:ext uri="{BB962C8B-B14F-4D97-AF65-F5344CB8AC3E}">
        <p14:creationId xmlns:p14="http://schemas.microsoft.com/office/powerpoint/2010/main" val="4185268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36477" y="2094932"/>
            <a:ext cx="11705227" cy="4299044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গুণনীয়ক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হলো,যে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দ্বারা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কোনোও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সংখ্যাকে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করলে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কোনোও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ভাগশেষ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থাকেনা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তাকে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গুণনীয়ক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5400" dirty="0" err="1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54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en-GB" sz="54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661313" y="641445"/>
            <a:ext cx="6155141" cy="830997"/>
          </a:xfrm>
          <a:prstGeom prst="rect">
            <a:avLst/>
          </a:prstGeom>
          <a:scene3d>
            <a:camera prst="orthographicFront"/>
            <a:lightRig rig="threePt" dir="t"/>
          </a:scene3d>
          <a:sp3d>
            <a:bevelT w="152400" h="50800" prst="softRound"/>
          </a:sp3d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গুণনীয়ক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কাকে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4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বলে</a:t>
            </a:r>
            <a:r>
              <a:rPr lang="en-US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?</a:t>
            </a:r>
            <a:endParaRPr lang="en-GB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639950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35541" y="1343726"/>
            <a:ext cx="9062114" cy="1228299"/>
          </a:xfrm>
          <a:prstGeom prst="rect">
            <a:avLst/>
          </a:prstGeom>
          <a:solidFill>
            <a:schemeClr val="accent2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dirty="0" smtClean="0">
                <a:solidFill>
                  <a:schemeClr val="tx1"/>
                </a:solidFill>
              </a:rPr>
              <a:t> </a:t>
            </a:r>
            <a:r>
              <a:rPr lang="bn-IN" sz="115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১,২,৪,৮</a:t>
            </a:r>
            <a:r>
              <a:rPr lang="bn-IN" sz="11500" dirty="0" smtClean="0">
                <a:solidFill>
                  <a:schemeClr val="tx1"/>
                </a:solidFill>
              </a:rPr>
              <a:t> </a:t>
            </a:r>
            <a:endParaRPr lang="en-GB" sz="11500" dirty="0">
              <a:solidFill>
                <a:schemeClr val="tx1"/>
              </a:solidFill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735541" y="3312992"/>
            <a:ext cx="9062114" cy="1228299"/>
          </a:xfrm>
          <a:prstGeom prst="rect">
            <a:avLst/>
          </a:prstGeom>
          <a:solidFill>
            <a:srgbClr val="92D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115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১,৩,৯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735541" y="5053933"/>
            <a:ext cx="9062114" cy="1228299"/>
          </a:xfrm>
          <a:prstGeom prst="rect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sz="9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১,২,৩,৪,৬,</a:t>
            </a:r>
            <a:r>
              <a:rPr lang="en-US" sz="9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১২ </a:t>
            </a:r>
            <a:r>
              <a:rPr lang="bn-IN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GB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Hexagon 4"/>
          <p:cNvSpPr/>
          <p:nvPr/>
        </p:nvSpPr>
        <p:spPr>
          <a:xfrm>
            <a:off x="195618" y="1343726"/>
            <a:ext cx="1282889" cy="1283462"/>
          </a:xfrm>
          <a:prstGeom prst="hexagon">
            <a:avLst/>
          </a:prstGeom>
          <a:solidFill>
            <a:schemeClr val="accent2">
              <a:lumMod val="40000"/>
              <a:lumOff val="6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15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8</a:t>
            </a:r>
            <a:endParaRPr lang="en-GB" sz="115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6" name="Hexagon 5"/>
          <p:cNvSpPr/>
          <p:nvPr/>
        </p:nvSpPr>
        <p:spPr>
          <a:xfrm>
            <a:off x="195618" y="3185039"/>
            <a:ext cx="1282889" cy="1283462"/>
          </a:xfrm>
          <a:prstGeom prst="hexagon">
            <a:avLst/>
          </a:prstGeom>
          <a:solidFill>
            <a:schemeClr val="accent6">
              <a:lumMod val="7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6600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৯</a:t>
            </a:r>
            <a:endParaRPr lang="en-GB" sz="16600" dirty="0">
              <a:solidFill>
                <a:schemeClr val="tx1"/>
              </a:solid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7" name="Hexagon 6"/>
          <p:cNvSpPr/>
          <p:nvPr/>
        </p:nvSpPr>
        <p:spPr>
          <a:xfrm>
            <a:off x="195618" y="5026352"/>
            <a:ext cx="1282889" cy="1283462"/>
          </a:xfrm>
          <a:prstGeom prst="hexagon">
            <a:avLst/>
          </a:prstGeom>
          <a:solidFill>
            <a:schemeClr val="accent4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4400" dirty="0" smtClean="0">
                <a:solidFill>
                  <a:schemeClr val="tx1"/>
                </a:solidFill>
              </a:rPr>
              <a:t>১২</a:t>
            </a:r>
            <a:endParaRPr lang="en-GB" sz="4400" dirty="0">
              <a:solidFill>
                <a:schemeClr val="tx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261815" y="382138"/>
            <a:ext cx="622337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নিচের সংখ্যাগুলোর গুণনীয়ক নির্নয় কর </a:t>
            </a:r>
            <a:endParaRPr lang="en-GB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7587360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400">
        <p14:doors dir="vert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Flowchart: Sequential Access Storage 2"/>
          <p:cNvSpPr/>
          <p:nvPr/>
        </p:nvSpPr>
        <p:spPr>
          <a:xfrm>
            <a:off x="2337181" y="1358521"/>
            <a:ext cx="8305800" cy="2895600"/>
          </a:xfrm>
          <a:prstGeom prst="flowChartMagneticTape">
            <a:avLst/>
          </a:prstGeom>
          <a:ln/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যে সংখ্যার গুণনীয়ক ১ এবং </a:t>
            </a: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ঐ 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সংখ্যাটি </a:t>
            </a:r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নিজেই তা মৌলিক সংখ্যা।</a:t>
            </a:r>
          </a:p>
          <a:p>
            <a:pPr algn="ctr"/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3643952" y="395785"/>
            <a:ext cx="6946711" cy="646331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effectLst>
            <a:innerShdw blurRad="114300">
              <a:prstClr val="black"/>
            </a:innerShdw>
          </a:effectLst>
        </p:spPr>
        <p:txBody>
          <a:bodyPr wrap="square" rtlCol="0">
            <a:spAutoFit/>
          </a:bodyPr>
          <a:lstStyle/>
          <a:p>
            <a:pPr algn="ctr"/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মৌলিক সংখ্যা কাকে বলে? </a:t>
            </a:r>
            <a:endParaRPr lang="en-GB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lowchart: Process 4"/>
          <p:cNvSpPr/>
          <p:nvPr/>
        </p:nvSpPr>
        <p:spPr>
          <a:xfrm>
            <a:off x="1552433" y="4817660"/>
            <a:ext cx="8305801" cy="1375012"/>
          </a:xfrm>
          <a:prstGeom prst="flowChartProcess">
            <a:avLst/>
          </a:prstGeom>
          <a:ln>
            <a:noFill/>
          </a:ln>
          <a:effectLst>
            <a:outerShdw blurRad="190500" dist="228600" dir="2700000" algn="ctr">
              <a:srgbClr val="000000">
                <a:alpha val="30000"/>
              </a:srgbClr>
            </a:outerShdw>
          </a:effectLst>
          <a:scene3d>
            <a:camera prst="orthographicFront">
              <a:rot lat="0" lon="0" rev="0"/>
            </a:camera>
            <a:lightRig rig="glow" dir="t">
              <a:rot lat="0" lon="0" rev="4800000"/>
            </a:lightRig>
          </a:scene3d>
          <a:sp3d prstMaterial="matte">
            <a:bevelT w="127000" h="63500"/>
          </a:sp3d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১ মৌলিক সংখ্যা নয় </a:t>
            </a:r>
            <a:r>
              <a:rPr lang="bn-IN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কারণ</a:t>
            </a:r>
            <a:r>
              <a:rPr lang="bn-BD" sz="3600" b="1" dirty="0" smtClean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 </a:t>
            </a:r>
            <a:r>
              <a:rPr lang="bn-BD" sz="3600" b="1" dirty="0">
                <a:solidFill>
                  <a:schemeClr val="tx1"/>
                </a:solidFill>
                <a:latin typeface="NikoshBAN" pitchFamily="2" charset="0"/>
                <a:cs typeface="NikoshBAN" pitchFamily="2" charset="0"/>
              </a:rPr>
              <a:t>এর একটিমাত্র গুণনীয়ক আছে।</a:t>
            </a:r>
            <a:endParaRPr lang="en-US" sz="3600" b="1" dirty="0">
              <a:solidFill>
                <a:schemeClr val="tx1"/>
              </a:solidFill>
              <a:latin typeface="NikoshBAN" pitchFamily="2" charset="0"/>
              <a:cs typeface="NikoshBAN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745388364"/>
      </p:ext>
    </p:extLst>
  </p:cSld>
  <p:clrMapOvr>
    <a:masterClrMapping/>
  </p:clrMapOvr>
  <p:transition spd="slow">
    <p:randomBar dir="vert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158</TotalTime>
  <Words>287</Words>
  <Application>Microsoft Office PowerPoint</Application>
  <PresentationFormat>Widescreen</PresentationFormat>
  <Paragraphs>88</Paragraphs>
  <Slides>19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19</vt:i4>
      </vt:variant>
    </vt:vector>
  </HeadingPairs>
  <TitlesOfParts>
    <vt:vector size="26" baseType="lpstr">
      <vt:lpstr>Arial</vt:lpstr>
      <vt:lpstr>Calibri</vt:lpstr>
      <vt:lpstr>Calibri Light</vt:lpstr>
      <vt:lpstr>Nikasban</vt:lpstr>
      <vt:lpstr>NikoshBAN</vt:lpstr>
      <vt:lpstr>Vrinda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Bade Bhukshimoil</dc:creator>
  <cp:lastModifiedBy>Bade Bhukshimoil</cp:lastModifiedBy>
  <cp:revision>25</cp:revision>
  <dcterms:created xsi:type="dcterms:W3CDTF">2021-08-14T17:46:27Z</dcterms:created>
  <dcterms:modified xsi:type="dcterms:W3CDTF">2021-08-19T15:52:03Z</dcterms:modified>
</cp:coreProperties>
</file>