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57" r:id="rId4"/>
    <p:sldId id="261" r:id="rId5"/>
    <p:sldId id="262" r:id="rId6"/>
    <p:sldId id="267" r:id="rId7"/>
    <p:sldId id="278" r:id="rId8"/>
    <p:sldId id="265" r:id="rId9"/>
    <p:sldId id="268" r:id="rId10"/>
    <p:sldId id="269" r:id="rId11"/>
    <p:sldId id="271" r:id="rId12"/>
    <p:sldId id="281" r:id="rId13"/>
    <p:sldId id="270" r:id="rId14"/>
    <p:sldId id="274" r:id="rId15"/>
    <p:sldId id="272" r:id="rId16"/>
    <p:sldId id="273" r:id="rId17"/>
    <p:sldId id="282" r:id="rId18"/>
    <p:sldId id="276" r:id="rId19"/>
    <p:sldId id="263" r:id="rId20"/>
    <p:sldId id="260" r:id="rId21"/>
    <p:sldId id="264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78" autoAdjust="0"/>
    <p:restoredTop sz="86380" autoAdjust="0"/>
  </p:normalViewPr>
  <p:slideViewPr>
    <p:cSldViewPr>
      <p:cViewPr>
        <p:scale>
          <a:sx n="60" d="100"/>
          <a:sy n="60" d="100"/>
        </p:scale>
        <p:origin x="-142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B3686-7A3E-4203-A2AF-77080D84298E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39B84-27B4-4D24-925F-EA979FE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9B84-27B4-4D24-925F-EA979FE165D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9B84-27B4-4D24-925F-EA979FE165D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9B84-27B4-4D24-925F-EA979FE165D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101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9B84-27B4-4D24-925F-EA979FE165D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9B84-27B4-4D24-925F-EA979FE165D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9B84-27B4-4D24-925F-EA979FE165D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xels-johannes-plenio-16427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8379057" cy="470796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7086600"/>
            <a:chOff x="154681" y="152399"/>
            <a:chExt cx="12113517" cy="7523144"/>
          </a:xfrm>
        </p:grpSpPr>
        <p:sp>
          <p:nvSpPr>
            <p:cNvPr id="4" name="Rectangle 3"/>
            <p:cNvSpPr/>
            <p:nvPr/>
          </p:nvSpPr>
          <p:spPr>
            <a:xfrm>
              <a:off x="169432" y="152400"/>
              <a:ext cx="12022567" cy="7473809"/>
            </a:xfrm>
            <a:prstGeom prst="rect">
              <a:avLst/>
            </a:prstGeom>
            <a:noFill/>
            <a:ln w="196850" cap="sq" cmpd="thickThin">
              <a:solidFill>
                <a:schemeClr val="accent1">
                  <a:lumMod val="75000"/>
                </a:schemeClr>
              </a:solidFill>
              <a:beve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2880" y="5333146"/>
              <a:ext cx="2286000" cy="23423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182880" y="124200"/>
              <a:ext cx="2286000" cy="234239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V="1">
              <a:off x="9915900" y="148312"/>
              <a:ext cx="2286000" cy="234239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9954000" y="5288452"/>
              <a:ext cx="2286000" cy="234239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81000" y="685800"/>
            <a:ext cx="838200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স্বাগত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90539638-BE98-420A-AE4A-783B55078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8588" b="3393"/>
          <a:stretch/>
        </p:blipFill>
        <p:spPr bwMode="auto">
          <a:xfrm>
            <a:off x="-42052" y="-2756"/>
            <a:ext cx="9144000" cy="70866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905000"/>
            <a:ext cx="8153400" cy="304698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 হলো এক ধরনের তাড়িতচৌম্বক বিকিরণ</a:t>
            </a:r>
            <a:r>
              <a:rPr lang="hi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এক্সরের তরঙ্গ দৈর্ঘ্য সাধারণ আলোর তরঙ্গদৈর্ঘ্য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অনেক কম</a:t>
            </a:r>
            <a:r>
              <a:rPr lang="hi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রশ্মির তরঙ্গদৈর্ঘ্য </a:t>
            </a:r>
            <a:r>
              <a:rPr lang="bn-BD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১০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n-BD" sz="3200" baseline="30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১০</a:t>
            </a:r>
            <a:r>
              <a:rPr lang="bn-IN" sz="3200" baseline="30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কাছাকাছি</a:t>
            </a:r>
            <a:r>
              <a:rPr lang="hi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ভেদন ক্ষমতা অনেক বেশি ।</a:t>
            </a:r>
            <a:r>
              <a:rPr lang="hi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১৮৯৫ সালে উ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ইলহেলোম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রন্টজেন এক্স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 আবিস্কার করেন</a:t>
            </a:r>
            <a:r>
              <a:rPr lang="hi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রঞ্জন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রশ্মির আরেক নাম এক্স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hi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 flipV="1">
            <a:off x="228600" y="4876800"/>
            <a:ext cx="2017059" cy="17351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7126941" y="152400"/>
            <a:ext cx="2017059" cy="17351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 flipV="1">
            <a:off x="7098025" y="4789175"/>
            <a:ext cx="2017059" cy="17351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81000"/>
            <a:ext cx="1252144" cy="1035426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6600" y="609600"/>
            <a:ext cx="3429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এক্স-রে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86200" y="685800"/>
            <a:ext cx="22860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গঠন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752600"/>
            <a:ext cx="8458200" cy="3416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একটি কাচের গোলকের দুই পাশে দুটি ইলেক্ট্রোড থাকে  একটি ক্যাথোড অন্যটি অ্যানোড । টাংস্টেনের তৈরী ক্যাথোডের ভিতর দিয়ে বিদ্যুৎ প্রবাহ করে উত্তপ্ত করা হয় । তাপের কারণে ফিলামেন্ট থেকে ইলেক্ট্রন মুক্ত হয় এবং অ্যানোডের ধনাত্মক  ভোল্টেজের কারনে সেটি তার দিকে ছুটে যায় । ক্যাথোড এবং অ্যানোডের ভিতর ভোল্টেজ যত বেশি হবে ইলেক্ট্রন তত বেশি  গতিশক্তিতে অ্যানোডের দিকে ছুটে যাবে । ক্যাথোড থেকে প্রচন্ড শক্তিতে ছুটে আসা ইলেক্ট্রনগুলো অ্যানোডকে আঘাত করে । এই শক্তিশালী ইলেক্ট্রনের আঘাতে অ্যানোডের পরমাণুর ভিতর দিকের  কক্ষপথের ইলেক্ট্রন কক্ষপথচ্যুত হয় । তখন বাইরের কক্ষপথের  কোনো একটি সেই জায়গাটা পূরণ করে । এর কারণে যে শক্তিটুকু উদ্বৃত্ত হয়ে যায় সেটি শক্তিশালী এক্স-রে হিসাবে বের হয়ে আসে।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pic>
        <p:nvPicPr>
          <p:cNvPr id="8" name="Picture 7" descr="images 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733800"/>
            <a:ext cx="1488402" cy="2600325"/>
          </a:xfrm>
          <a:prstGeom prst="rect">
            <a:avLst/>
          </a:prstGeom>
        </p:spPr>
      </p:pic>
      <p:pic>
        <p:nvPicPr>
          <p:cNvPr id="11" name="Picture 10" descr="Pictur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447800"/>
            <a:ext cx="1602244" cy="2133600"/>
          </a:xfrm>
          <a:prstGeom prst="rect">
            <a:avLst/>
          </a:prstGeom>
        </p:spPr>
      </p:pic>
      <p:pic>
        <p:nvPicPr>
          <p:cNvPr id="13" name="Picture 12" descr="Picture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3886200"/>
            <a:ext cx="2375115" cy="2595033"/>
          </a:xfrm>
          <a:prstGeom prst="rect">
            <a:avLst/>
          </a:prstGeom>
        </p:spPr>
      </p:pic>
      <p:pic>
        <p:nvPicPr>
          <p:cNvPr id="15" name="Picture 14" descr="Picture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1606" y="1447800"/>
            <a:ext cx="1706188" cy="21500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0" y="381000"/>
            <a:ext cx="3124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41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3400" y="1905000"/>
            <a:ext cx="8077200" cy="415498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স্থানচ্যুত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হাড়ে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ফাটল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ইত্যাদি এক্সরের সাহায্যে খুব সহজেই শনাক্ত করা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hi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just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মুখমণ্ডলের যে কোনো ধরনের রোগ নির্ণ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এক্সরের ব্যবহার অনেক যেমন- দাঁতের গো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ড়ায়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ঘা এবং ক্ষ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নির্ণ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এক্সরে ব্যবহৃত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hi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পেটের এক্সরের সাহায্যে অন্ত্রের প্রতিবন্ধকতা শনাক্ত করা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hi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just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এক্সরের সাহায্যে পিত্ত থলি ও কিডনির পাথরকে শনাক্ত করা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hi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just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বুকের এক্সরের সাহায্যে ফুসফুসের রোগ যেমন- নিউমোনি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ফুসফুসের ক্যান্সার ইত্যাদি নির্ণ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 যা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hi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just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 কোষকে মেরে ফেলতে পারে</a:t>
            </a:r>
            <a:r>
              <a:rPr lang="hi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রেডিওথেরাপি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জন্য ব্যবহার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hi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762000"/>
            <a:ext cx="3124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41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800" y="762000"/>
            <a:ext cx="2209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2667000"/>
            <a:ext cx="4953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 এক্স-রের আবিষ্কারক কে 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2057400"/>
            <a:ext cx="49530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 এক্স - রে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3276600"/>
            <a:ext cx="4953000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কিসের সাহায্যে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পিত্তথলি ও কিডনির পাথরকে শনাক্ত করা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4343400"/>
            <a:ext cx="4953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এক্স রে এর দুটি ব্যাবহার  বলো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6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69010" y="299550"/>
            <a:ext cx="3124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আলট্রাওসনগ্রাফি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838200"/>
            <a:ext cx="5079243" cy="40690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43400" y="-30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" y="4876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আল্ট্রাসনোগ্রাফি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শরীরের ভেতরের অঙ্গপ্রত্যঙ্গ ,মাংসপেশি ইত্যাদির ছবি তোলা হয় । এটি করার জন্য খুব উচ্চ কম্পাংকের শব্দ ব্যবহার করা হয় ।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কম্পাংক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1-10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মেগাহার্টজ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 থাকে বলে একে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আল্ট্রাসনোগ্রাফি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41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1981200"/>
            <a:ext cx="8077200" cy="42165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আল্ট্রাসনোগ্রাফি যন্ত্রে ট্রান্সডিউসার নামক একটি স্ফটিককে বৈদ্যুতিকভাবে উত্তেজিত বা উদ্দীপিত করে উচ্চ কম্পাংকের আল্ট্রাসনিক তরঙ্গ উৎপন্ন করা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hi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আল্ট্রাসনোগ্রাফি যন্ত্রে আল্ট্রাসনিক তরঙ্গগুলোকে একটি সরু বীম-এ পরিণত করা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hi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 এই বীমটিকে যে অঙ্গের প্রতিবিম্ব রেকর্ড করতে হবে তার দিকে প্রেরণ করা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hi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অঙ্গের দিকে এটি নির্দেশ করা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সেই তলের প্রকৃতি অনুযা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বীমটি প্রতিফলিত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শোষিত বা সংবাহিত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hi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বীমটি বিভিন্ন ঘনত্বের পেশির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 মাংসপেশি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রক্ত) বিভেদতলে আপতিত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তখন তরঙ্গের একটি অংশ প্রতিধ্বনি হিসাবে পু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নরায়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ট্রান্সডিউসারে ফিরে আসে</a:t>
            </a:r>
            <a:r>
              <a:rPr lang="hi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 এই প্রতিধ্বনিগুলোকে তড়িৎ সংকেতে রূপান্তরিত করা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hi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তড়িৎ সংকেতগুলো একত্রে মনিটরের পর্দা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পরীক্ষণী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বস্তু বা পেশির একটি প্রতিবিম্ব গঠন করে</a:t>
            </a:r>
            <a:r>
              <a:rPr lang="hi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2851731" y="609600"/>
            <a:ext cx="309186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আল্ট্রাসনোগ্রাফি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 গঠণ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41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0" y="685800"/>
            <a:ext cx="38862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আলট্রাসনগ্রাফি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614" y="1905000"/>
            <a:ext cx="2899331" cy="2171700"/>
          </a:xfrm>
          <a:prstGeom prst="rect">
            <a:avLst/>
          </a:prstGeom>
        </p:spPr>
      </p:pic>
      <p:pic>
        <p:nvPicPr>
          <p:cNvPr id="16" name="Picture 15" descr="images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4335" y="4419600"/>
            <a:ext cx="2600630" cy="1743075"/>
          </a:xfrm>
          <a:prstGeom prst="rect">
            <a:avLst/>
          </a:prstGeom>
        </p:spPr>
      </p:pic>
      <p:pic>
        <p:nvPicPr>
          <p:cNvPr id="17" name="Picture 16" descr="images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1964730"/>
            <a:ext cx="3352800" cy="26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1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381000"/>
            <a:ext cx="4800600" cy="98488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আলট্রাসনগ্রাফির ব্যাবহার</a:t>
            </a:r>
            <a:endParaRPr lang="en-US" sz="4000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1600200"/>
            <a:ext cx="7239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আলট্রাসনগ্রাফির সাহায্যে ভ্রুনের আকার গঠন ,স্বাভাবিক ও অস্বাভাবিক অবস্থান জানা যায় 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2438400"/>
            <a:ext cx="72390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400" dirty="0" smtClean="0"/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আলট্রাসনগ্রাফির সাহায্যে জরায়ুর টিউমার এবং অন্যান্য পেলভিক  উপস্থিতি শনাক্ত  করা যায় ।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3276600"/>
            <a:ext cx="7239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400" dirty="0" smtClean="0"/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আলট্রাসনগ্রাফির সাহায্যে  পিত্তপাথর ,হৃদযন্ত্রের ত্রুটি এবং টিউমার বের করা যায় 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41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52800" y="762000"/>
            <a:ext cx="2971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1981200"/>
            <a:ext cx="56388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আলট্রাসনগ্রাফির এর তিনটি ব্যাবহার লিখ 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24384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২। আলট্রাসনগ্রাফি কিভাবে কাজ করে 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0" y="2895600"/>
            <a:ext cx="56388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এক্স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0" y="3352800"/>
            <a:ext cx="56388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৪। এক্স-রে ও আলট্রাসনগ্রাফির  মধ্যে ৫ টি পার্থক্য লিখ।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5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0" y="1981200"/>
            <a:ext cx="4800600" cy="3416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bn-IN" sz="2400" b="1" dirty="0" smtClean="0">
              <a:ln>
                <a:solidFill>
                  <a:srgbClr val="6633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বিদেশ চব্দ্র</a:t>
            </a:r>
            <a:r>
              <a:rPr lang="bn-BD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বিশ্বাস</a:t>
            </a:r>
          </a:p>
          <a:p>
            <a:pPr algn="ctr"/>
            <a:r>
              <a:rPr lang="bn-BD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তালখড়ি </a:t>
            </a:r>
            <a:r>
              <a:rPr lang="bn-BD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মাধ্যমিক বিদ্যালয়।</a:t>
            </a:r>
          </a:p>
          <a:p>
            <a:pPr algn="ctr"/>
            <a:r>
              <a:rPr lang="bn-IN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শালিখা </a:t>
            </a:r>
            <a:r>
              <a:rPr lang="bn-BD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মাগুরা।</a:t>
            </a:r>
          </a:p>
          <a:p>
            <a:pPr algn="ctr"/>
            <a:r>
              <a:rPr lang="bn-BD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2400" b="1" dirty="0" smtClean="0">
                <a:ln>
                  <a:solidFill>
                    <a:srgbClr val="663300"/>
                  </a:solidFill>
                </a:ln>
                <a:latin typeface="Arial" panose="020B0604020202020204" pitchFamily="34" charset="0"/>
                <a:cs typeface="NikoshBAN" panose="02000000000000000000" pitchFamily="2" charset="0"/>
              </a:rPr>
              <a:t>pbidesh42.dc</a:t>
            </a:r>
            <a:r>
              <a:rPr lang="en-US" sz="2400" b="1" dirty="0" smtClean="0">
                <a:ln>
                  <a:solidFill>
                    <a:srgbClr val="6633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@gmail.com</a:t>
            </a:r>
            <a:endParaRPr lang="en-US" sz="2400" b="1" u="sng" dirty="0" smtClean="0">
              <a:ln>
                <a:solidFill>
                  <a:srgbClr val="6633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n-BD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</a:t>
            </a:r>
            <a:r>
              <a:rPr lang="bn-IN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  <a:r>
              <a:rPr lang="bn-BD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৮৫৩৫৪২</a:t>
            </a:r>
          </a:p>
          <a:p>
            <a:pPr algn="ctr"/>
            <a:endParaRPr lang="en-US" sz="2400" b="1" dirty="0">
              <a:ln>
                <a:solidFill>
                  <a:srgbClr val="6633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057400"/>
            <a:ext cx="2819400" cy="3406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7267916" y="369575"/>
            <a:ext cx="2017059" cy="1735109"/>
          </a:xfrm>
          <a:prstGeom prst="rect">
            <a:avLst/>
          </a:prstGeom>
        </p:spPr>
      </p:pic>
      <p:pic>
        <p:nvPicPr>
          <p:cNvPr id="15" name="Picture 2" descr="C:\Users\Bidesh Biswas\Desktop\16998244_325842834479525_7422327867671785818_n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90600" y="2438400"/>
            <a:ext cx="21336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41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4600" y="381000"/>
            <a:ext cx="49530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1752600"/>
            <a:ext cx="74676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আবিস্কার করেন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hi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2209800"/>
            <a:ext cx="74676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সাহায্যে ভ্রুনের আকার গঠন ,স্বাভাবিক ও অস্বাভাবিক অবস্থান জানা যায়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600" y="3048000"/>
            <a:ext cx="74676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সাহায্যে অন্ত্রের প্রতিবন্ধকতা শনাক্ত করা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3505200"/>
            <a:ext cx="74676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রোগ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 যে আল্ট্রাসনোগ্রাফি করা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সেই শব্দের কম্পাংক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 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মেগাহার্টজ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1698" y="4343400"/>
            <a:ext cx="7467600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স্থানচ্যুত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হাড়ে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ফাটল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ইত্যাদি  খুব সহজেই শনাক্ত করা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hi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7267916" y="140975"/>
            <a:ext cx="2017059" cy="1735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084A71F-6956-4104-A3B3-C3DC4C38F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4000"/>
            <a:ext cx="814322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667000" y="609600"/>
            <a:ext cx="42672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331370"/>
            <a:ext cx="85344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এক্স-রে ও আলট্রাসনগ্রাফি ব্যবহারে  ক্ষতিকরদিকগুলো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লিখে আনবে।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pic>
        <p:nvPicPr>
          <p:cNvPr id="8" name="Picture 7" descr="Picture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447800"/>
            <a:ext cx="7620000" cy="4990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22860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সকলকে ধন্যবাদ</a:t>
            </a:r>
            <a:endParaRPr lang="en-US" sz="5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1" y="317390"/>
            <a:ext cx="2133600" cy="1481159"/>
          </a:xfrm>
          <a:prstGeom prst="ellipse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7086600"/>
            <a:chOff x="154681" y="152399"/>
            <a:chExt cx="12113517" cy="7523144"/>
          </a:xfrm>
        </p:grpSpPr>
        <p:sp>
          <p:nvSpPr>
            <p:cNvPr id="4" name="Rectangle 3"/>
            <p:cNvSpPr/>
            <p:nvPr/>
          </p:nvSpPr>
          <p:spPr>
            <a:xfrm>
              <a:off x="169432" y="152400"/>
              <a:ext cx="12022567" cy="7473809"/>
            </a:xfrm>
            <a:prstGeom prst="rect">
              <a:avLst/>
            </a:prstGeom>
            <a:noFill/>
            <a:ln w="196850" cap="sq" cmpd="thickThin">
              <a:solidFill>
                <a:schemeClr val="accent1">
                  <a:lumMod val="75000"/>
                </a:schemeClr>
              </a:solidFill>
              <a:beve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2880" y="5333146"/>
              <a:ext cx="2286000" cy="23423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182880" y="124200"/>
              <a:ext cx="2286000" cy="234239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V="1">
              <a:off x="9915900" y="148312"/>
              <a:ext cx="2286000" cy="234239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9954000" y="5288452"/>
              <a:ext cx="2286000" cy="2342397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2590800" y="381000"/>
            <a:ext cx="4419600" cy="76944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b="1" u="sng" dirty="0" smtClean="0"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400" b="1" u="sng" dirty="0" err="1" smtClean="0"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u="sng" dirty="0" smtClean="0"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u="sng" dirty="0">
              <a:ln w="9525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2209800"/>
            <a:ext cx="7848600" cy="390876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 </a:t>
            </a:r>
          </a:p>
          <a:p>
            <a:pPr algn="ctr"/>
            <a:r>
              <a:rPr lang="bn-BD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 </a:t>
            </a:r>
            <a:r>
              <a:rPr lang="bn-BD" sz="3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IN" sz="3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bn-BD" sz="3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bn-IN" sz="3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চতুর্দশ  </a:t>
            </a:r>
          </a:p>
          <a:p>
            <a:pPr algn="ctr"/>
            <a:r>
              <a:rPr lang="bn-IN" sz="3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সাধারন পাঠঃ জীবন</a:t>
            </a:r>
            <a:r>
              <a:rPr lang="en-US" sz="3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বাচাঁতে বিজ্ঞান  </a:t>
            </a:r>
          </a:p>
          <a:p>
            <a:pPr algn="ctr"/>
            <a:r>
              <a:rPr lang="bn-IN" sz="3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রোগ নির্ণয়ে ব্যবহৃত যন্ত্রপাতি  </a:t>
            </a:r>
          </a:p>
          <a:p>
            <a:pPr algn="ctr"/>
            <a:r>
              <a:rPr lang="bn-BD" sz="3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</a:p>
          <a:p>
            <a:pPr algn="ctr"/>
            <a:endParaRPr lang="en-US" sz="3600" dirty="0">
              <a:ln w="0">
                <a:solidFill>
                  <a:schemeClr val="accent6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E0C4D012-9971-4146-931E-DBA09FCFB6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E15EF529-1DA6-46AC-8D8D-B3BE91349533}"/>
              </a:ext>
            </a:extLst>
          </p:cNvPr>
          <p:cNvSpPr/>
          <p:nvPr/>
        </p:nvSpPr>
        <p:spPr>
          <a:xfrm>
            <a:off x="147712" y="168812"/>
            <a:ext cx="8852096" cy="6513342"/>
          </a:xfrm>
          <a:prstGeom prst="frame">
            <a:avLst>
              <a:gd name="adj1" fmla="val 91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xmlns="" id="{FE37C250-E57E-44CB-A028-9EAF1444A89F}"/>
              </a:ext>
            </a:extLst>
          </p:cNvPr>
          <p:cNvSpPr/>
          <p:nvPr/>
        </p:nvSpPr>
        <p:spPr>
          <a:xfrm>
            <a:off x="1981200" y="304800"/>
            <a:ext cx="6400800" cy="1143000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87B20B-CA50-48CE-A00A-0900C5786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50" y="1828800"/>
            <a:ext cx="2962499" cy="22190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03F3D64-ECDE-437F-BBA0-B18E70201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098" y="1828800"/>
            <a:ext cx="3178803" cy="220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1"/>
            <a:ext cx="1447800" cy="1005072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514960"/>
            <a:ext cx="1828800" cy="19111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 descr="Picture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348" y="4495800"/>
            <a:ext cx="2862704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2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4419600"/>
            <a:ext cx="28194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88752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E0C4D012-9971-4146-931E-DBA09FCFB6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E15EF529-1DA6-46AC-8D8D-B3BE91349533}"/>
              </a:ext>
            </a:extLst>
          </p:cNvPr>
          <p:cNvSpPr/>
          <p:nvPr/>
        </p:nvSpPr>
        <p:spPr>
          <a:xfrm>
            <a:off x="147712" y="168812"/>
            <a:ext cx="8852096" cy="6513342"/>
          </a:xfrm>
          <a:prstGeom prst="frame">
            <a:avLst>
              <a:gd name="adj1" fmla="val 91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4CC83F-60DB-4539-9825-3EAD24404A03}"/>
              </a:ext>
            </a:extLst>
          </p:cNvPr>
          <p:cNvSpPr txBox="1"/>
          <p:nvPr/>
        </p:nvSpPr>
        <p:spPr>
          <a:xfrm>
            <a:off x="1825283" y="1723292"/>
            <a:ext cx="506436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4800"/>
            <a:ext cx="1447800" cy="1005072"/>
          </a:xfrm>
          <a:prstGeom prst="ellipse">
            <a:avLst/>
          </a:prstGeom>
        </p:spPr>
      </p:pic>
      <p:pic>
        <p:nvPicPr>
          <p:cNvPr id="13" name="Picture 12" descr="pexels-quang-nguyen-vinh-21316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8382000" cy="49373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17526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06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50667" y="4791179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381000"/>
            <a:ext cx="230124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শিক্ষনফল 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1676400"/>
            <a:ext cx="4038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 </a:t>
            </a:r>
            <a:endParaRPr lang="en-US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2667000"/>
            <a:ext cx="6934200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চিকিৎসাবিজ্ঞানে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নির্ণয়ে ব্যবহৃত যন্ত্রপাতিতে বিজ্ঞা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 তত্ত্ব ও ধারনার ব্যবহার  বর্ণনা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3733800"/>
            <a:ext cx="69342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এক্স-রে এর গঠণ ও ব্যবহার  ব্যাখ্যা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4343400"/>
            <a:ext cx="69342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 আল্ট্রাসনগ্রাফি এর গঠণ ও ব্যবহার  ব্যাখ্যা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838200"/>
            <a:ext cx="6096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বিজ্ঞানে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রোগ নির্ণয়ে ব্যবহৃত যন্ত্রপাতিঃ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2438400"/>
            <a:ext cx="8305800" cy="224676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১৯৫০ সালে মানুষের গড় আয়ু ছিল ৫০ বছর  কিন্তু এখন এই গড় আয়ু হয়েছে ৬০ বছরের বেশি । এ সবই আধুনিক চিকিৎসা বিজ্ঞানের অবদান । আধুনিক  যন্ত্রপাতি ব্যবহারের ফলে চিকিৎসকেরা বিভিন্ন পরিক্ষা-নিরীক্ষার মাধ্যমে নিখুঁতভাবে রোগ নিরুপন করতে পারছে । যার ফলে চিকিৎসকেরা সঠিক চিকিৎসা করতে পারছেন ।  আর এই অবদান বিজ্ঞানেরই আবিষ্কার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pic>
        <p:nvPicPr>
          <p:cNvPr id="11" name="Picture 10" descr="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114800"/>
            <a:ext cx="4191000" cy="2427520"/>
          </a:xfrm>
          <a:prstGeom prst="rect">
            <a:avLst/>
          </a:prstGeom>
        </p:spPr>
      </p:pic>
      <p:pic>
        <p:nvPicPr>
          <p:cNvPr id="13" name="Picture 12" descr="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4114800"/>
            <a:ext cx="3962400" cy="2438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787B20B-CA50-48CE-A00A-0900C57869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447800"/>
            <a:ext cx="4191000" cy="25908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3352800" y="1828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এক্স-রে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5715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আল্ট্রাসনোগ্রাফি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03F3D64-ECDE-437F-BBA0-B18E702015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1447800"/>
            <a:ext cx="4038600" cy="258769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5181600" y="1828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সিটি স্ক্যান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5486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এমআরআই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457200"/>
            <a:ext cx="5105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ব্যবহৃত যন্ত্রপাতি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47800"/>
            <a:ext cx="7341289" cy="41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1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830</Words>
  <Application>Microsoft Office PowerPoint</Application>
  <PresentationFormat>On-screen Show (4:3)</PresentationFormat>
  <Paragraphs>81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Bidesh Biswas</dc:creator>
  <cp:lastModifiedBy>SMART</cp:lastModifiedBy>
  <cp:revision>296</cp:revision>
  <dcterms:created xsi:type="dcterms:W3CDTF">2006-08-16T00:00:00Z</dcterms:created>
  <dcterms:modified xsi:type="dcterms:W3CDTF">2021-08-17T06:17:31Z</dcterms:modified>
</cp:coreProperties>
</file>