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85" r:id="rId4"/>
    <p:sldId id="286" r:id="rId5"/>
    <p:sldId id="281" r:id="rId6"/>
    <p:sldId id="284" r:id="rId7"/>
    <p:sldId id="287" r:id="rId8"/>
    <p:sldId id="258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606" y="-2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C3B42-03F2-4561-A300-99D8C8B8F3A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ADEFE2-1784-41AC-B8D6-4A8EE2A4E01A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600" dirty="0">
              <a:solidFill>
                <a:srgbClr val="7030A0"/>
              </a:solidFill>
            </a:rPr>
            <a:t> </a:t>
          </a:r>
          <a:r>
            <a:rPr lang="en-US" sz="6600" dirty="0">
              <a:solidFill>
                <a:schemeClr val="bg1"/>
              </a:solidFill>
              <a:latin typeface="Arial Narrow" panose="020B0606020202030204" pitchFamily="34" charset="0"/>
            </a:rPr>
            <a:t>Today's lesson</a:t>
          </a:r>
        </a:p>
      </dgm:t>
    </dgm:pt>
    <dgm:pt modelId="{12FECAFF-E9EE-450B-8FA4-2581FB8A7880}" type="parTrans" cxnId="{0CC20F00-997B-40EC-862D-204197B03A90}">
      <dgm:prSet/>
      <dgm:spPr/>
      <dgm:t>
        <a:bodyPr/>
        <a:lstStyle/>
        <a:p>
          <a:endParaRPr lang="en-US"/>
        </a:p>
      </dgm:t>
    </dgm:pt>
    <dgm:pt modelId="{92B5E0B1-0C21-4A4A-81D1-58EF2F657474}" type="sibTrans" cxnId="{0CC20F00-997B-40EC-862D-204197B03A90}">
      <dgm:prSet/>
      <dgm:spPr/>
      <dgm:t>
        <a:bodyPr/>
        <a:lstStyle/>
        <a:p>
          <a:endParaRPr lang="en-US"/>
        </a:p>
      </dgm:t>
    </dgm:pt>
    <dgm:pt modelId="{FCA582EB-0BF1-46EF-96E5-871419B18752}">
      <dgm:prSet phldrT="[Text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en-US" sz="6000" dirty="0" smtClean="0">
              <a:solidFill>
                <a:schemeClr val="tx1"/>
              </a:solidFill>
            </a:rPr>
            <a:t>See you!</a:t>
          </a:r>
          <a:endParaRPr lang="en-US" sz="6000" dirty="0">
            <a:solidFill>
              <a:schemeClr val="tx1"/>
            </a:solidFill>
          </a:endParaRPr>
        </a:p>
      </dgm:t>
    </dgm:pt>
    <dgm:pt modelId="{DC0A94FD-6CD0-49D7-9ED3-A87B3BD09BFE}" type="parTrans" cxnId="{493E456B-5BF4-48CD-84ED-3579D58429EF}">
      <dgm:prSet/>
      <dgm:spPr/>
      <dgm:t>
        <a:bodyPr/>
        <a:lstStyle/>
        <a:p>
          <a:endParaRPr lang="en-US"/>
        </a:p>
      </dgm:t>
    </dgm:pt>
    <dgm:pt modelId="{975B8762-C565-4344-92CB-30BE54CD49E3}" type="sibTrans" cxnId="{493E456B-5BF4-48CD-84ED-3579D58429EF}">
      <dgm:prSet/>
      <dgm:spPr/>
      <dgm:t>
        <a:bodyPr/>
        <a:lstStyle/>
        <a:p>
          <a:endParaRPr lang="en-US"/>
        </a:p>
      </dgm:t>
    </dgm:pt>
    <dgm:pt modelId="{06AE887D-6BCE-4D21-8AB5-4858A2A14CDF}" type="pres">
      <dgm:prSet presAssocID="{1A3C3B42-03F2-4561-A300-99D8C8B8F3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45CC46E-3CF7-4CD6-8F52-F3837471D538}" type="pres">
      <dgm:prSet presAssocID="{FCA582EB-0BF1-46EF-96E5-871419B18752}" presName="boxAndChildren" presStyleCnt="0"/>
      <dgm:spPr/>
    </dgm:pt>
    <dgm:pt modelId="{858E496D-F915-4EC1-AF65-0B261FBCE46B}" type="pres">
      <dgm:prSet presAssocID="{FCA582EB-0BF1-46EF-96E5-871419B18752}" presName="parentTextBox" presStyleLbl="node1" presStyleIdx="0" presStyleCnt="2" custScaleY="22525"/>
      <dgm:spPr/>
      <dgm:t>
        <a:bodyPr/>
        <a:lstStyle/>
        <a:p>
          <a:endParaRPr lang="en-GB"/>
        </a:p>
      </dgm:t>
    </dgm:pt>
    <dgm:pt modelId="{66F25FD4-4B48-444C-96BF-FCC98574232B}" type="pres">
      <dgm:prSet presAssocID="{92B5E0B1-0C21-4A4A-81D1-58EF2F657474}" presName="sp" presStyleCnt="0"/>
      <dgm:spPr/>
    </dgm:pt>
    <dgm:pt modelId="{231DF239-7D05-448F-AB07-F0D3630BCBCD}" type="pres">
      <dgm:prSet presAssocID="{38ADEFE2-1784-41AC-B8D6-4A8EE2A4E01A}" presName="arrowAndChildren" presStyleCnt="0"/>
      <dgm:spPr/>
    </dgm:pt>
    <dgm:pt modelId="{56AF4E4F-4940-40EB-A93B-449FF484662D}" type="pres">
      <dgm:prSet presAssocID="{38ADEFE2-1784-41AC-B8D6-4A8EE2A4E01A}" presName="parentTextArrow" presStyleLbl="node1" presStyleIdx="1" presStyleCnt="2" custScaleY="25877" custLinFactNeighborX="-6667" custLinFactNeighborY="2192"/>
      <dgm:spPr/>
      <dgm:t>
        <a:bodyPr/>
        <a:lstStyle/>
        <a:p>
          <a:endParaRPr lang="en-GB"/>
        </a:p>
      </dgm:t>
    </dgm:pt>
  </dgm:ptLst>
  <dgm:cxnLst>
    <dgm:cxn modelId="{80FB6AE0-7188-4E4E-A1AC-5813DA947F2F}" type="presOf" srcId="{38ADEFE2-1784-41AC-B8D6-4A8EE2A4E01A}" destId="{56AF4E4F-4940-40EB-A93B-449FF484662D}" srcOrd="0" destOrd="0" presId="urn:microsoft.com/office/officeart/2005/8/layout/process4"/>
    <dgm:cxn modelId="{D77EF7F1-564D-4854-BFDB-009EA1D9A791}" type="presOf" srcId="{1A3C3B42-03F2-4561-A300-99D8C8B8F3A0}" destId="{06AE887D-6BCE-4D21-8AB5-4858A2A14CDF}" srcOrd="0" destOrd="0" presId="urn:microsoft.com/office/officeart/2005/8/layout/process4"/>
    <dgm:cxn modelId="{BFAA3B00-6F92-4BA1-B014-6F83E958AE26}" type="presOf" srcId="{FCA582EB-0BF1-46EF-96E5-871419B18752}" destId="{858E496D-F915-4EC1-AF65-0B261FBCE46B}" srcOrd="0" destOrd="0" presId="urn:microsoft.com/office/officeart/2005/8/layout/process4"/>
    <dgm:cxn modelId="{493E456B-5BF4-48CD-84ED-3579D58429EF}" srcId="{1A3C3B42-03F2-4561-A300-99D8C8B8F3A0}" destId="{FCA582EB-0BF1-46EF-96E5-871419B18752}" srcOrd="1" destOrd="0" parTransId="{DC0A94FD-6CD0-49D7-9ED3-A87B3BD09BFE}" sibTransId="{975B8762-C565-4344-92CB-30BE54CD49E3}"/>
    <dgm:cxn modelId="{0CC20F00-997B-40EC-862D-204197B03A90}" srcId="{1A3C3B42-03F2-4561-A300-99D8C8B8F3A0}" destId="{38ADEFE2-1784-41AC-B8D6-4A8EE2A4E01A}" srcOrd="0" destOrd="0" parTransId="{12FECAFF-E9EE-450B-8FA4-2581FB8A7880}" sibTransId="{92B5E0B1-0C21-4A4A-81D1-58EF2F657474}"/>
    <dgm:cxn modelId="{F6828113-607E-4EC4-B0DE-82278BC514B5}" type="presParOf" srcId="{06AE887D-6BCE-4D21-8AB5-4858A2A14CDF}" destId="{045CC46E-3CF7-4CD6-8F52-F3837471D538}" srcOrd="0" destOrd="0" presId="urn:microsoft.com/office/officeart/2005/8/layout/process4"/>
    <dgm:cxn modelId="{DCCC5B11-A43C-47AC-BB1E-8A86C8A392F9}" type="presParOf" srcId="{045CC46E-3CF7-4CD6-8F52-F3837471D538}" destId="{858E496D-F915-4EC1-AF65-0B261FBCE46B}" srcOrd="0" destOrd="0" presId="urn:microsoft.com/office/officeart/2005/8/layout/process4"/>
    <dgm:cxn modelId="{5D9FF0E9-9612-4B18-8D19-CC7CF3479E7E}" type="presParOf" srcId="{06AE887D-6BCE-4D21-8AB5-4858A2A14CDF}" destId="{66F25FD4-4B48-444C-96BF-FCC98574232B}" srcOrd="1" destOrd="0" presId="urn:microsoft.com/office/officeart/2005/8/layout/process4"/>
    <dgm:cxn modelId="{FDFF26D9-443E-4456-BBE8-2F008A94D665}" type="presParOf" srcId="{06AE887D-6BCE-4D21-8AB5-4858A2A14CDF}" destId="{231DF239-7D05-448F-AB07-F0D3630BCBCD}" srcOrd="2" destOrd="0" presId="urn:microsoft.com/office/officeart/2005/8/layout/process4"/>
    <dgm:cxn modelId="{D627D893-F31E-4D83-AE3B-71EF5C43A8B6}" type="presParOf" srcId="{231DF239-7D05-448F-AB07-F0D3630BCBCD}" destId="{56AF4E4F-4940-40EB-A93B-449FF484662D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E496D-F915-4EC1-AF65-0B261FBCE46B}">
      <dsp:nvSpPr>
        <dsp:cNvPr id="0" name=""/>
        <dsp:cNvSpPr/>
      </dsp:nvSpPr>
      <dsp:spPr>
        <a:xfrm>
          <a:off x="0" y="2249301"/>
          <a:ext cx="8001000" cy="874511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Punctuation and capital letters</a:t>
          </a:r>
        </a:p>
      </dsp:txBody>
      <dsp:txXfrm>
        <a:off x="0" y="2249301"/>
        <a:ext cx="8001000" cy="874511"/>
      </dsp:txXfrm>
    </dsp:sp>
    <dsp:sp modelId="{56AF4E4F-4940-40EB-A93B-449FF484662D}">
      <dsp:nvSpPr>
        <dsp:cNvPr id="0" name=""/>
        <dsp:cNvSpPr/>
      </dsp:nvSpPr>
      <dsp:spPr>
        <a:xfrm rot="10800000">
          <a:off x="0" y="893273"/>
          <a:ext cx="8001000" cy="1545151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7030A0"/>
              </a:solidFill>
            </a:rPr>
            <a:t> </a:t>
          </a:r>
          <a:r>
            <a:rPr lang="en-US" sz="4400" kern="1200" dirty="0">
              <a:solidFill>
                <a:schemeClr val="bg1"/>
              </a:solidFill>
              <a:latin typeface="Arial Narrow" panose="020B0606020202030204" pitchFamily="34" charset="0"/>
            </a:rPr>
            <a:t>Today's lesson</a:t>
          </a:r>
          <a:endParaRPr lang="en-US" sz="36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 rot="10800000">
        <a:off x="0" y="893273"/>
        <a:ext cx="8001000" cy="1003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6C78B-1D38-4442-8593-AB04350B0CFA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3C847-64B3-44A6-9CA7-1A8A608C0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647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5/26/2021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Frame 13">
            <a:extLst>
              <a:ext uri="{FF2B5EF4-FFF2-40B4-BE49-F238E27FC236}">
                <a16:creationId xmlns="" xmlns:a16="http://schemas.microsoft.com/office/drawing/2014/main" id="{82FDCC41-116F-4CE8-90DC-CCAAEEE5EF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7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="" xmlns:a16="http://schemas.microsoft.com/office/drawing/2014/main" id="{40551C56-7D38-48DA-BFD4-EFDB0F2AE6E9}"/>
              </a:ext>
            </a:extLst>
          </p:cNvPr>
          <p:cNvSpPr/>
          <p:nvPr userDrawn="1"/>
        </p:nvSpPr>
        <p:spPr>
          <a:xfrm>
            <a:off x="152400" y="152400"/>
            <a:ext cx="11887200" cy="6553200"/>
          </a:xfrm>
          <a:prstGeom prst="frame">
            <a:avLst>
              <a:gd name="adj1" fmla="val 107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C06A669-EC20-48D8-9D09-C7FC05607D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361185" y="196053"/>
            <a:ext cx="2461764" cy="25913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26BBC03-ADC5-4557-9BD4-D054C25D47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855" y="4364861"/>
            <a:ext cx="224409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NCTB%20all%20book%20pdf\WhatsApp%20Video%202021-05-26%20at%202.59.37%20PM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7D8DD0A-D071-4FDD-9DA3-2F4F1A2E5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76" y="2357430"/>
            <a:ext cx="6643734" cy="401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03E51F-1E6C-4672-BC7A-9A2080E55BE6}"/>
              </a:ext>
            </a:extLst>
          </p:cNvPr>
          <p:cNvSpPr txBox="1"/>
          <p:nvPr/>
        </p:nvSpPr>
        <p:spPr>
          <a:xfrm>
            <a:off x="1952596" y="642918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latin typeface="Ador Ispat" panose="02000506000000020003" pitchFamily="2" charset="0"/>
                <a:cs typeface="Ador Ispat" panose="02000506000000020003" pitchFamily="2" charset="0"/>
              </a:rPr>
              <a:t>Welcome to 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8AF4C00-2FC1-4D21-B99F-8CE459780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8" y="1000108"/>
            <a:ext cx="783865" cy="750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60304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93 0.01296 C 0.05742 -0.00139 0.09805 -0.01574 0.12877 -0.0007 C 0.15963 0.01458 0.18177 0.05717 0.20169 0.1037 C 0.22161 0.15046 0.21393 0.2375 0.24831 0.27963 C 0.28281 0.32176 0.34779 0.31551 0.4082 0.35694 C 0.46849 0.39861 0.55234 0.4993 0.61029 0.52893 C 0.66823 0.55856 0.71354 0.5081 0.75599 0.53472 C 0.79831 0.56157 0.84583 0.66042 0.86458 0.68935 C 0.88346 0.71829 0.87617 0.71366 0.86901 0.70879 " pathEditMode="relative" ptsTypes="AAAAAAA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60" y="2857496"/>
            <a:ext cx="56436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4">
                    <a:lumMod val="75000"/>
                  </a:schemeClr>
                </a:solidFill>
              </a:rPr>
              <a:t>Open your book at Page No- 6</a:t>
            </a:r>
            <a:endParaRPr lang="en-GB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 descr="118360392_702665803652417_86359897546844224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2" y="785794"/>
            <a:ext cx="4572032" cy="5744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8360392_702665803652417_86359897546844224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58" y="2071678"/>
            <a:ext cx="8715436" cy="40719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1290" y="928670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chemeClr val="tx2">
                    <a:lumMod val="75000"/>
                  </a:schemeClr>
                </a:solidFill>
              </a:rPr>
              <a:t>Look at the picture-</a:t>
            </a:r>
            <a:endParaRPr lang="en-GB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8360392_702665803652417_86359897546844224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40" y="1357298"/>
            <a:ext cx="10644262" cy="521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2662" y="785794"/>
            <a:ext cx="457203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</a:rPr>
              <a:t>Listen very attentively</a:t>
            </a:r>
            <a:endParaRPr lang="en-GB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026" y="1000108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New word meaning--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9786" y="192880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fair or </a:t>
            </a:r>
            <a:r>
              <a:rPr lang="en-GB" sz="2400" dirty="0" err="1" smtClean="0"/>
              <a:t>Bazar</a:t>
            </a:r>
            <a:r>
              <a:rPr lang="en-GB" sz="2400" dirty="0" smtClean="0"/>
              <a:t> at which books are sold.  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6881818" y="5286388"/>
            <a:ext cx="978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as-IN" sz="2000" b="1" dirty="0" smtClean="0">
                <a:solidFill>
                  <a:schemeClr val="accent5">
                    <a:lumMod val="75000"/>
                  </a:schemeClr>
                </a:solidFill>
              </a:rPr>
              <a:t>এখনি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476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as-IN" sz="2000" b="1" dirty="0" smtClean="0">
                <a:solidFill>
                  <a:schemeClr val="accent5">
                    <a:lumMod val="75000"/>
                  </a:schemeClr>
                </a:solidFill>
              </a:rPr>
              <a:t>বই মেলা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8348" y="2714620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which is taken for the treatment or prevention of disease.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810776" y="278605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as-IN" sz="2000" b="1" dirty="0" smtClean="0">
                <a:solidFill>
                  <a:schemeClr val="accent5">
                    <a:lumMod val="75000"/>
                  </a:schemeClr>
                </a:solidFill>
              </a:rPr>
              <a:t>ঔষধ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7108" y="3286124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Mother of one’s mother or father.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96264" y="335756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as-IN" sz="2000" b="1" dirty="0" smtClean="0">
                <a:solidFill>
                  <a:schemeClr val="accent5">
                    <a:lumMod val="75000"/>
                  </a:schemeClr>
                </a:solidFill>
              </a:rPr>
              <a:t>দাদি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4100" y="3929066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 see and talk with </a:t>
            </a:r>
            <a:r>
              <a:rPr lang="en-GB" sz="2400" dirty="0" smtClean="0"/>
              <a:t> </a:t>
            </a:r>
            <a:r>
              <a:rPr lang="en-GB" sz="2400" dirty="0" smtClean="0"/>
              <a:t>someone.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1884" y="4000504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as-IN" sz="2000" b="1" dirty="0" smtClean="0">
                <a:solidFill>
                  <a:schemeClr val="accent5">
                    <a:lumMod val="75000"/>
                  </a:schemeClr>
                </a:solidFill>
              </a:rPr>
              <a:t>সাক্ষাৎ / দেখা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s-IN" sz="2000" b="1" dirty="0" smtClean="0">
                <a:solidFill>
                  <a:schemeClr val="accent5">
                    <a:lumMod val="75000"/>
                  </a:schemeClr>
                </a:solidFill>
              </a:rPr>
              <a:t>হওয়া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as-IN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9984" y="457200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Very well.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238744" y="464344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as-IN" sz="2000" b="1" dirty="0" smtClean="0">
                <a:solidFill>
                  <a:schemeClr val="accent5">
                    <a:lumMod val="75000"/>
                  </a:schemeClr>
                </a:solidFill>
              </a:rPr>
              <a:t>খুব ভালো</a:t>
            </a:r>
            <a:r>
              <a:rPr lang="en-GB" sz="2000" b="1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2992" y="514351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Immediately.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66712" y="192880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Book fair</a:t>
            </a:r>
            <a:r>
              <a:rPr lang="en-GB" sz="2400" dirty="0" smtClean="0"/>
              <a:t>– 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3836" y="271462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Medicine– 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81092" y="328612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Grandmother– 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3968" y="392906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Meet– 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38414" y="457200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Great– 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309918" y="514351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Right now–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8360392_702665803652417_86359897546844224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40" y="1357298"/>
            <a:ext cx="10644262" cy="521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6910" y="785794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Again , listen very attentively.....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348" y="57148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Pair  reading....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118360392_702665803652417_86359897546844224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88" y="1214422"/>
            <a:ext cx="10644262" cy="5214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42" r="12539"/>
          <a:stretch/>
        </p:blipFill>
        <p:spPr>
          <a:xfrm>
            <a:off x="1381092" y="1285860"/>
            <a:ext cx="914406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100" y="857232"/>
            <a:ext cx="600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</a:rPr>
              <a:t>Evaluation:</a:t>
            </a:r>
            <a:endParaRPr lang="en-GB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6844" y="2214554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 Who is going to the book fair?</a:t>
            </a:r>
            <a:endParaRPr lang="en-GB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2596" y="314324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 Who needs medicine?</a:t>
            </a:r>
            <a:endParaRPr lang="en-GB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472" y="4000504"/>
            <a:ext cx="9715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 How did Andy and </a:t>
            </a:r>
            <a:r>
              <a:rPr lang="en-GB" sz="3600" b="1" dirty="0" err="1" smtClean="0">
                <a:solidFill>
                  <a:schemeClr val="accent6">
                    <a:lumMod val="75000"/>
                  </a:schemeClr>
                </a:solidFill>
              </a:rPr>
              <a:t>Tamal</a:t>
            </a:r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 take leave of each other?</a:t>
            </a:r>
            <a:endParaRPr lang="en-GB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5538" y="857232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1">
                    <a:lumMod val="75000"/>
                  </a:schemeClr>
                </a:solidFill>
              </a:rPr>
              <a:t>Home Work</a:t>
            </a:r>
            <a:endParaRPr lang="en-GB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8AF02B3-F207-4F25-A49B-EC482065A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54" y="2000240"/>
            <a:ext cx="10001320" cy="385765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08" y="357166"/>
            <a:ext cx="4500594" cy="2340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14" y="2714620"/>
            <a:ext cx="664373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682562"/>
            <a:ext cx="3886200" cy="15696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Nipa Chatterjee</a:t>
            </a:r>
            <a:endParaRPr lang="en-US" sz="2400" dirty="0">
              <a:solidFill>
                <a:schemeClr val="tx1"/>
              </a:solidFill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Assistant Teacher</a:t>
            </a:r>
          </a:p>
          <a:p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Abdul Hamid Govt. Primary School,</a:t>
            </a:r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Sylhet Sadar, Sylhet.</a:t>
            </a:r>
            <a:endParaRPr lang="en-US" sz="2400" dirty="0">
              <a:solidFill>
                <a:schemeClr val="tx1"/>
              </a:solidFill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8600" y="3682562"/>
            <a:ext cx="2705100" cy="193899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Class : </a:t>
            </a:r>
            <a:r>
              <a:rPr lang="en-US" sz="2400" dirty="0" smtClean="0"/>
              <a:t>Five</a:t>
            </a:r>
            <a:endParaRPr lang="en-US" sz="2400" dirty="0">
              <a:solidFill>
                <a:schemeClr val="tx1"/>
              </a:solidFill>
              <a:cs typeface="NikoshBAN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Subject: English</a:t>
            </a:r>
          </a:p>
          <a:p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Lesson: 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1-2</a:t>
            </a:r>
            <a:endParaRPr lang="en-US" sz="2400" dirty="0">
              <a:solidFill>
                <a:schemeClr val="tx1"/>
              </a:solidFill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Unit</a:t>
            </a:r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2, Page no-6</a:t>
            </a:r>
            <a:endParaRPr lang="en-US" sz="2400" dirty="0">
              <a:solidFill>
                <a:schemeClr val="tx1"/>
              </a:solidFill>
              <a:cs typeface="NikoshBAN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Time: 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35 </a:t>
            </a:r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minutes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4430" y="928670"/>
            <a:ext cx="265272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cs typeface="NikoshBAN" pitchFamily="2" charset="0"/>
              </a:rPr>
              <a:t>Introduction</a:t>
            </a:r>
            <a:endParaRPr lang="en-US" sz="3600" dirty="0"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707" y="1440792"/>
            <a:ext cx="1587905" cy="18332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6BA3500-2ECA-4ED7-8678-B8BD40D4E528}"/>
              </a:ext>
            </a:extLst>
          </p:cNvPr>
          <p:cNvSpPr/>
          <p:nvPr/>
        </p:nvSpPr>
        <p:spPr>
          <a:xfrm>
            <a:off x="6324600" y="2057400"/>
            <a:ext cx="76200" cy="3871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118360392_702665803652417_863598975468442249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9340" y="1357298"/>
            <a:ext cx="1550613" cy="2029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1464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238480" y="714356"/>
            <a:ext cx="5929354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</a:rPr>
              <a:t>Learning Outcomes:</a:t>
            </a:r>
            <a:endParaRPr lang="en-GB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5406" y="2071678"/>
            <a:ext cx="92155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Listening:</a:t>
            </a:r>
          </a:p>
          <a:p>
            <a:r>
              <a:rPr lang="en-GB" sz="2000" dirty="0" smtClean="0"/>
              <a:t>1.4.1– recognize and use intonation patterns for Yes/ No and </a:t>
            </a:r>
            <a:r>
              <a:rPr lang="en-GB" sz="2000" dirty="0" err="1" smtClean="0"/>
              <a:t>Wh</a:t>
            </a:r>
            <a:r>
              <a:rPr lang="en-GB" sz="2000" dirty="0" smtClean="0"/>
              <a:t> questions.</a:t>
            </a:r>
          </a:p>
          <a:p>
            <a:r>
              <a:rPr lang="en-GB" sz="2000" dirty="0" smtClean="0"/>
              <a:t>1.4.2– recognize and use intonation pattern for greetings and statements.</a:t>
            </a:r>
          </a:p>
          <a:p>
            <a:r>
              <a:rPr lang="en-GB" sz="2000" dirty="0" smtClean="0"/>
              <a:t>3.2.1– understand questions about family and friends of students.</a:t>
            </a:r>
          </a:p>
          <a:p>
            <a:r>
              <a:rPr lang="en-GB" sz="2000" dirty="0" smtClean="0"/>
              <a:t>3.4.1– understand statements made by the teacher and students.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530" y="1643050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Students will be able to-</a:t>
            </a:r>
            <a:endParaRPr lang="en-GB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844" y="4071942"/>
            <a:ext cx="885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Speaking:</a:t>
            </a:r>
          </a:p>
          <a:p>
            <a:r>
              <a:rPr lang="en-GB" sz="2000" dirty="0" smtClean="0"/>
              <a:t>1.1.1– say words, phrases and sentences with proper sounds and stress.</a:t>
            </a:r>
          </a:p>
          <a:p>
            <a:r>
              <a:rPr lang="en-GB" sz="2000" dirty="0" smtClean="0"/>
              <a:t>1.1.2– say sentences with proper intonation.</a:t>
            </a:r>
          </a:p>
          <a:p>
            <a:r>
              <a:rPr lang="en-GB" sz="2000" dirty="0" smtClean="0"/>
              <a:t>2.1.1– exchange greetings and farewells.</a:t>
            </a:r>
          </a:p>
          <a:p>
            <a:r>
              <a:rPr lang="en-GB" sz="2000" dirty="0" smtClean="0"/>
              <a:t>3.1.1– ask and answer </a:t>
            </a:r>
            <a:r>
              <a:rPr lang="en-GB" sz="2000" dirty="0" err="1" smtClean="0"/>
              <a:t>Wh</a:t>
            </a:r>
            <a:r>
              <a:rPr lang="en-GB" sz="2000" dirty="0" smtClean="0"/>
              <a:t> questions.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7042" y="928670"/>
            <a:ext cx="56042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</a:rPr>
              <a:t>Learning Outcomes:</a:t>
            </a:r>
            <a:endParaRPr lang="en-GB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8216" y="1928802"/>
            <a:ext cx="4221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</a:rPr>
              <a:t>Students will be able to-</a:t>
            </a:r>
            <a:endParaRPr lang="en-GB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968" y="2714620"/>
            <a:ext cx="9715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Reading:</a:t>
            </a:r>
          </a:p>
          <a:p>
            <a:r>
              <a:rPr lang="en-GB" sz="2400" dirty="0" smtClean="0"/>
              <a:t>1.5.1– read words, phrases and sentences in the text with proper pronunciation, stress and intonation.</a:t>
            </a:r>
          </a:p>
          <a:p>
            <a:r>
              <a:rPr lang="en-GB" sz="2400" dirty="0" smtClean="0"/>
              <a:t>1.6.1– recognize and read statements, commands, greetings, questions and answers.</a:t>
            </a:r>
          </a:p>
          <a:p>
            <a:r>
              <a:rPr lang="en-GB" sz="2400" dirty="0" smtClean="0"/>
              <a:t>5.1.3– read silently with understanding dialogues.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1092" y="2500306"/>
            <a:ext cx="9215502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cs typeface="NikoshBAN" pitchFamily="2" charset="0"/>
              </a:rPr>
              <a:t>Let’s enjoy a video</a:t>
            </a:r>
          </a:p>
        </p:txBody>
      </p:sp>
    </p:spTree>
    <p:extLst>
      <p:ext uri="{BB962C8B-B14F-4D97-AF65-F5344CB8AC3E}">
        <p14:creationId xmlns="" xmlns:p14="http://schemas.microsoft.com/office/powerpoint/2010/main" val="9896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1-05-26 at 2.59.37 P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6778" y="500042"/>
            <a:ext cx="9929882" cy="5929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5406" y="1214422"/>
            <a:ext cx="828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</a:rPr>
              <a:t>Recalling Previous Lesson:</a:t>
            </a:r>
            <a:endParaRPr lang="en-GB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5340" y="2643182"/>
            <a:ext cx="10715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</a:rPr>
              <a:t>Tamal</a:t>
            </a:r>
            <a:r>
              <a:rPr lang="en-GB" sz="3200" dirty="0" smtClean="0"/>
              <a:t>, who came to the Town Hall Language Club to practise speaking English.</a:t>
            </a:r>
          </a:p>
          <a:p>
            <a:r>
              <a:rPr lang="en-GB" sz="3200" dirty="0" smtClean="0"/>
              <a:t>There he met with </a:t>
            </a:r>
            <a:r>
              <a:rPr lang="en-GB" sz="3200" dirty="0" smtClean="0">
                <a:solidFill>
                  <a:srgbClr val="FF0000"/>
                </a:solidFill>
              </a:rPr>
              <a:t>Andy Smith</a:t>
            </a:r>
            <a:r>
              <a:rPr lang="en-GB" sz="3200" dirty="0" smtClean="0"/>
              <a:t>, who is working with an NGO in that language club and </a:t>
            </a:r>
            <a:r>
              <a:rPr lang="en-GB" sz="3200" dirty="0" err="1" smtClean="0"/>
              <a:t>Tamal</a:t>
            </a:r>
            <a:r>
              <a:rPr lang="en-GB" sz="3200" dirty="0" smtClean="0"/>
              <a:t> started to practise speaking English with him.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3261447562"/>
              </p:ext>
            </p:extLst>
          </p:nvPr>
        </p:nvGraphicFramePr>
        <p:xfrm>
          <a:off x="2057400" y="785794"/>
          <a:ext cx="80010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70937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588" y="642918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</a:rPr>
              <a:t>Let’s introduce with some new words--</a:t>
            </a:r>
            <a:endParaRPr lang="en-GB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 descr="118360392_702665803652417_86359897546844224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76" y="1500174"/>
            <a:ext cx="2790608" cy="2500330"/>
          </a:xfrm>
          <a:prstGeom prst="rect">
            <a:avLst/>
          </a:prstGeom>
        </p:spPr>
      </p:pic>
      <p:pic>
        <p:nvPicPr>
          <p:cNvPr id="4" name="Picture 3" descr="118360392_702665803652417_863598975468442249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74" y="4143380"/>
            <a:ext cx="2571768" cy="2357454"/>
          </a:xfrm>
          <a:prstGeom prst="rect">
            <a:avLst/>
          </a:prstGeom>
        </p:spPr>
      </p:pic>
      <p:pic>
        <p:nvPicPr>
          <p:cNvPr id="5" name="Picture 4" descr="118360392_702665803652417_863598975468442249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40" y="4143380"/>
            <a:ext cx="3143272" cy="2500330"/>
          </a:xfrm>
          <a:prstGeom prst="rect">
            <a:avLst/>
          </a:prstGeom>
        </p:spPr>
      </p:pic>
      <p:pic>
        <p:nvPicPr>
          <p:cNvPr id="6" name="Picture 5" descr="118360392_702665803652417_863598975468442249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702" y="1214422"/>
            <a:ext cx="2714644" cy="2714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398" y="214311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Book fair--</a:t>
            </a:r>
            <a:endParaRPr lang="en-GB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53124" y="207167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Medicine--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95340" y="471488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Grandmother--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8" y="471488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Great--</a:t>
            </a:r>
            <a:endParaRPr lang="en-GB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11763</TotalTime>
  <Words>395</Words>
  <Application>Microsoft Office PowerPoint</Application>
  <PresentationFormat>Custom</PresentationFormat>
  <Paragraphs>68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PC</cp:lastModifiedBy>
  <cp:revision>215</cp:revision>
  <dcterms:created xsi:type="dcterms:W3CDTF">2006-08-16T00:00:00Z</dcterms:created>
  <dcterms:modified xsi:type="dcterms:W3CDTF">2021-05-26T15:52:44Z</dcterms:modified>
</cp:coreProperties>
</file>