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76" r:id="rId14"/>
    <p:sldId id="283" r:id="rId15"/>
    <p:sldId id="273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CB0F-2D25-4CBB-ADAE-FE292DD5190B}" type="datetimeFigureOut">
              <a:rPr lang="en-SG" smtClean="0"/>
              <a:t>5/10/2020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C030-559B-491B-9A77-2A182BE106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951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CB0F-2D25-4CBB-ADAE-FE292DD5190B}" type="datetimeFigureOut">
              <a:rPr lang="en-SG" smtClean="0"/>
              <a:t>5/10/2020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C030-559B-491B-9A77-2A182BE106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242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CB0F-2D25-4CBB-ADAE-FE292DD5190B}" type="datetimeFigureOut">
              <a:rPr lang="en-SG" smtClean="0"/>
              <a:t>5/10/2020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C030-559B-491B-9A77-2A182BE106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43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CB0F-2D25-4CBB-ADAE-FE292DD5190B}" type="datetimeFigureOut">
              <a:rPr lang="en-SG" smtClean="0"/>
              <a:t>5/10/2020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C030-559B-491B-9A77-2A182BE106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519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CB0F-2D25-4CBB-ADAE-FE292DD5190B}" type="datetimeFigureOut">
              <a:rPr lang="en-SG" smtClean="0"/>
              <a:t>5/10/2020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C030-559B-491B-9A77-2A182BE106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377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CB0F-2D25-4CBB-ADAE-FE292DD5190B}" type="datetimeFigureOut">
              <a:rPr lang="en-SG" smtClean="0"/>
              <a:t>5/10/2020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C030-559B-491B-9A77-2A182BE106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276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CB0F-2D25-4CBB-ADAE-FE292DD5190B}" type="datetimeFigureOut">
              <a:rPr lang="en-SG" smtClean="0"/>
              <a:t>5/10/2020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C030-559B-491B-9A77-2A182BE106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981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CB0F-2D25-4CBB-ADAE-FE292DD5190B}" type="datetimeFigureOut">
              <a:rPr lang="en-SG" smtClean="0"/>
              <a:t>5/10/2020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C030-559B-491B-9A77-2A182BE106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020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CB0F-2D25-4CBB-ADAE-FE292DD5190B}" type="datetimeFigureOut">
              <a:rPr lang="en-SG" smtClean="0"/>
              <a:t>5/10/2020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C030-559B-491B-9A77-2A182BE106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127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CB0F-2D25-4CBB-ADAE-FE292DD5190B}" type="datetimeFigureOut">
              <a:rPr lang="en-SG" smtClean="0"/>
              <a:t>5/10/2020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C030-559B-491B-9A77-2A182BE106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941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CB0F-2D25-4CBB-ADAE-FE292DD5190B}" type="datetimeFigureOut">
              <a:rPr lang="en-SG" smtClean="0"/>
              <a:t>5/10/2020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C030-559B-491B-9A77-2A182BE106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935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BCB0F-2D25-4CBB-ADAE-FE292DD5190B}" type="datetimeFigureOut">
              <a:rPr lang="en-SG" smtClean="0"/>
              <a:t>5/10/2020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C030-559B-491B-9A77-2A182BE106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6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6583" y="3463636"/>
            <a:ext cx="10335490" cy="2784764"/>
          </a:xfrm>
          <a:solidFill>
            <a:srgbClr val="00FF00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bn-BD" altLang="en-US" sz="6600" dirty="0">
                <a:cs typeface="NikoshBAN" panose="02000000000000000000" pitchFamily="2" charset="0"/>
              </a:rPr>
              <a:t>মোঃ আমির উদ্দিন</a:t>
            </a:r>
            <a:endParaRPr lang="bn-BD" altLang="en-US" sz="7200" dirty="0"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altLang="en-US" sz="5400" dirty="0">
                <a:cs typeface="NikoshBAN" panose="02000000000000000000" pitchFamily="2" charset="0"/>
              </a:rPr>
              <a:t>সহকারী শিক্ষক</a:t>
            </a:r>
          </a:p>
          <a:p>
            <a:pPr>
              <a:lnSpc>
                <a:spcPct val="90000"/>
              </a:lnSpc>
            </a:pPr>
            <a:r>
              <a:rPr lang="bn-BD" altLang="en-US" sz="5400" dirty="0">
                <a:cs typeface="NikoshBAN" panose="02000000000000000000" pitchFamily="2" charset="0"/>
              </a:rPr>
              <a:t>কাওরাইদ কে,এন,উচ্চ বিদ্যালয়</a:t>
            </a:r>
          </a:p>
          <a:p>
            <a:pPr>
              <a:lnSpc>
                <a:spcPct val="90000"/>
              </a:lnSpc>
            </a:pPr>
            <a:r>
              <a:rPr lang="bn-BD" altLang="en-US" sz="3200" dirty="0">
                <a:cs typeface="NikoshBAN" panose="02000000000000000000" pitchFamily="2" charset="0"/>
              </a:rPr>
              <a:t>শ্রীপুর,গাজীপুর ।</a:t>
            </a:r>
          </a:p>
          <a:p>
            <a:pPr>
              <a:lnSpc>
                <a:spcPct val="90000"/>
              </a:lnSpc>
            </a:pPr>
            <a:endParaRPr lang="en-US" alt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8995" y="350615"/>
            <a:ext cx="3103418" cy="25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5587" y="326455"/>
            <a:ext cx="6175613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বিদেশি উপসর্গ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327" y="1546200"/>
            <a:ext cx="11277600" cy="424731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১০টি-ফারসি- কার্‌, দর্‌, না, নিম্‌, ফি,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বদ্‌,বে, বর্‌, ব্‌, কম্‌ 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৪টি-আরবি- আম্‌, খাস, লা, গর্‌ 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৪টি-ইংরেজি- ফুল, হাফ, হেড, সাব।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১টি-উর্দু/হিন্দি- হর।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287" y="1370051"/>
            <a:ext cx="11094719" cy="92804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অ-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অঝোরে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অনা-অনা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কদাকার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সুখবর, হা</a:t>
            </a:r>
            <a:r>
              <a:rPr lang="en-SG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হাঘরে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900" y="2492442"/>
            <a:ext cx="11123106" cy="9416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রাম-রামছাগল, কু-কুনজর, আড়-আড়চোখে,আব-আবডাল।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661" y="3626115"/>
            <a:ext cx="11191345" cy="1132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-অ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পমান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বিবস্ত্র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-প্র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661" y="4950856"/>
            <a:ext cx="11191345" cy="9007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অব-অবগাহন,অনু-অনুকরণ,পরা-পরাজয়,উপ-উপবন,অভি-অভিসার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49940" y="111184"/>
            <a:ext cx="7256060" cy="1064525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উপসর্গের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4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6300" y="774700"/>
            <a:ext cx="32766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  <a:prstDash val="sys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36600" y="1828801"/>
            <a:ext cx="4902200" cy="107949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‘হেড’ কোন উপসর্গ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36600" y="2578100"/>
            <a:ext cx="4927600" cy="11375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‘অপ’ কোন উপসর্গ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5800" y="3474303"/>
            <a:ext cx="4991100" cy="112309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‘রাম’ কোন উপসর্গ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47700" y="4470400"/>
            <a:ext cx="5067300" cy="118830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‘হা’ কোন উপসর্গ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35000" y="5564305"/>
            <a:ext cx="5003800" cy="10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‘পরা’ কোন উপসর্গ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816600" y="1894101"/>
            <a:ext cx="4292600" cy="94889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 উপসর্গ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829300" y="2730501"/>
            <a:ext cx="4292600" cy="94889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 উপসর্গ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816600" y="3583202"/>
            <a:ext cx="4292600" cy="94889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উপসর্গ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816600" y="4597400"/>
            <a:ext cx="4292600" cy="94889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উপসর্গ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816600" y="5593307"/>
            <a:ext cx="4292600" cy="94889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 উপসর্গ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546452"/>
            <a:ext cx="1171651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ot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শব্দে বিভিন্ন উপসর্গের ব্যবহার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বসা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(মারা)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বসা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হার(পুরস্কার),</a:t>
            </a:r>
          </a:p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বসা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হার(ভ্রমণ),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বসা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হার(খাওয়া), </a:t>
            </a:r>
          </a:p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বসা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হার(ত্যাগ),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সম্‌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বসা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সংহার(বিনাশ)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25984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145" y="313899"/>
            <a:ext cx="10820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কার্‌-কারখানা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ফি-ফি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বদ্‌-বদমেজাজ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লা-লা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ওয়ারিশ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গরহাজির।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145" y="2297708"/>
            <a:ext cx="10958946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ফুল-ফুল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শার্ট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হেড-হেড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পন্ডিত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-হ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রহামেশা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হাফস্কুল।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748145" y="4438217"/>
            <a:ext cx="1095894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খাস-খাসকামড়া, না-নাখোশ, কম-কমবখ্‌ত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rot="10800000" flipV="1">
            <a:off x="4426633" y="305773"/>
            <a:ext cx="3872240" cy="85660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83673" y="2312224"/>
            <a:ext cx="10557163" cy="1252658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পয়া,আগাছা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হাভাতে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নিখুঁত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বিফল।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673" y="1300536"/>
            <a:ext cx="10557163" cy="707886"/>
          </a:xfrm>
          <a:prstGeom prst="rect">
            <a:avLst/>
          </a:prstGeom>
          <a:solidFill>
            <a:srgbClr val="00B0F0"/>
          </a:solidFill>
          <a:ln w="38100">
            <a:solidFill>
              <a:srgbClr val="C00000"/>
            </a:solidFill>
            <a:prstDash val="sys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803564" y="4076454"/>
            <a:ext cx="10917381" cy="901946"/>
          </a:xfrm>
          <a:prstGeom prst="verticalScroll">
            <a:avLst/>
          </a:prstGeom>
          <a:ln w="38100">
            <a:solidFill>
              <a:srgbClr val="C00000"/>
            </a:solidFill>
            <a:prstDash val="sysDot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803564" y="5309863"/>
            <a:ext cx="10917381" cy="110490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C000"/>
            </a:solidFill>
            <a:prstDash val="sysDash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বিশুদ্ধ, সুকন্ঠ, প্রপৌত্র, নিরব, অবগাহন,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6982" y="469900"/>
            <a:ext cx="282401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855" y="1363315"/>
            <a:ext cx="7872845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‘অপমৃত্যু’ কোন উপসর্গ যুক্ত শব্দ?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855" y="2251214"/>
            <a:ext cx="792364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‘ফি-বছর’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 উপসর্গ যুক্ত শব্দ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855" y="3102942"/>
            <a:ext cx="787284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‘রামদা’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 উপসর্গ যুক্ত শব্দ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855" y="3954670"/>
            <a:ext cx="787284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‘কুকথা’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 উপসর্গ যুক্ত শব্দ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855" y="4806398"/>
            <a:ext cx="792364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‘দুর্দশা’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 উপসর্গ যুক্ত শব্দ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8899" y="1360727"/>
            <a:ext cx="2284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endParaRPr lang="en-SG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029700" y="2251214"/>
            <a:ext cx="2234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2099" y="3102114"/>
            <a:ext cx="222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9400" y="3882647"/>
            <a:ext cx="209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2099" y="4738552"/>
            <a:ext cx="2386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53050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0" y="283191"/>
            <a:ext cx="11041211" cy="4559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Oval Callout 3"/>
          <p:cNvSpPr/>
          <p:nvPr/>
        </p:nvSpPr>
        <p:spPr>
          <a:xfrm>
            <a:off x="527334" y="2784143"/>
            <a:ext cx="4481394" cy="1770039"/>
          </a:xfrm>
          <a:prstGeom prst="wedgeEllipseCallout">
            <a:avLst>
              <a:gd name="adj1" fmla="val 40965"/>
              <a:gd name="adj2" fmla="val 7982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SG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400" y="5130800"/>
            <a:ext cx="1164936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উপসর্গের ১০টি করে ব্যবহার তৈরী করে আনবে।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8950"/>
            <a:ext cx="1106170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292" y="1313920"/>
            <a:ext cx="10335490" cy="360444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88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88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4000" y="228600"/>
            <a:ext cx="4572000" cy="2895600"/>
          </a:xfrm>
          <a:solidFill>
            <a:srgbClr val="FF00FF"/>
          </a:solidFill>
        </p:spPr>
        <p:txBody>
          <a:bodyPr anchor="ctr"/>
          <a:lstStyle/>
          <a:p>
            <a:r>
              <a:rPr lang="bn-BD" altLang="en-US" sz="9600" b="1" i="1" u="sng">
                <a:solidFill>
                  <a:schemeClr val="bg1"/>
                </a:solidFill>
                <a:cs typeface="NikoshBAN" panose="02000000000000000000" pitchFamily="2" charset="0"/>
              </a:rPr>
              <a:t>স্বাগতম</a:t>
            </a:r>
            <a:br>
              <a:rPr lang="bn-BD" altLang="en-US" sz="9600" b="1" i="1" u="sng">
                <a:solidFill>
                  <a:schemeClr val="bg1"/>
                </a:solidFill>
                <a:cs typeface="NikoshBAN" panose="02000000000000000000" pitchFamily="2" charset="0"/>
              </a:rPr>
            </a:br>
            <a:endParaRPr lang="en-US" altLang="en-US" sz="9600" b="1" i="1" u="sng">
              <a:solidFill>
                <a:schemeClr val="bg1"/>
              </a:solidFill>
              <a:cs typeface="NikoshBAN" panose="02000000000000000000" pitchFamily="2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10000"/>
            <a:ext cx="6400800" cy="304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600"/>
          </a:p>
        </p:txBody>
      </p:sp>
      <p:pic>
        <p:nvPicPr>
          <p:cNvPr id="44039" name="Picture 7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7391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fiower dan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304800"/>
            <a:ext cx="356711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198" y="420806"/>
            <a:ext cx="609662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 smtClean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129051"/>
            <a:ext cx="10875818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৩য় (৭ম পরিচ্ছেদ)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/১০ম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078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889000" y="634999"/>
            <a:ext cx="10782300" cy="5682673"/>
          </a:xfrm>
          <a:prstGeom prst="bevel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</a:t>
            </a:r>
          </a:p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“উপসর্গ”</a:t>
            </a:r>
            <a:endParaRPr lang="en-SG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3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660400" y="266700"/>
            <a:ext cx="10820400" cy="6019800"/>
          </a:xfrm>
          <a:prstGeom prst="plaqu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bn-IN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2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300251"/>
            <a:ext cx="11436823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আলোচনা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অব্যয়সুচক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শব্দাংশকে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অর্থ-বাচকতা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অর্থ-দোতোকতা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র্থের পরিবর্তন, পরিবর্ধন, সম্প্রসার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ও সংকোচন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করে। যেমনঃ-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অঘা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প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3092" y="256441"/>
            <a:ext cx="6844144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উপসর্গ তিন প্রকার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6906" y="2197291"/>
            <a:ext cx="549032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উপসর্গ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6906" y="3287317"/>
            <a:ext cx="549032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তৎসম উপসর্গ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6905" y="4517411"/>
            <a:ext cx="549032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বিদেশি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45911" y="3311305"/>
            <a:ext cx="2251878" cy="80700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নং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5910" y="2197290"/>
            <a:ext cx="2251879" cy="88710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45910" y="4517410"/>
            <a:ext cx="2251879" cy="83251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9861" y="573206"/>
            <a:ext cx="5425194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1" y="2439492"/>
            <a:ext cx="115824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২১টি-অ, অঘা, অজ, অনা, আ, আড়, আন, আব, ইতি, উন- (উনা),কদ, কু, নি, 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পাতি, বি, ভর, রাম, স, সা, সু, হা।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9345" y="518615"/>
            <a:ext cx="5458691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তৎসম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2646217"/>
            <a:ext cx="11485417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২০টি- প্র, প্ররা, অপ, সম, নি, অনু, অব, নির, দুর, বি, অধি, সু, উৎ, পরি, প্রতি, অতি, অপি, অভি, উপ, আ। 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3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551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DZ4BN72</cp:lastModifiedBy>
  <cp:revision>247</cp:revision>
  <dcterms:created xsi:type="dcterms:W3CDTF">2020-03-25T16:17:52Z</dcterms:created>
  <dcterms:modified xsi:type="dcterms:W3CDTF">2020-10-05T14:34:12Z</dcterms:modified>
</cp:coreProperties>
</file>