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5" r:id="rId3"/>
    <p:sldId id="278" r:id="rId4"/>
    <p:sldId id="261" r:id="rId5"/>
    <p:sldId id="271" r:id="rId6"/>
    <p:sldId id="277" r:id="rId7"/>
    <p:sldId id="274" r:id="rId8"/>
    <p:sldId id="272"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67"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45747E-CADB-4527-8383-A310CCF30307}"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5747E-CADB-4527-8383-A310CCF30307}"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5747E-CADB-4527-8383-A310CCF30307}"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5747E-CADB-4527-8383-A310CCF30307}"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45747E-CADB-4527-8383-A310CCF30307}"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45747E-CADB-4527-8383-A310CCF30307}" type="datetimeFigureOut">
              <a:rPr lang="en-US" smtClean="0"/>
              <a:pPr/>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45747E-CADB-4527-8383-A310CCF30307}" type="datetimeFigureOut">
              <a:rPr lang="en-US" smtClean="0"/>
              <a:pPr/>
              <a:t>8/18/2021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45747E-CADB-4527-8383-A310CCF30307}" type="datetimeFigureOut">
              <a:rPr lang="en-US" smtClean="0"/>
              <a:pPr/>
              <a:t>8/18/2021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5747E-CADB-4527-8383-A310CCF30307}" type="datetimeFigureOut">
              <a:rPr lang="en-US" smtClean="0"/>
              <a:pPr/>
              <a:t>8/18/2021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45747E-CADB-4527-8383-A310CCF30307}" type="datetimeFigureOut">
              <a:rPr lang="en-US" smtClean="0"/>
              <a:pPr/>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45747E-CADB-4527-8383-A310CCF30307}" type="datetimeFigureOut">
              <a:rPr lang="en-US" smtClean="0"/>
              <a:pPr/>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151E3-832E-4469-8622-FB4AC8D697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5747E-CADB-4527-8383-A310CCF30307}" type="datetimeFigureOut">
              <a:rPr lang="en-US" smtClean="0"/>
              <a:pPr/>
              <a:t>8/18/2021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51E3-832E-4469-8622-FB4AC8D697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ogle.com/url?sa=t&amp;rct=j&amp;q=&amp;esrc=s&amp;source=web&amp;cd=&amp;cad=rja&amp;uact=8&amp;ved=2ahUKEwjWzqXWk63xAhWA7XMBHUo7Az8QFjABegQIBRAD&amp;url=https://noproblembd.com/%E0%A6%86%E0%A6%89%E0%A6%9F%E0%A6%AA%E0%A7%81%E0%A6%9F-output-%E0%A6%A1%E0%A6%BF%E0%A6%AD%E0%A6%BE%E0%A6%87%E0%A6%B8-%E0%A6%95%E0%A6%BF-%E0%A6%86%E0%A6%89%E0%A6%9F%E0%A6%AA%E0%A7%81%E0%A6%9F/&amp;usg=AOvVaw1vl3zJxg5O5dYWQpmfzDN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10200"/>
            <a:ext cx="8229600" cy="1447800"/>
          </a:xfrm>
        </p:spPr>
        <p:txBody>
          <a:bodyPr>
            <a:noAutofit/>
          </a:bodyPr>
          <a:lstStyle/>
          <a:p>
            <a:r>
              <a:rPr lang="en-US" sz="8000" i="1" dirty="0" err="1" smtClean="0">
                <a:solidFill>
                  <a:srgbClr val="FF0000"/>
                </a:solidFill>
              </a:rPr>
              <a:t>স্বাগতম</a:t>
            </a:r>
            <a:endParaRPr lang="en-US" sz="8000" i="1" dirty="0">
              <a:solidFill>
                <a:srgbClr val="FF0000"/>
              </a:solidFill>
            </a:endParaRPr>
          </a:p>
        </p:txBody>
      </p:sp>
      <p:pic>
        <p:nvPicPr>
          <p:cNvPr id="6" name="Content Placeholder 5" descr="pexels-photo-736230.jpeg"/>
          <p:cNvPicPr>
            <a:picLocks noGrp="1" noChangeAspect="1"/>
          </p:cNvPicPr>
          <p:nvPr>
            <p:ph idx="1"/>
          </p:nvPr>
        </p:nvPicPr>
        <p:blipFill>
          <a:blip r:embed="rId2"/>
          <a:stretch>
            <a:fillRect/>
          </a:stretch>
        </p:blipFill>
        <p:spPr>
          <a:xfrm>
            <a:off x="1066800" y="1219200"/>
            <a:ext cx="7086601" cy="4343400"/>
          </a:xfrm>
        </p:spPr>
      </p:pic>
      <p:sp>
        <p:nvSpPr>
          <p:cNvPr id="7" name="Rectangle 6"/>
          <p:cNvSpPr/>
          <p:nvPr/>
        </p:nvSpPr>
        <p:spPr>
          <a:xfrm>
            <a:off x="838200" y="304800"/>
            <a:ext cx="7696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solidFill>
                  <a:srgbClr val="FF0000"/>
                </a:solidFill>
              </a:rPr>
              <a:t>সিঙ্গেরগাড়ী</a:t>
            </a:r>
            <a:r>
              <a:rPr lang="en-US" sz="4800" dirty="0" smtClean="0">
                <a:solidFill>
                  <a:srgbClr val="FF0000"/>
                </a:solidFill>
              </a:rPr>
              <a:t> </a:t>
            </a:r>
            <a:r>
              <a:rPr lang="en-US" sz="4800" dirty="0" err="1" smtClean="0">
                <a:solidFill>
                  <a:srgbClr val="FF0000"/>
                </a:solidFill>
              </a:rPr>
              <a:t>উচ্চ</a:t>
            </a:r>
            <a:r>
              <a:rPr lang="en-US" sz="4800" dirty="0" smtClean="0">
                <a:solidFill>
                  <a:srgbClr val="FF0000"/>
                </a:solidFill>
              </a:rPr>
              <a:t>  </a:t>
            </a:r>
            <a:r>
              <a:rPr lang="en-US" sz="4800" dirty="0" err="1" smtClean="0">
                <a:solidFill>
                  <a:srgbClr val="FF0000"/>
                </a:solidFill>
              </a:rPr>
              <a:t>বিদ্যালয়</a:t>
            </a:r>
            <a:endParaRPr lang="en-US" sz="4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amond(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stretch>
            <a:fillRect/>
          </a:stretch>
        </p:blipFill>
        <p:spPr>
          <a:xfrm>
            <a:off x="1447800" y="1981200"/>
            <a:ext cx="6248400" cy="4267200"/>
          </a:xfrm>
          <a:prstGeom prst="rect">
            <a:avLst/>
          </a:prstGeom>
        </p:spPr>
      </p:pic>
      <p:sp>
        <p:nvSpPr>
          <p:cNvPr id="3" name="Rectangle 2"/>
          <p:cNvSpPr/>
          <p:nvPr/>
        </p:nvSpPr>
        <p:spPr>
          <a:xfrm>
            <a:off x="1600200" y="381000"/>
            <a:ext cx="6324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B050"/>
                </a:solidFill>
              </a:rPr>
              <a:t>CPU  </a:t>
            </a:r>
            <a:r>
              <a:rPr lang="en-US" sz="3600" b="1" dirty="0" err="1" smtClean="0">
                <a:solidFill>
                  <a:srgbClr val="00B050"/>
                </a:solidFill>
              </a:rPr>
              <a:t>এর</a:t>
            </a:r>
            <a:r>
              <a:rPr lang="en-US" sz="3600" b="1" dirty="0" smtClean="0">
                <a:solidFill>
                  <a:srgbClr val="00B050"/>
                </a:solidFill>
              </a:rPr>
              <a:t>  </a:t>
            </a:r>
            <a:r>
              <a:rPr lang="en-US" sz="3600" b="1" dirty="0" err="1" smtClean="0">
                <a:solidFill>
                  <a:srgbClr val="00B050"/>
                </a:solidFill>
              </a:rPr>
              <a:t>ভিতরের</a:t>
            </a:r>
            <a:r>
              <a:rPr lang="en-US" sz="3600" b="1" dirty="0" smtClean="0">
                <a:solidFill>
                  <a:srgbClr val="00B050"/>
                </a:solidFill>
              </a:rPr>
              <a:t>  </a:t>
            </a:r>
            <a:r>
              <a:rPr lang="en-US" sz="3600" b="1" dirty="0" err="1" smtClean="0">
                <a:solidFill>
                  <a:srgbClr val="00B050"/>
                </a:solidFill>
              </a:rPr>
              <a:t>অংশ</a:t>
            </a:r>
            <a:r>
              <a:rPr lang="en-US" sz="3600" b="1" dirty="0" smtClean="0">
                <a:solidFill>
                  <a:srgbClr val="00B050"/>
                </a:solidFill>
              </a:rPr>
              <a:t>   </a:t>
            </a:r>
            <a:r>
              <a:rPr lang="en-US" sz="3600" b="1" dirty="0" err="1" smtClean="0">
                <a:solidFill>
                  <a:srgbClr val="00B050"/>
                </a:solidFill>
              </a:rPr>
              <a:t>সমূহ</a:t>
            </a:r>
            <a:endParaRPr lang="en-US" sz="36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905001"/>
            <a:ext cx="4800600" cy="923330"/>
          </a:xfrm>
          <a:prstGeom prst="rect">
            <a:avLst/>
          </a:prstGeom>
        </p:spPr>
        <p:txBody>
          <a:bodyPr wrap="square">
            <a:spAutoFit/>
          </a:bodyPr>
          <a:lstStyle/>
          <a:p>
            <a:endParaRPr lang="as-IN" dirty="0" smtClean="0"/>
          </a:p>
          <a:p>
            <a:r>
              <a:rPr lang="as-IN" b="1" dirty="0" smtClean="0"/>
              <a:t>ইনপুট ডিভাইস</a:t>
            </a:r>
            <a:r>
              <a:rPr lang="as-IN" dirty="0" smtClean="0"/>
              <a:t> এর উদাহরণ হল </a:t>
            </a:r>
            <a:r>
              <a:rPr lang="en-US" dirty="0" smtClean="0"/>
              <a:t>Keyboard, Mouse, Scanner</a:t>
            </a:r>
            <a:endParaRPr lang="en-US" dirty="0"/>
          </a:p>
        </p:txBody>
      </p:sp>
      <p:sp>
        <p:nvSpPr>
          <p:cNvPr id="3" name="Rectangle 2"/>
          <p:cNvSpPr/>
          <p:nvPr/>
        </p:nvSpPr>
        <p:spPr>
          <a:xfrm>
            <a:off x="1752600" y="838200"/>
            <a:ext cx="5257800" cy="1200329"/>
          </a:xfrm>
          <a:prstGeom prst="rect">
            <a:avLst/>
          </a:prstGeom>
        </p:spPr>
        <p:txBody>
          <a:bodyPr wrap="square">
            <a:spAutoFit/>
          </a:bodyPr>
          <a:lstStyle/>
          <a:p>
            <a:r>
              <a:rPr lang="as-IN" dirty="0" smtClean="0"/>
              <a:t>যদি আপনি কম্পিউটার বা ল্যাপটপ ব্যবহার করে থাকেন তাহলে, কম্পিউটারকে </a:t>
            </a:r>
            <a:r>
              <a:rPr lang="as-IN" b="1" dirty="0" smtClean="0"/>
              <a:t>ইনপুট বা ইনস্ট্রাকশন</a:t>
            </a:r>
            <a:r>
              <a:rPr lang="as-IN" dirty="0" smtClean="0"/>
              <a:t> দেওয়ার জন্য, আপনি যে সমস্ত ডিভাইস ব্যবহার করেন তাকেই ইনপুট ডিভাইস বলা হয়।</a:t>
            </a:r>
            <a:endParaRPr lang="en-US" dirty="0"/>
          </a:p>
        </p:txBody>
      </p:sp>
      <p:sp>
        <p:nvSpPr>
          <p:cNvPr id="4" name="Rectangle 3"/>
          <p:cNvSpPr/>
          <p:nvPr/>
        </p:nvSpPr>
        <p:spPr>
          <a:xfrm>
            <a:off x="1676400" y="381000"/>
            <a:ext cx="4572000" cy="369332"/>
          </a:xfrm>
          <a:prstGeom prst="rect">
            <a:avLst/>
          </a:prstGeom>
        </p:spPr>
        <p:txBody>
          <a:bodyPr wrap="square">
            <a:spAutoFit/>
          </a:bodyPr>
          <a:lstStyle/>
          <a:p>
            <a:r>
              <a:rPr lang="as-IN" b="1" dirty="0" smtClean="0">
                <a:solidFill>
                  <a:srgbClr val="7030A0"/>
                </a:solidFill>
              </a:rPr>
              <a:t>ইনপুট ডিভাইস কাকে বলে?</a:t>
            </a:r>
            <a:endParaRPr lang="as-IN" b="1" dirty="0">
              <a:solidFill>
                <a:srgbClr val="7030A0"/>
              </a:solidFill>
            </a:endParaRPr>
          </a:p>
        </p:txBody>
      </p:sp>
      <p:sp>
        <p:nvSpPr>
          <p:cNvPr id="8" name="Rectangle 7"/>
          <p:cNvSpPr/>
          <p:nvPr/>
        </p:nvSpPr>
        <p:spPr>
          <a:xfrm>
            <a:off x="1752600" y="3352800"/>
            <a:ext cx="4364053" cy="369332"/>
          </a:xfrm>
          <a:prstGeom prst="rect">
            <a:avLst/>
          </a:prstGeom>
        </p:spPr>
        <p:txBody>
          <a:bodyPr wrap="square">
            <a:spAutoFit/>
          </a:bodyPr>
          <a:lstStyle/>
          <a:p>
            <a:r>
              <a:rPr lang="as-IN" b="1" dirty="0" smtClean="0">
                <a:hlinkClick r:id="rId2"/>
              </a:rPr>
              <a:t>আউটপুট ডিভাইস কাকে বলে?</a:t>
            </a:r>
            <a:endParaRPr lang="en-US" dirty="0"/>
          </a:p>
        </p:txBody>
      </p:sp>
      <p:sp>
        <p:nvSpPr>
          <p:cNvPr id="10" name="Rectangle 9"/>
          <p:cNvSpPr/>
          <p:nvPr/>
        </p:nvSpPr>
        <p:spPr>
          <a:xfrm>
            <a:off x="1981200" y="3733801"/>
            <a:ext cx="4876800" cy="923330"/>
          </a:xfrm>
          <a:prstGeom prst="rect">
            <a:avLst/>
          </a:prstGeom>
        </p:spPr>
        <p:txBody>
          <a:bodyPr wrap="square">
            <a:spAutoFit/>
          </a:bodyPr>
          <a:lstStyle/>
          <a:p>
            <a:r>
              <a:rPr lang="as-IN" dirty="0" smtClean="0"/>
              <a:t>যে ডিভাইস এর মাধ্যমে আমরা কম্পিউটার থেকে কাজের ফলাফল পায় তাকে আউটপুট ডিভাইস (</a:t>
            </a:r>
            <a:r>
              <a:rPr lang="en-US" dirty="0" smtClean="0"/>
              <a:t>Output Device) </a:t>
            </a:r>
            <a:r>
              <a:rPr lang="as-IN" dirty="0" smtClean="0"/>
              <a:t>বলে।</a:t>
            </a:r>
            <a:endParaRPr lang="en-US" dirty="0"/>
          </a:p>
        </p:txBody>
      </p:sp>
      <p:sp>
        <p:nvSpPr>
          <p:cNvPr id="11" name="Rectangle 10"/>
          <p:cNvSpPr/>
          <p:nvPr/>
        </p:nvSpPr>
        <p:spPr>
          <a:xfrm>
            <a:off x="2057400" y="4611469"/>
            <a:ext cx="4800600" cy="646331"/>
          </a:xfrm>
          <a:prstGeom prst="rect">
            <a:avLst/>
          </a:prstGeom>
        </p:spPr>
        <p:txBody>
          <a:bodyPr wrap="square">
            <a:spAutoFit/>
          </a:bodyPr>
          <a:lstStyle/>
          <a:p>
            <a:r>
              <a:rPr lang="as-IN" dirty="0" smtClean="0"/>
              <a:t>আউটপুট </a:t>
            </a:r>
            <a:r>
              <a:rPr lang="as-IN" b="1" dirty="0" smtClean="0"/>
              <a:t>ডিভাইস</a:t>
            </a:r>
            <a:r>
              <a:rPr lang="as-IN" dirty="0" smtClean="0"/>
              <a:t> এর উদাহরণ হল </a:t>
            </a:r>
            <a:r>
              <a:rPr lang="en-US" dirty="0" smtClean="0"/>
              <a:t>Monitor, Printer, Headphone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amond(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amond(in)">
                                      <p:cBhvr>
                                        <p:cTn id="3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8"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rgbClr val="7030A0"/>
                </a:solidFill>
              </a:rPr>
              <a:t>             </a:t>
            </a:r>
            <a:r>
              <a:rPr lang="en-US" sz="5400" dirty="0" err="1" smtClean="0">
                <a:solidFill>
                  <a:srgbClr val="7030A0"/>
                </a:solidFill>
              </a:rPr>
              <a:t>পরিচিতি</a:t>
            </a:r>
            <a:endParaRPr lang="en-US" sz="5400" dirty="0"/>
          </a:p>
        </p:txBody>
      </p:sp>
      <p:pic>
        <p:nvPicPr>
          <p:cNvPr id="5" name="Content Placeholder 4" descr="mmmm.jpg"/>
          <p:cNvPicPr>
            <a:picLocks noGrp="1" noChangeAspect="1"/>
          </p:cNvPicPr>
          <p:nvPr>
            <p:ph idx="1"/>
          </p:nvPr>
        </p:nvPicPr>
        <p:blipFill>
          <a:blip r:embed="rId2"/>
          <a:stretch>
            <a:fillRect/>
          </a:stretch>
        </p:blipFill>
        <p:spPr>
          <a:xfrm>
            <a:off x="762000" y="1371600"/>
            <a:ext cx="2133600" cy="1799409"/>
          </a:xfrm>
        </p:spPr>
      </p:pic>
      <p:sp>
        <p:nvSpPr>
          <p:cNvPr id="4" name="Text Placeholder 3"/>
          <p:cNvSpPr>
            <a:spLocks noGrp="1"/>
          </p:cNvSpPr>
          <p:nvPr>
            <p:ph type="body" sz="half" idx="2"/>
          </p:nvPr>
        </p:nvSpPr>
        <p:spPr/>
        <p:txBody>
          <a:bodyPr/>
          <a:lstStyle/>
          <a:p>
            <a:r>
              <a:rPr lang="en-US" dirty="0" smtClean="0"/>
              <a:t>    </a:t>
            </a:r>
          </a:p>
          <a:p>
            <a:endParaRPr lang="en-US" dirty="0" smtClean="0"/>
          </a:p>
          <a:p>
            <a:endParaRPr lang="en-US" dirty="0" smtClean="0"/>
          </a:p>
          <a:p>
            <a:endParaRPr lang="en-US" dirty="0" smtClean="0"/>
          </a:p>
          <a:p>
            <a:r>
              <a:rPr lang="en-US" dirty="0" smtClean="0"/>
              <a:t>  </a:t>
            </a:r>
          </a:p>
          <a:p>
            <a:endParaRPr lang="en-US" dirty="0" smtClean="0"/>
          </a:p>
          <a:p>
            <a:endParaRPr lang="en-US" dirty="0" smtClean="0"/>
          </a:p>
          <a:p>
            <a:endParaRPr lang="en-US" dirty="0" smtClean="0"/>
          </a:p>
          <a:p>
            <a:pPr algn="ctr"/>
            <a:r>
              <a:rPr lang="en-US" sz="2400" i="1" dirty="0" err="1" smtClean="0">
                <a:solidFill>
                  <a:srgbClr val="00B050"/>
                </a:solidFill>
              </a:rPr>
              <a:t>নামঃ</a:t>
            </a:r>
            <a:r>
              <a:rPr lang="en-US" sz="2400" i="1" dirty="0" smtClean="0">
                <a:solidFill>
                  <a:srgbClr val="00B050"/>
                </a:solidFill>
              </a:rPr>
              <a:t> </a:t>
            </a:r>
            <a:r>
              <a:rPr lang="en-US" sz="2400" i="1" dirty="0" err="1" smtClean="0">
                <a:solidFill>
                  <a:srgbClr val="00B050"/>
                </a:solidFill>
              </a:rPr>
              <a:t>মোঃ</a:t>
            </a:r>
            <a:r>
              <a:rPr lang="en-US" sz="2400" i="1" dirty="0" smtClean="0">
                <a:solidFill>
                  <a:srgbClr val="00B050"/>
                </a:solidFill>
              </a:rPr>
              <a:t> </a:t>
            </a:r>
            <a:r>
              <a:rPr lang="en-US" sz="2400" i="1" dirty="0" err="1" smtClean="0">
                <a:solidFill>
                  <a:srgbClr val="00B050"/>
                </a:solidFill>
              </a:rPr>
              <a:t>মমেদুল</a:t>
            </a:r>
            <a:r>
              <a:rPr lang="en-US" sz="2400" i="1" dirty="0" smtClean="0">
                <a:solidFill>
                  <a:srgbClr val="00B050"/>
                </a:solidFill>
              </a:rPr>
              <a:t> </a:t>
            </a:r>
            <a:r>
              <a:rPr lang="en-US" sz="2400" i="1" dirty="0" err="1" smtClean="0">
                <a:solidFill>
                  <a:srgbClr val="00B050"/>
                </a:solidFill>
              </a:rPr>
              <a:t>ইসলাম</a:t>
            </a:r>
            <a:endParaRPr lang="en-US" sz="2400" i="1" dirty="0" smtClean="0">
              <a:solidFill>
                <a:srgbClr val="00B050"/>
              </a:solidFill>
            </a:endParaRPr>
          </a:p>
          <a:p>
            <a:pPr algn="ctr"/>
            <a:r>
              <a:rPr lang="en-US" sz="2400" i="1" dirty="0" err="1" smtClean="0">
                <a:solidFill>
                  <a:srgbClr val="00B050"/>
                </a:solidFill>
              </a:rPr>
              <a:t>সিঙ্গের</a:t>
            </a:r>
            <a:r>
              <a:rPr lang="en-US" sz="2400" i="1" dirty="0" smtClean="0">
                <a:solidFill>
                  <a:srgbClr val="00B050"/>
                </a:solidFill>
              </a:rPr>
              <a:t> </a:t>
            </a:r>
            <a:r>
              <a:rPr lang="en-US" sz="2400" i="1" dirty="0" err="1" smtClean="0">
                <a:solidFill>
                  <a:srgbClr val="00B050"/>
                </a:solidFill>
              </a:rPr>
              <a:t>গাড়ী</a:t>
            </a:r>
            <a:r>
              <a:rPr lang="en-US" sz="2400" i="1" dirty="0" smtClean="0">
                <a:solidFill>
                  <a:srgbClr val="00B050"/>
                </a:solidFill>
              </a:rPr>
              <a:t> </a:t>
            </a:r>
            <a:r>
              <a:rPr lang="en-US" sz="2400" i="1" dirty="0" err="1" smtClean="0">
                <a:solidFill>
                  <a:srgbClr val="00B050"/>
                </a:solidFill>
              </a:rPr>
              <a:t>উচ্চ</a:t>
            </a:r>
            <a:r>
              <a:rPr lang="en-US" sz="2400" i="1" dirty="0" smtClean="0">
                <a:solidFill>
                  <a:srgbClr val="00B050"/>
                </a:solidFill>
              </a:rPr>
              <a:t> </a:t>
            </a:r>
            <a:r>
              <a:rPr lang="en-US" sz="2400" i="1" dirty="0" err="1" smtClean="0">
                <a:solidFill>
                  <a:srgbClr val="00B050"/>
                </a:solidFill>
              </a:rPr>
              <a:t>বিদ্যালয়</a:t>
            </a:r>
            <a:endParaRPr lang="en-US" sz="2400" i="1" dirty="0" smtClean="0">
              <a:solidFill>
                <a:srgbClr val="00B050"/>
              </a:solidFill>
            </a:endParaRPr>
          </a:p>
          <a:p>
            <a:pPr algn="ctr"/>
            <a:r>
              <a:rPr lang="en-US" sz="2400" i="1" dirty="0" err="1" smtClean="0">
                <a:solidFill>
                  <a:srgbClr val="00B050"/>
                </a:solidFill>
              </a:rPr>
              <a:t>ট্রেড</a:t>
            </a:r>
            <a:r>
              <a:rPr lang="en-US" sz="2400" i="1" dirty="0" smtClean="0">
                <a:solidFill>
                  <a:srgbClr val="00B050"/>
                </a:solidFill>
              </a:rPr>
              <a:t> </a:t>
            </a:r>
            <a:r>
              <a:rPr lang="en-US" sz="2400" i="1" dirty="0" err="1" smtClean="0">
                <a:solidFill>
                  <a:srgbClr val="00B050"/>
                </a:solidFill>
              </a:rPr>
              <a:t>ইন্সট্রেক্টর</a:t>
            </a:r>
            <a:r>
              <a:rPr lang="en-US" sz="2400" i="1" dirty="0" smtClean="0">
                <a:solidFill>
                  <a:srgbClr val="00B050"/>
                </a:solidFill>
              </a:rPr>
              <a:t> </a:t>
            </a:r>
          </a:p>
          <a:p>
            <a:pPr algn="ctr"/>
            <a:r>
              <a:rPr lang="en-US" sz="2400" i="1" dirty="0" smtClean="0">
                <a:solidFill>
                  <a:srgbClr val="00B050"/>
                </a:solidFill>
              </a:rPr>
              <a:t>(</a:t>
            </a:r>
            <a:r>
              <a:rPr lang="en-US" sz="2400" i="1" dirty="0" err="1" smtClean="0">
                <a:solidFill>
                  <a:srgbClr val="00B050"/>
                </a:solidFill>
              </a:rPr>
              <a:t>কম্পিউটার</a:t>
            </a:r>
            <a:r>
              <a:rPr lang="en-US" sz="2400" i="1" dirty="0" smtClean="0">
                <a:solidFill>
                  <a:srgbClr val="00B050"/>
                </a:solidFill>
              </a:rPr>
              <a:t> )   </a:t>
            </a:r>
          </a:p>
          <a:p>
            <a:pPr algn="ctr"/>
            <a:r>
              <a:rPr lang="en-US" sz="2400" i="1" dirty="0" err="1" smtClean="0">
                <a:solidFill>
                  <a:srgbClr val="00B050"/>
                </a:solidFill>
              </a:rPr>
              <a:t>কিশোরগঞ্জ</a:t>
            </a:r>
            <a:r>
              <a:rPr lang="en-US" sz="2400" i="1" dirty="0" smtClean="0">
                <a:solidFill>
                  <a:srgbClr val="00B050"/>
                </a:solidFill>
              </a:rPr>
              <a:t>   </a:t>
            </a:r>
            <a:r>
              <a:rPr lang="en-US" sz="2400" i="1" dirty="0" err="1" smtClean="0">
                <a:solidFill>
                  <a:srgbClr val="00B050"/>
                </a:solidFill>
              </a:rPr>
              <a:t>নীলফামারী</a:t>
            </a:r>
            <a:r>
              <a:rPr lang="en-US" sz="2400" i="1" dirty="0" smtClean="0">
                <a:solidFill>
                  <a:srgbClr val="00B050"/>
                </a:solidFill>
              </a:rPr>
              <a:t>                                    </a:t>
            </a:r>
          </a:p>
          <a:p>
            <a:endParaRPr lang="en-US" sz="2400" dirty="0"/>
          </a:p>
        </p:txBody>
      </p:sp>
      <p:sp>
        <p:nvSpPr>
          <p:cNvPr id="6" name="Rectangle 5"/>
          <p:cNvSpPr/>
          <p:nvPr/>
        </p:nvSpPr>
        <p:spPr>
          <a:xfrm>
            <a:off x="3733800" y="838200"/>
            <a:ext cx="4572000" cy="510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err="1" smtClean="0"/>
              <a:t>শ্রেনীঃ</a:t>
            </a:r>
            <a:r>
              <a:rPr lang="en-US" dirty="0" smtClean="0"/>
              <a:t>- </a:t>
            </a:r>
            <a:r>
              <a:rPr lang="en-US" dirty="0" err="1" smtClean="0"/>
              <a:t>নবম</a:t>
            </a:r>
            <a:r>
              <a:rPr lang="en-US" dirty="0" smtClean="0"/>
              <a:t> ও </a:t>
            </a:r>
            <a:r>
              <a:rPr lang="en-US" dirty="0" err="1" smtClean="0"/>
              <a:t>দশম</a:t>
            </a:r>
            <a:endParaRPr lang="en-US" dirty="0" smtClean="0"/>
          </a:p>
          <a:p>
            <a:pPr algn="ctr"/>
            <a:r>
              <a:rPr lang="en-US" dirty="0" err="1" smtClean="0"/>
              <a:t>বিষয়ঃ-কম্পিউটার</a:t>
            </a:r>
            <a:r>
              <a:rPr lang="en-US" dirty="0" smtClean="0"/>
              <a:t>  ও  তথ্যপ্রযুক্তি-১ (</a:t>
            </a:r>
            <a:r>
              <a:rPr lang="en-US" dirty="0" err="1" smtClean="0"/>
              <a:t>প্রথম</a:t>
            </a:r>
            <a:r>
              <a:rPr lang="en-US" dirty="0" smtClean="0"/>
              <a:t> </a:t>
            </a:r>
            <a:r>
              <a:rPr lang="en-US" dirty="0" err="1" smtClean="0"/>
              <a:t>পত্র</a:t>
            </a:r>
            <a:r>
              <a:rPr lang="en-US" dirty="0" smtClean="0"/>
              <a:t>)</a:t>
            </a:r>
          </a:p>
          <a:p>
            <a:pPr algn="ctr"/>
            <a:r>
              <a:rPr lang="en-US" dirty="0" err="1" smtClean="0"/>
              <a:t>আজকের</a:t>
            </a:r>
            <a:r>
              <a:rPr lang="en-US" dirty="0" smtClean="0"/>
              <a:t>  </a:t>
            </a:r>
            <a:r>
              <a:rPr lang="en-US" dirty="0" err="1" smtClean="0"/>
              <a:t>বিষয়ঃ</a:t>
            </a:r>
            <a:r>
              <a:rPr lang="en-US" dirty="0" smtClean="0"/>
              <a:t> </a:t>
            </a:r>
            <a:r>
              <a:rPr lang="as-IN" dirty="0" smtClean="0"/>
              <a:t>কম্পিউটারের </a:t>
            </a:r>
            <a:r>
              <a:rPr lang="en-US" dirty="0" err="1" smtClean="0"/>
              <a:t>মৌলিক</a:t>
            </a:r>
            <a:r>
              <a:rPr lang="as-IN" dirty="0" smtClean="0"/>
              <a:t> </a:t>
            </a:r>
            <a:r>
              <a:rPr lang="as-IN" dirty="0" smtClean="0"/>
              <a:t>ধারণা </a:t>
            </a:r>
            <a:endParaRPr lang="en-US" dirty="0" smtClean="0"/>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edge">
                                      <p:cBhvr>
                                        <p:cTn id="18" dur="2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edge">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wedge">
                                      <p:cBhvr>
                                        <p:cTn id="28" dur="2000"/>
                                        <p:tgtEl>
                                          <p:spTgt spid="4">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wedge">
                                      <p:cBhvr>
                                        <p:cTn id="33" dur="2000"/>
                                        <p:tgtEl>
                                          <p:spTgt spid="4">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wedge">
                                      <p:cBhvr>
                                        <p:cTn id="38" dur="2000"/>
                                        <p:tgtEl>
                                          <p:spTgt spid="4">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wedge">
                                      <p:cBhvr>
                                        <p:cTn id="43" dur="2000"/>
                                        <p:tgtEl>
                                          <p:spTgt spid="4">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4">
                                            <p:txEl>
                                              <p:pRg st="12" end="12"/>
                                            </p:txEl>
                                          </p:spTgt>
                                        </p:tgtEl>
                                        <p:attrNameLst>
                                          <p:attrName>style.visibility</p:attrName>
                                        </p:attrNameLst>
                                      </p:cBhvr>
                                      <p:to>
                                        <p:strVal val="visible"/>
                                      </p:to>
                                    </p:set>
                                    <p:animEffect transition="in" filter="wedge">
                                      <p:cBhvr>
                                        <p:cTn id="48" dur="2000"/>
                                        <p:tgtEl>
                                          <p:spTgt spid="4">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381000"/>
            <a:ext cx="3124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600" b="1" dirty="0" smtClean="0"/>
              <a:t>শিখনফল </a:t>
            </a:r>
            <a:endParaRPr lang="en-US" sz="3600" dirty="0"/>
          </a:p>
        </p:txBody>
      </p:sp>
      <p:sp>
        <p:nvSpPr>
          <p:cNvPr id="3" name="Rectangle 2"/>
          <p:cNvSpPr/>
          <p:nvPr/>
        </p:nvSpPr>
        <p:spPr>
          <a:xfrm>
            <a:off x="1600200" y="1371600"/>
            <a:ext cx="6096000" cy="1631216"/>
          </a:xfrm>
          <a:prstGeom prst="rect">
            <a:avLst/>
          </a:prstGeom>
        </p:spPr>
        <p:txBody>
          <a:bodyPr wrap="square">
            <a:spAutoFit/>
          </a:bodyPr>
          <a:lstStyle/>
          <a:p>
            <a:r>
              <a:rPr lang="en-US" sz="2000" dirty="0" smtClean="0"/>
              <a:t>০১. </a:t>
            </a:r>
            <a:r>
              <a:rPr lang="as-IN" sz="2000" dirty="0" smtClean="0"/>
              <a:t>কম্পিউটারের প্রাথমিক ধারণা  </a:t>
            </a:r>
          </a:p>
          <a:p>
            <a:r>
              <a:rPr lang="en-US" sz="2000" dirty="0" smtClean="0"/>
              <a:t>০২. </a:t>
            </a:r>
            <a:r>
              <a:rPr lang="as-IN" sz="2000" dirty="0" smtClean="0"/>
              <a:t>কম্পিউটার </a:t>
            </a:r>
            <a:r>
              <a:rPr lang="en-US" sz="2000" dirty="0" err="1" smtClean="0"/>
              <a:t>কাকে</a:t>
            </a:r>
            <a:r>
              <a:rPr lang="en-US" sz="2000" dirty="0" smtClean="0"/>
              <a:t>  </a:t>
            </a:r>
            <a:r>
              <a:rPr lang="en-US" sz="2000" dirty="0" err="1" smtClean="0"/>
              <a:t>বলে</a:t>
            </a:r>
            <a:r>
              <a:rPr lang="en-US" sz="2000" dirty="0" smtClean="0"/>
              <a:t>  ও  </a:t>
            </a:r>
            <a:r>
              <a:rPr lang="en-US" sz="2000" dirty="0" err="1" smtClean="0"/>
              <a:t>কি</a:t>
            </a:r>
            <a:r>
              <a:rPr lang="en-US" sz="2000" dirty="0" smtClean="0"/>
              <a:t> </a:t>
            </a:r>
            <a:r>
              <a:rPr lang="en-US" sz="2000" dirty="0" err="1" smtClean="0"/>
              <a:t>কি</a:t>
            </a:r>
            <a:endParaRPr lang="en-US" sz="2000" dirty="0" smtClean="0"/>
          </a:p>
          <a:p>
            <a:r>
              <a:rPr lang="en-US" sz="2000" dirty="0" smtClean="0"/>
              <a:t>০৩.  </a:t>
            </a:r>
            <a:r>
              <a:rPr lang="as-IN" sz="2000" dirty="0" smtClean="0"/>
              <a:t>কম্পিউটার</a:t>
            </a:r>
            <a:r>
              <a:rPr lang="en-US" sz="2000" dirty="0" smtClean="0"/>
              <a:t>  </a:t>
            </a:r>
            <a:r>
              <a:rPr lang="as-IN" sz="2000" dirty="0" smtClean="0"/>
              <a:t>এর প্রধান বৈশিষ্ট্যসমূহ জানতে পারব</a:t>
            </a:r>
          </a:p>
          <a:p>
            <a:r>
              <a:rPr lang="en-US" sz="2000" dirty="0" smtClean="0"/>
              <a:t>০৪. </a:t>
            </a:r>
            <a:r>
              <a:rPr lang="as-IN" sz="2000" dirty="0" smtClean="0"/>
              <a:t>কম্পিউটারের</a:t>
            </a:r>
            <a:r>
              <a:rPr lang="en-US" sz="2000" dirty="0" smtClean="0"/>
              <a:t>  </a:t>
            </a:r>
            <a:r>
              <a:rPr lang="en-US" sz="2000" dirty="0" err="1" smtClean="0"/>
              <a:t>এর</a:t>
            </a:r>
            <a:r>
              <a:rPr lang="en-US" sz="2000" dirty="0" smtClean="0"/>
              <a:t>  </a:t>
            </a:r>
            <a:r>
              <a:rPr lang="en-US" sz="2000" dirty="0" err="1" smtClean="0"/>
              <a:t>ব্যবহার</a:t>
            </a:r>
            <a:r>
              <a:rPr lang="en-US" sz="2000" dirty="0" smtClean="0"/>
              <a:t> </a:t>
            </a:r>
            <a:r>
              <a:rPr lang="en-US" sz="2000" dirty="0" err="1" smtClean="0"/>
              <a:t>যানব</a:t>
            </a:r>
            <a:endParaRPr lang="as-IN" sz="2000" dirty="0" smtClean="0"/>
          </a:p>
          <a:p>
            <a:r>
              <a:rPr lang="en-US" sz="2000" dirty="0" smtClean="0"/>
              <a:t>০৫. </a:t>
            </a:r>
            <a:r>
              <a:rPr lang="as-IN" sz="2000" dirty="0" smtClean="0"/>
              <a:t>কম্পিউটারের শ্রেণিবিভাগ করতে পারব</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3.gif"/>
          <p:cNvPicPr>
            <a:picLocks noChangeAspect="1"/>
          </p:cNvPicPr>
          <p:nvPr/>
        </p:nvPicPr>
        <p:blipFill>
          <a:blip r:embed="rId2"/>
          <a:stretch>
            <a:fillRect/>
          </a:stretch>
        </p:blipFill>
        <p:spPr>
          <a:xfrm>
            <a:off x="1905000" y="1066800"/>
            <a:ext cx="5257800" cy="5638799"/>
          </a:xfrm>
          <a:prstGeom prst="rect">
            <a:avLst/>
          </a:prstGeom>
        </p:spPr>
      </p:pic>
      <p:sp>
        <p:nvSpPr>
          <p:cNvPr id="3" name="Rectangle 2"/>
          <p:cNvSpPr/>
          <p:nvPr/>
        </p:nvSpPr>
        <p:spPr>
          <a:xfrm>
            <a:off x="152400" y="1676400"/>
            <a:ext cx="1219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Monitor</a:t>
            </a:r>
            <a:endParaRPr lang="en-US" dirty="0"/>
          </a:p>
        </p:txBody>
      </p:sp>
      <p:sp>
        <p:nvSpPr>
          <p:cNvPr id="4" name="Rectangle 3"/>
          <p:cNvSpPr/>
          <p:nvPr/>
        </p:nvSpPr>
        <p:spPr>
          <a:xfrm>
            <a:off x="152400" y="556260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Keyboad</a:t>
            </a:r>
            <a:endParaRPr lang="en-US" dirty="0"/>
          </a:p>
        </p:txBody>
      </p:sp>
      <p:sp>
        <p:nvSpPr>
          <p:cNvPr id="5" name="Rectangle 4"/>
          <p:cNvSpPr/>
          <p:nvPr/>
        </p:nvSpPr>
        <p:spPr>
          <a:xfrm>
            <a:off x="7696200" y="48768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Mouse</a:t>
            </a:r>
            <a:endParaRPr lang="en-US" dirty="0"/>
          </a:p>
        </p:txBody>
      </p:sp>
      <p:sp>
        <p:nvSpPr>
          <p:cNvPr id="6" name="Rectangle 5"/>
          <p:cNvSpPr/>
          <p:nvPr/>
        </p:nvSpPr>
        <p:spPr>
          <a:xfrm>
            <a:off x="7315200" y="20574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CPU</a:t>
            </a:r>
            <a:endParaRPr lang="en-US" dirty="0"/>
          </a:p>
        </p:txBody>
      </p:sp>
      <p:sp>
        <p:nvSpPr>
          <p:cNvPr id="7" name="Rectangle 6"/>
          <p:cNvSpPr/>
          <p:nvPr/>
        </p:nvSpPr>
        <p:spPr>
          <a:xfrm>
            <a:off x="2286000" y="228600"/>
            <a:ext cx="4267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FF0000"/>
                </a:solidFill>
              </a:rPr>
              <a:t>কম্পিউটার</a:t>
            </a:r>
            <a:r>
              <a:rPr lang="en-US" sz="2800" b="1" dirty="0" smtClean="0">
                <a:solidFill>
                  <a:srgbClr val="FF0000"/>
                </a:solidFill>
              </a:rPr>
              <a:t> </a:t>
            </a:r>
            <a:r>
              <a:rPr lang="en-US" sz="2800" b="1" dirty="0" err="1" smtClean="0">
                <a:solidFill>
                  <a:srgbClr val="FF0000"/>
                </a:solidFill>
              </a:rPr>
              <a:t>পরিচিতি</a:t>
            </a:r>
            <a:r>
              <a:rPr lang="en-US" sz="2800" b="1" dirty="0" smtClean="0">
                <a:solidFill>
                  <a:srgbClr val="FF0000"/>
                </a:solidFill>
              </a:rPr>
              <a:t>                                                                                                                                                                                                                                                                                                                                                                              </a:t>
            </a:r>
            <a:endParaRPr lang="en-US" sz="2800" b="1" dirty="0">
              <a:solidFill>
                <a:srgbClr val="FF0000"/>
              </a:solidFill>
            </a:endParaRPr>
          </a:p>
        </p:txBody>
      </p:sp>
      <p:sp>
        <p:nvSpPr>
          <p:cNvPr id="13" name="Notched Right Arrow 12"/>
          <p:cNvSpPr/>
          <p:nvPr/>
        </p:nvSpPr>
        <p:spPr>
          <a:xfrm>
            <a:off x="1447800" y="5791200"/>
            <a:ext cx="978408" cy="3322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Left-Up Arrow 17"/>
          <p:cNvSpPr/>
          <p:nvPr/>
        </p:nvSpPr>
        <p:spPr>
          <a:xfrm>
            <a:off x="5943600" y="2895600"/>
            <a:ext cx="2298192" cy="5334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Notched Right Arrow 19"/>
          <p:cNvSpPr/>
          <p:nvPr/>
        </p:nvSpPr>
        <p:spPr>
          <a:xfrm>
            <a:off x="1295400" y="1981200"/>
            <a:ext cx="978408" cy="3322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Left Arrow 20"/>
          <p:cNvSpPr/>
          <p:nvPr/>
        </p:nvSpPr>
        <p:spPr>
          <a:xfrm>
            <a:off x="6400800" y="5105400"/>
            <a:ext cx="1283208"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ircle(in)">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ircle(in)">
                                      <p:cBhvr>
                                        <p:cTn id="32" dur="2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ox(in)">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circle(in)">
                                      <p:cBhvr>
                                        <p:cTn id="42" dur="2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ox(in)">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3" grpId="0" animBg="1"/>
      <p:bldP spid="18"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1"/>
            <a:ext cx="8153400" cy="2585323"/>
          </a:xfrm>
          <a:prstGeom prst="rect">
            <a:avLst/>
          </a:prstGeom>
        </p:spPr>
        <p:txBody>
          <a:bodyPr wrap="square">
            <a:spAutoFit/>
          </a:bodyPr>
          <a:lstStyle/>
          <a:p>
            <a:r>
              <a:rPr lang="as-IN" dirty="0" smtClean="0"/>
              <a:t>কম্পিউটার কাকে বলে বা কম্পিউটারের সংজ্ঞা প্রদান করে এর বর্ণনা দেওয়া কঠিন কাজ। গ্রিক শব্দ </a:t>
            </a:r>
            <a:r>
              <a:rPr lang="en-US" dirty="0" smtClean="0"/>
              <a:t>compute </a:t>
            </a:r>
            <a:r>
              <a:rPr lang="as-IN" dirty="0" smtClean="0"/>
              <a:t>অর্থ হিসাব বা গণনা করা। এই </a:t>
            </a:r>
            <a:r>
              <a:rPr lang="en-US" dirty="0" smtClean="0"/>
              <a:t>compute </a:t>
            </a:r>
            <a:r>
              <a:rPr lang="as-IN" dirty="0" smtClean="0"/>
              <a:t>শব্দ থেকে  </a:t>
            </a:r>
            <a:r>
              <a:rPr lang="en-US" dirty="0" smtClean="0"/>
              <a:t>computer </a:t>
            </a:r>
            <a:r>
              <a:rPr lang="as-IN" dirty="0" smtClean="0"/>
              <a:t>শব্দটি  এসেছে। </a:t>
            </a:r>
            <a:r>
              <a:rPr lang="en-US" dirty="0" smtClean="0"/>
              <a:t>Computer </a:t>
            </a:r>
            <a:r>
              <a:rPr lang="as-IN" dirty="0" smtClean="0"/>
              <a:t>শব্দের অর্থ গণনাকারী যন্ত্র। কম্পিউটার এমন একটি যন্ত্র যার সাহায্য অনেক তথ্য-উপাত্ত প্রক্রিয়াকরণ করা যায়। কম্পিউটার এমন একটি ইলেক্টোনিক যন্ত্র যার সাহায্য তথ্য প্রদান, প্রক্রিয়াকরণ, আউটপুট প্রদর্শন ও তথ্য সংরক্ষন করা যায়। কম্পিউটারের মাধ্যমে জটিল হিসাব-নিকাশ থেকে শুরু করে স্থির বা চলন্ত ছবি দেখা ও শব্দ শোনা, তথ্য আদান-প্রদান করা সহ নানা ধরনের কাজ করা যায়।</a:t>
            </a:r>
          </a:p>
          <a:p>
            <a:r>
              <a:rPr lang="as-IN" dirty="0" smtClean="0"/>
              <a:t>সহজ কথায়, যে ইলেক্টোনিক যন্ত্র তথ্য প্রক্রিয়াকরণ করে তাকে কম্পিউটার বলা যায়।</a:t>
            </a:r>
            <a:endParaRPr lang="as-IN" dirty="0"/>
          </a:p>
        </p:txBody>
      </p:sp>
      <p:pic>
        <p:nvPicPr>
          <p:cNvPr id="22530" name="Picture 2" descr="https://i1.wp.com/bdtweet.com/wp-content/uploads/2019/12/কম্পিউটারের-শ্রেণিবিভাগ.png?w=965&amp;ssl=1"/>
          <p:cNvPicPr>
            <a:picLocks noChangeAspect="1" noChangeArrowheads="1"/>
          </p:cNvPicPr>
          <p:nvPr/>
        </p:nvPicPr>
        <p:blipFill>
          <a:blip r:embed="rId2"/>
          <a:srcRect/>
          <a:stretch>
            <a:fillRect/>
          </a:stretch>
        </p:blipFill>
        <p:spPr bwMode="auto">
          <a:xfrm>
            <a:off x="-47625" y="3352801"/>
            <a:ext cx="9191625" cy="3276600"/>
          </a:xfrm>
          <a:prstGeom prst="rect">
            <a:avLst/>
          </a:prstGeom>
          <a:noFill/>
        </p:spPr>
      </p:pic>
      <p:sp>
        <p:nvSpPr>
          <p:cNvPr id="22531" name="Rectangle 3"/>
          <p:cNvSpPr>
            <a:spLocks noChangeArrowheads="1"/>
          </p:cNvSpPr>
          <p:nvPr/>
        </p:nvSpPr>
        <p:spPr bwMode="auto">
          <a:xfrm>
            <a:off x="0" y="0"/>
            <a:ext cx="6400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chemeClr val="tx1"/>
                </a:solidFill>
                <a:effectLst/>
                <a:latin typeface="Arial" charset="0"/>
                <a:cs typeface="Vrinda"/>
              </a:rPr>
              <a:t>       </a:t>
            </a:r>
          </a:p>
          <a:p>
            <a:pPr marL="0" marR="0" lvl="0" indent="0" algn="l" defTabSz="914400" rtl="0" eaLnBrk="1" fontAlgn="base" latinLnBrk="0" hangingPunct="1">
              <a:lnSpc>
                <a:spcPct val="100000"/>
              </a:lnSpc>
              <a:spcBef>
                <a:spcPct val="0"/>
              </a:spcBef>
              <a:spcAft>
                <a:spcPct val="0"/>
              </a:spcAft>
              <a:buClrTx/>
              <a:buSzTx/>
              <a:buFontTx/>
              <a:buChar char="•"/>
              <a:tabLst/>
            </a:pPr>
            <a:r>
              <a:rPr lang="en-US" sz="2000" b="1" dirty="0" smtClean="0">
                <a:latin typeface="Arial" charset="0"/>
                <a:cs typeface="Vrinda"/>
              </a:rPr>
              <a:t>  </a:t>
            </a:r>
            <a:r>
              <a:rPr kumimoji="0" lang="bn-IN" sz="2000" b="1" i="0" u="none" strike="noStrike" cap="none" normalizeH="0" baseline="0" dirty="0" smtClean="0">
                <a:ln>
                  <a:noFill/>
                </a:ln>
                <a:solidFill>
                  <a:schemeClr val="tx1"/>
                </a:solidFill>
                <a:effectLst/>
                <a:latin typeface="Arial" charset="0"/>
                <a:cs typeface="Vrinda"/>
              </a:rPr>
              <a:t>কম্পিউটার কাকে বলে কত প্রকার ও কি কি</a:t>
            </a:r>
            <a:r>
              <a:rPr kumimoji="0" lang="en-US" sz="2000" b="1"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box(in)">
                                      <p:cBhvr>
                                        <p:cTn id="7" dur="5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530"/>
                                        </p:tgtEl>
                                        <p:attrNameLst>
                                          <p:attrName>style.visibility</p:attrName>
                                        </p:attrNameLst>
                                      </p:cBhvr>
                                      <p:to>
                                        <p:strVal val="visible"/>
                                      </p:to>
                                    </p:set>
                                    <p:anim calcmode="lin" valueType="num">
                                      <p:cBhvr additive="base">
                                        <p:cTn id="17" dur="500" fill="hold"/>
                                        <p:tgtEl>
                                          <p:spTgt spid="22530"/>
                                        </p:tgtEl>
                                        <p:attrNameLst>
                                          <p:attrName>ppt_x</p:attrName>
                                        </p:attrNameLst>
                                      </p:cBhvr>
                                      <p:tavLst>
                                        <p:tav tm="0">
                                          <p:val>
                                            <p:strVal val="#ppt_x"/>
                                          </p:val>
                                        </p:tav>
                                        <p:tav tm="100000">
                                          <p:val>
                                            <p:strVal val="#ppt_x"/>
                                          </p:val>
                                        </p:tav>
                                      </p:tavLst>
                                    </p:anim>
                                    <p:anim calcmode="lin" valueType="num">
                                      <p:cBhvr additive="base">
                                        <p:cTn id="1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5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8847"/>
            <a:ext cx="4572000" cy="6740307"/>
          </a:xfrm>
          <a:prstGeom prst="rect">
            <a:avLst/>
          </a:prstGeom>
        </p:spPr>
        <p:txBody>
          <a:bodyPr>
            <a:spAutoFit/>
          </a:bodyPr>
          <a:lstStyle/>
          <a:p>
            <a:endParaRPr lang="as-IN" dirty="0" smtClean="0"/>
          </a:p>
          <a:p>
            <a:r>
              <a:rPr lang="as-IN" b="1" dirty="0" smtClean="0"/>
              <a:t> </a:t>
            </a:r>
            <a:endParaRPr lang="as-IN" dirty="0" smtClean="0"/>
          </a:p>
          <a:p>
            <a:r>
              <a:rPr lang="as-IN" dirty="0" smtClean="0"/>
              <a:t> </a:t>
            </a:r>
          </a:p>
          <a:p>
            <a:r>
              <a:rPr lang="as-IN" dirty="0" smtClean="0"/>
              <a:t>কম্পিউটার </a:t>
            </a:r>
            <a:r>
              <a:rPr lang="en-US" dirty="0" smtClean="0"/>
              <a:t>Computer </a:t>
            </a:r>
            <a:r>
              <a:rPr lang="as-IN" dirty="0" smtClean="0"/>
              <a:t>শব্দের অর্থ গণক বা হিসাবকারী। </a:t>
            </a:r>
            <a:r>
              <a:rPr lang="en-US" dirty="0" smtClean="0"/>
              <a:t>Computer </a:t>
            </a:r>
            <a:r>
              <a:rPr lang="as-IN" dirty="0" smtClean="0"/>
              <a:t>শব্দটি এসেছে গ্রিক শব্দ থেকে। শুরুতে কম্পিউটার গণনাকারী যন্ত্র হিসেবে তৈরি হলেও বর্তমানে কেবলমাত্র গণনা করার কাজে এটিকে ব্যবহার করা হয় না। জীবনের প্রায় প্রতিটা কাজে </a:t>
            </a:r>
            <a:r>
              <a:rPr lang="en-US" dirty="0" smtClean="0"/>
              <a:t>Computer </a:t>
            </a:r>
            <a:r>
              <a:rPr lang="as-IN" dirty="0" smtClean="0"/>
              <a:t>কে ব্যবহার করতে হয়।</a:t>
            </a:r>
          </a:p>
          <a:p>
            <a:r>
              <a:rPr lang="as-IN" dirty="0" smtClean="0"/>
              <a:t> </a:t>
            </a:r>
          </a:p>
          <a:p>
            <a:r>
              <a:rPr lang="as-IN" dirty="0" smtClean="0"/>
              <a:t>কেননা </a:t>
            </a:r>
            <a:r>
              <a:rPr lang="en-US" dirty="0" smtClean="0"/>
              <a:t>Computer </a:t>
            </a:r>
            <a:r>
              <a:rPr lang="as-IN" dirty="0" smtClean="0"/>
              <a:t>প্রথমে কোনো তথ্যকে গ্রহণ করে, তারপর সেই তথ্যের উপর ভিত্তি করে ভেতরে কাজ করে এবং সবশেষে সেটার একটা ফলাফল দেখায়। কম্পিউটারে নিজস্ব কোনো চিন্তাবুদ্ধি নেই। পুনরাবৃত্তি মূলক কাজের জন্য কম্পিউটার সবচেয়ে বেশি সুবিধাজনক। তবে বিশ্বে প্রথম গণনাকারী যন্ত্রের নাম</a:t>
            </a:r>
          </a:p>
          <a:p>
            <a:r>
              <a:rPr lang="as-IN" dirty="0" smtClean="0"/>
              <a:t> </a:t>
            </a:r>
          </a:p>
          <a:p>
            <a:r>
              <a:rPr lang="as-IN" dirty="0" smtClean="0"/>
              <a:t>কম্পিউটারের প্রয়জনীয়তা সম্পর্কে কোন দ্বিমত থাকতে পারে না । উপরন্তু কম্পিউটার তার প্রয়োগকে প্রতিদিন নতুন নতুন এলাকায় বিস্তৃত করছে । "</a:t>
            </a:r>
            <a:r>
              <a:rPr lang="en-US" dirty="0" smtClean="0"/>
              <a:t>e-mail" </a:t>
            </a:r>
            <a:r>
              <a:rPr lang="as-IN" dirty="0" smtClean="0"/>
              <a:t>এবং "</a:t>
            </a:r>
            <a:r>
              <a:rPr lang="en-US" dirty="0" smtClean="0"/>
              <a:t>Internet"</a:t>
            </a:r>
            <a:r>
              <a:rPr lang="as-IN" dirty="0" smtClean="0"/>
              <a:t>আজকাল বহুল প্রচলিত দুটি</a:t>
            </a:r>
            <a:endParaRPr lang="as-IN" dirty="0"/>
          </a:p>
        </p:txBody>
      </p:sp>
      <p:sp>
        <p:nvSpPr>
          <p:cNvPr id="3" name="Rectangle 2"/>
          <p:cNvSpPr/>
          <p:nvPr/>
        </p:nvSpPr>
        <p:spPr>
          <a:xfrm>
            <a:off x="2133600" y="152400"/>
            <a:ext cx="4419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400" b="1" dirty="0" smtClean="0"/>
              <a:t>কম্পিউটারের প্রাথমিক ধারণা</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as-IN" dirty="0" smtClean="0"/>
              <a:t>১. অফিসের কাজ</a:t>
            </a:r>
            <a:endParaRPr lang="en-US" dirty="0" smtClean="0"/>
          </a:p>
          <a:p>
            <a:r>
              <a:rPr lang="as-IN" dirty="0" smtClean="0"/>
              <a:t>২. ব্যাংকিংয়ের কাজে</a:t>
            </a:r>
            <a:endParaRPr lang="en-US" dirty="0" smtClean="0"/>
          </a:p>
          <a:p>
            <a:r>
              <a:rPr lang="as-IN" dirty="0" smtClean="0"/>
              <a:t>৩.</a:t>
            </a:r>
            <a:r>
              <a:rPr lang="en-US" dirty="0" smtClean="0"/>
              <a:t> </a:t>
            </a:r>
            <a:r>
              <a:rPr lang="as-IN" dirty="0" smtClean="0"/>
              <a:t>ব্যবসায়-বাণিজ্যের কাজে</a:t>
            </a:r>
            <a:endParaRPr lang="en-US" dirty="0" smtClean="0"/>
          </a:p>
          <a:p>
            <a:r>
              <a:rPr lang="as-IN" dirty="0" smtClean="0"/>
              <a:t>৪. কল-কারখানার কাজে</a:t>
            </a:r>
            <a:endParaRPr lang="en-US" dirty="0" smtClean="0"/>
          </a:p>
          <a:p>
            <a:r>
              <a:rPr lang="as-IN" dirty="0" smtClean="0"/>
              <a:t>৫. প্রকাশনার কাজে</a:t>
            </a:r>
            <a:endParaRPr lang="en-US" dirty="0" smtClean="0"/>
          </a:p>
          <a:p>
            <a:r>
              <a:rPr lang="en-US" dirty="0" smtClean="0"/>
              <a:t>৬     </a:t>
            </a:r>
            <a:r>
              <a:rPr lang="as-IN" dirty="0" smtClean="0"/>
              <a:t>বিনোদনের কাজে</a:t>
            </a:r>
            <a:endParaRPr lang="en-US" dirty="0" smtClean="0"/>
          </a:p>
          <a:p>
            <a:r>
              <a:rPr lang="en-US" dirty="0" smtClean="0"/>
              <a:t>৭      </a:t>
            </a:r>
            <a:r>
              <a:rPr lang="as-IN" dirty="0" smtClean="0"/>
              <a:t>আবহাওয়ার কাজে </a:t>
            </a:r>
            <a:endParaRPr lang="en-US" dirty="0" smtClean="0"/>
          </a:p>
          <a:p>
            <a:r>
              <a:rPr lang="as-IN" dirty="0" smtClean="0"/>
              <a:t>৮. চিকিৎসাবিজ্ঞানে</a:t>
            </a:r>
            <a:endParaRPr lang="en-US" dirty="0" smtClean="0"/>
          </a:p>
          <a:p>
            <a:r>
              <a:rPr lang="as-IN" dirty="0" smtClean="0"/>
              <a:t>৯. মহাকাশ গবেষণার কাজে</a:t>
            </a:r>
            <a:endParaRPr lang="en-US" dirty="0" smtClean="0"/>
          </a:p>
          <a:p>
            <a:r>
              <a:rPr lang="en-US" dirty="0" smtClean="0"/>
              <a:t> </a:t>
            </a:r>
            <a:r>
              <a:rPr lang="as-IN" dirty="0" smtClean="0"/>
              <a:t>১০. প্রতিরক্ষার কাজে</a:t>
            </a:r>
            <a:endParaRPr lang="en-US" dirty="0" smtClean="0"/>
          </a:p>
          <a:p>
            <a:r>
              <a:rPr lang="as-IN" dirty="0" smtClean="0"/>
              <a:t>১১. বিমান চলাচল নিয়ন্ত্রণ </a:t>
            </a:r>
            <a:endParaRPr lang="en-US" dirty="0" smtClean="0"/>
          </a:p>
          <a:p>
            <a:r>
              <a:rPr lang="as-IN" dirty="0" smtClean="0"/>
              <a:t>১২. শিক্ষার কাজে</a:t>
            </a:r>
            <a:endParaRPr lang="en-US" dirty="0" smtClean="0"/>
          </a:p>
          <a:p>
            <a:endParaRPr lang="en-US" dirty="0"/>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400" b="1" dirty="0" smtClean="0">
                <a:solidFill>
                  <a:srgbClr val="FF0000"/>
                </a:solidFill>
              </a:rPr>
              <a:t>বিভিন্ন ক্ষেত্রে কম্পিউটারের ব্যবহার-</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 calcmode="lin" valueType="num">
                                      <p:cBhvr additive="base">
                                        <p:cTn id="7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 calcmode="lin" valueType="num">
                                      <p:cBhvr additive="base">
                                        <p:cTn id="7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143000"/>
            <a:ext cx="3155961" cy="369332"/>
          </a:xfrm>
          <a:prstGeom prst="rect">
            <a:avLst/>
          </a:prstGeom>
        </p:spPr>
        <p:txBody>
          <a:bodyPr wrap="square">
            <a:spAutoFit/>
          </a:bodyPr>
          <a:lstStyle/>
          <a:p>
            <a:r>
              <a:rPr lang="en-US" b="1" dirty="0" smtClean="0"/>
              <a:t>  </a:t>
            </a:r>
            <a:r>
              <a:rPr lang="as-IN" b="1" dirty="0" smtClean="0"/>
              <a:t>১. নির্ভলতা</a:t>
            </a:r>
            <a:endParaRPr lang="en-US" dirty="0"/>
          </a:p>
        </p:txBody>
      </p:sp>
      <p:sp>
        <p:nvSpPr>
          <p:cNvPr id="3" name="Rectangle 2"/>
          <p:cNvSpPr/>
          <p:nvPr/>
        </p:nvSpPr>
        <p:spPr>
          <a:xfrm>
            <a:off x="1524000" y="1524000"/>
            <a:ext cx="3056461" cy="369332"/>
          </a:xfrm>
          <a:prstGeom prst="rect">
            <a:avLst/>
          </a:prstGeom>
        </p:spPr>
        <p:txBody>
          <a:bodyPr wrap="square">
            <a:spAutoFit/>
          </a:bodyPr>
          <a:lstStyle/>
          <a:p>
            <a:r>
              <a:rPr lang="en-US" b="1" dirty="0" smtClean="0"/>
              <a:t>   </a:t>
            </a:r>
            <a:r>
              <a:rPr lang="as-IN" b="1" dirty="0" smtClean="0"/>
              <a:t>২. বহুমুখিতা</a:t>
            </a:r>
            <a:endParaRPr lang="en-US" dirty="0"/>
          </a:p>
        </p:txBody>
      </p:sp>
      <p:sp>
        <p:nvSpPr>
          <p:cNvPr id="4" name="Rectangle 3"/>
          <p:cNvSpPr/>
          <p:nvPr/>
        </p:nvSpPr>
        <p:spPr>
          <a:xfrm>
            <a:off x="1676400" y="1905000"/>
            <a:ext cx="3226551" cy="369332"/>
          </a:xfrm>
          <a:prstGeom prst="rect">
            <a:avLst/>
          </a:prstGeom>
        </p:spPr>
        <p:txBody>
          <a:bodyPr wrap="square">
            <a:spAutoFit/>
          </a:bodyPr>
          <a:lstStyle/>
          <a:p>
            <a:r>
              <a:rPr lang="as-IN" b="1" dirty="0" smtClean="0"/>
              <a:t>৩. দ্রুতগতি</a:t>
            </a:r>
            <a:endParaRPr lang="en-US" dirty="0"/>
          </a:p>
        </p:txBody>
      </p:sp>
      <p:sp>
        <p:nvSpPr>
          <p:cNvPr id="5" name="Rectangle 4"/>
          <p:cNvSpPr/>
          <p:nvPr/>
        </p:nvSpPr>
        <p:spPr>
          <a:xfrm>
            <a:off x="1447800" y="2209800"/>
            <a:ext cx="2590800" cy="369332"/>
          </a:xfrm>
          <a:prstGeom prst="rect">
            <a:avLst/>
          </a:prstGeom>
        </p:spPr>
        <p:txBody>
          <a:bodyPr wrap="square">
            <a:spAutoFit/>
          </a:bodyPr>
          <a:lstStyle/>
          <a:p>
            <a:r>
              <a:rPr lang="en-US" b="1" dirty="0" smtClean="0"/>
              <a:t>     </a:t>
            </a:r>
            <a:r>
              <a:rPr lang="as-IN" b="1" dirty="0" smtClean="0"/>
              <a:t>৪. স্বয়ংক্রিয়তা</a:t>
            </a:r>
            <a:endParaRPr lang="en-US" dirty="0"/>
          </a:p>
        </p:txBody>
      </p:sp>
      <p:sp>
        <p:nvSpPr>
          <p:cNvPr id="6" name="Rectangle 5"/>
          <p:cNvSpPr/>
          <p:nvPr/>
        </p:nvSpPr>
        <p:spPr>
          <a:xfrm>
            <a:off x="1295400" y="2590800"/>
            <a:ext cx="4146160" cy="369332"/>
          </a:xfrm>
          <a:prstGeom prst="rect">
            <a:avLst/>
          </a:prstGeom>
        </p:spPr>
        <p:txBody>
          <a:bodyPr wrap="square">
            <a:spAutoFit/>
          </a:bodyPr>
          <a:lstStyle/>
          <a:p>
            <a:r>
              <a:rPr lang="en-US" b="1" dirty="0" smtClean="0"/>
              <a:t>        </a:t>
            </a:r>
            <a:r>
              <a:rPr lang="as-IN" b="1" dirty="0" smtClean="0"/>
              <a:t>৫. স্মৃতির ধারণ ক্ষমতা</a:t>
            </a:r>
            <a:endParaRPr lang="en-US" dirty="0"/>
          </a:p>
        </p:txBody>
      </p:sp>
      <p:sp>
        <p:nvSpPr>
          <p:cNvPr id="7" name="Rectangle 6"/>
          <p:cNvSpPr/>
          <p:nvPr/>
        </p:nvSpPr>
        <p:spPr>
          <a:xfrm>
            <a:off x="1600200" y="2895600"/>
            <a:ext cx="4735149" cy="369332"/>
          </a:xfrm>
          <a:prstGeom prst="rect">
            <a:avLst/>
          </a:prstGeom>
        </p:spPr>
        <p:txBody>
          <a:bodyPr wrap="square">
            <a:spAutoFit/>
          </a:bodyPr>
          <a:lstStyle/>
          <a:p>
            <a:r>
              <a:rPr lang="en-US" b="1" dirty="0" smtClean="0"/>
              <a:t>  </a:t>
            </a:r>
            <a:r>
              <a:rPr lang="as-IN" b="1" dirty="0" smtClean="0"/>
              <a:t>৬. ভুল সনাক্তকরণ ও সংশোধন ক্ষমতা</a:t>
            </a:r>
            <a:r>
              <a:rPr lang="en-US" b="1" dirty="0" smtClean="0"/>
              <a:t> </a:t>
            </a:r>
            <a:endParaRPr lang="en-US" dirty="0"/>
          </a:p>
        </p:txBody>
      </p:sp>
      <p:sp>
        <p:nvSpPr>
          <p:cNvPr id="8" name="Rectangle 7"/>
          <p:cNvSpPr/>
          <p:nvPr/>
        </p:nvSpPr>
        <p:spPr>
          <a:xfrm>
            <a:off x="1600200" y="3124200"/>
            <a:ext cx="2209799" cy="369332"/>
          </a:xfrm>
          <a:prstGeom prst="rect">
            <a:avLst/>
          </a:prstGeom>
        </p:spPr>
        <p:txBody>
          <a:bodyPr wrap="square">
            <a:spAutoFit/>
          </a:bodyPr>
          <a:lstStyle/>
          <a:p>
            <a:r>
              <a:rPr lang="en-US" b="1" dirty="0" smtClean="0"/>
              <a:t>  ৭</a:t>
            </a:r>
            <a:r>
              <a:rPr lang="as-IN" b="1" dirty="0" smtClean="0"/>
              <a:t>. </a:t>
            </a:r>
            <a:r>
              <a:rPr lang="en-US" b="1" dirty="0" smtClean="0"/>
              <a:t> </a:t>
            </a:r>
            <a:r>
              <a:rPr lang="as-IN" b="1" dirty="0" smtClean="0"/>
              <a:t>যুক্তিসঙ্গত সিদ্ধান্ত</a:t>
            </a:r>
            <a:endParaRPr lang="en-US" dirty="0"/>
          </a:p>
        </p:txBody>
      </p:sp>
      <p:sp>
        <p:nvSpPr>
          <p:cNvPr id="9" name="Rectangle 8"/>
          <p:cNvSpPr/>
          <p:nvPr/>
        </p:nvSpPr>
        <p:spPr>
          <a:xfrm>
            <a:off x="1524000" y="3429000"/>
            <a:ext cx="2286000" cy="369332"/>
          </a:xfrm>
          <a:prstGeom prst="rect">
            <a:avLst/>
          </a:prstGeom>
        </p:spPr>
        <p:txBody>
          <a:bodyPr wrap="square">
            <a:spAutoFit/>
          </a:bodyPr>
          <a:lstStyle/>
          <a:p>
            <a:r>
              <a:rPr lang="en-US" b="1" dirty="0" smtClean="0"/>
              <a:t>   ৮</a:t>
            </a:r>
            <a:r>
              <a:rPr lang="as-IN" b="1" dirty="0" smtClean="0"/>
              <a:t>. সূক্ষ্মতা</a:t>
            </a:r>
            <a:endParaRPr lang="en-US" dirty="0"/>
          </a:p>
        </p:txBody>
      </p:sp>
      <p:sp>
        <p:nvSpPr>
          <p:cNvPr id="10" name="Rectangle 9"/>
          <p:cNvSpPr/>
          <p:nvPr/>
        </p:nvSpPr>
        <p:spPr>
          <a:xfrm>
            <a:off x="1447800" y="3733800"/>
            <a:ext cx="2133600" cy="369332"/>
          </a:xfrm>
          <a:prstGeom prst="rect">
            <a:avLst/>
          </a:prstGeom>
        </p:spPr>
        <p:txBody>
          <a:bodyPr wrap="square">
            <a:spAutoFit/>
          </a:bodyPr>
          <a:lstStyle/>
          <a:p>
            <a:r>
              <a:rPr lang="en-US" b="1" dirty="0" smtClean="0"/>
              <a:t>    ৯</a:t>
            </a:r>
            <a:r>
              <a:rPr lang="as-IN" b="1" dirty="0" smtClean="0"/>
              <a:t>. ক্লান্তিহীনতা</a:t>
            </a:r>
            <a:endParaRPr lang="en-US" dirty="0"/>
          </a:p>
        </p:txBody>
      </p:sp>
      <p:sp>
        <p:nvSpPr>
          <p:cNvPr id="11" name="Rectangle 10"/>
          <p:cNvSpPr/>
          <p:nvPr/>
        </p:nvSpPr>
        <p:spPr>
          <a:xfrm>
            <a:off x="1600200" y="228600"/>
            <a:ext cx="4572000" cy="369332"/>
          </a:xfrm>
          <a:prstGeom prst="rect">
            <a:avLst/>
          </a:prstGeom>
        </p:spPr>
        <p:txBody>
          <a:bodyPr wrap="square">
            <a:spAutoFit/>
          </a:bodyPr>
          <a:lstStyle/>
          <a:p>
            <a:endParaRPr lang="as-IN" b="1" dirty="0"/>
          </a:p>
        </p:txBody>
      </p:sp>
      <p:sp>
        <p:nvSpPr>
          <p:cNvPr id="12" name="Rectangle 11"/>
          <p:cNvSpPr/>
          <p:nvPr/>
        </p:nvSpPr>
        <p:spPr>
          <a:xfrm>
            <a:off x="1752600" y="152400"/>
            <a:ext cx="3505200" cy="647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s-IN" sz="2400" dirty="0" smtClean="0">
                <a:solidFill>
                  <a:srgbClr val="FF0000"/>
                </a:solidFill>
              </a:rPr>
              <a:t>কম্পিউটারের বৈশিষ্ট্য সমূহ </a:t>
            </a:r>
            <a:endParaRPr lang="as-I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ircle(in)">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circle(in)">
                                      <p:cBhvr>
                                        <p:cTn id="47" dur="2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circle(in)">
                                      <p:cBhvr>
                                        <p:cTn id="5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w-computer-works.png"/>
          <p:cNvPicPr>
            <a:picLocks noChangeAspect="1"/>
          </p:cNvPicPr>
          <p:nvPr/>
        </p:nvPicPr>
        <p:blipFill>
          <a:blip r:embed="rId2"/>
          <a:stretch>
            <a:fillRect/>
          </a:stretch>
        </p:blipFill>
        <p:spPr>
          <a:xfrm>
            <a:off x="1676400" y="1676400"/>
            <a:ext cx="5791200" cy="4419600"/>
          </a:xfrm>
          <a:prstGeom prst="rect">
            <a:avLst/>
          </a:prstGeom>
        </p:spPr>
      </p:pic>
      <p:sp>
        <p:nvSpPr>
          <p:cNvPr id="3" name="Rectangle 2"/>
          <p:cNvSpPr/>
          <p:nvPr/>
        </p:nvSpPr>
        <p:spPr>
          <a:xfrm>
            <a:off x="1219200" y="457200"/>
            <a:ext cx="6324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2400" b="1" dirty="0" err="1" smtClean="0">
                <a:solidFill>
                  <a:srgbClr val="FF0000"/>
                </a:solidFill>
              </a:rPr>
              <a:t>কম্পিউটার</a:t>
            </a:r>
            <a:r>
              <a:rPr lang="en-US" sz="2400" b="1" dirty="0" smtClean="0">
                <a:solidFill>
                  <a:srgbClr val="FF0000"/>
                </a:solidFill>
              </a:rPr>
              <a:t>   </a:t>
            </a:r>
            <a:r>
              <a:rPr lang="en-US" sz="2400" b="1" dirty="0" err="1" smtClean="0">
                <a:solidFill>
                  <a:srgbClr val="FF0000"/>
                </a:solidFill>
              </a:rPr>
              <a:t>ডিভাইস</a:t>
            </a:r>
            <a:r>
              <a:rPr lang="en-US" sz="2400" b="1" dirty="0" smtClean="0">
                <a:solidFill>
                  <a:srgbClr val="FF0000"/>
                </a:solidFill>
              </a:rPr>
              <a:t>  </a:t>
            </a:r>
            <a:r>
              <a:rPr lang="en-US" sz="2400" b="1" dirty="0" err="1" smtClean="0">
                <a:solidFill>
                  <a:srgbClr val="FF0000"/>
                </a:solidFill>
              </a:rPr>
              <a:t>এর</a:t>
            </a:r>
            <a:r>
              <a:rPr lang="en-US" sz="2400" b="1" dirty="0" smtClean="0">
                <a:solidFill>
                  <a:srgbClr val="FF0000"/>
                </a:solidFill>
              </a:rPr>
              <a:t>   </a:t>
            </a:r>
            <a:r>
              <a:rPr lang="en-US" sz="2400" b="1" dirty="0" err="1" smtClean="0">
                <a:solidFill>
                  <a:srgbClr val="FF0000"/>
                </a:solidFill>
              </a:rPr>
              <a:t>শ্রেনী</a:t>
            </a:r>
            <a:r>
              <a:rPr lang="en-US" sz="2400" b="1" dirty="0" smtClean="0">
                <a:solidFill>
                  <a:srgbClr val="FF0000"/>
                </a:solidFill>
              </a:rPr>
              <a:t>   </a:t>
            </a:r>
            <a:r>
              <a:rPr lang="en-US" sz="2400" b="1" smtClean="0">
                <a:solidFill>
                  <a:srgbClr val="FF0000"/>
                </a:solidFill>
              </a:rPr>
              <a:t>বিন্যাস</a:t>
            </a:r>
            <a:r>
              <a:rPr lang="en-US" sz="2400" b="1" dirty="0" smtClean="0">
                <a:solidFill>
                  <a:srgbClr val="FF0000"/>
                </a:solidFill>
              </a:rPr>
              <a:t> </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nextCondLst>
                <p:cond evt="onClick" delay="0">
                  <p:tgtEl>
                    <p:spTgt spid="3"/>
                  </p:tgtEl>
                </p:cond>
              </p:nextCondLst>
            </p:seq>
          </p:childTnLst>
        </p:cTn>
      </p:par>
    </p:tnLst>
    <p:bldLst>
      <p:bldP spid="3" grpId="0" animBg="1"/>
      <p:bldP spid="3"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229</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স্বাগতম</vt:lpstr>
      <vt:lpstr>             পরিচিতি</vt:lpstr>
      <vt:lpstr>Slide 3</vt:lpstr>
      <vt:lpstr>Slide 4</vt:lpstr>
      <vt:lpstr>Slide 5</vt:lpstr>
      <vt:lpstr>Slide 6</vt:lpstr>
      <vt:lpstr>বিভিন্ন ক্ষেত্রে কম্পিউটারের ব্যবহার-</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LEB4</dc:creator>
  <cp:lastModifiedBy>LEB4</cp:lastModifiedBy>
  <cp:revision>104</cp:revision>
  <dcterms:created xsi:type="dcterms:W3CDTF">2021-06-23T03:10:09Z</dcterms:created>
  <dcterms:modified xsi:type="dcterms:W3CDTF">2021-08-18T07:14:23Z</dcterms:modified>
</cp:coreProperties>
</file>