
<file path=[Content_Types].xml><?xml version="1.0" encoding="utf-8"?>
<Types xmlns="http://schemas.openxmlformats.org/package/2006/content-types">
  <Default Extension="crdownload" ContentType="image/jpeg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64" r:id="rId4"/>
    <p:sldId id="265" r:id="rId5"/>
    <p:sldId id="267" r:id="rId6"/>
    <p:sldId id="266" r:id="rId7"/>
    <p:sldId id="268" r:id="rId8"/>
    <p:sldId id="269" r:id="rId9"/>
    <p:sldId id="256" r:id="rId10"/>
    <p:sldId id="273" r:id="rId11"/>
    <p:sldId id="261" r:id="rId12"/>
    <p:sldId id="258" r:id="rId13"/>
    <p:sldId id="272" r:id="rId14"/>
    <p:sldId id="259" r:id="rId15"/>
    <p:sldId id="263" r:id="rId16"/>
    <p:sldId id="262" r:id="rId17"/>
    <p:sldId id="275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6A7E-3B8E-4727-9DF7-EE263F67D1FA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A4E0-647C-4323-AFB2-B85A23611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47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6A7E-3B8E-4727-9DF7-EE263F67D1FA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A4E0-647C-4323-AFB2-B85A23611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99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6A7E-3B8E-4727-9DF7-EE263F67D1FA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A4E0-647C-4323-AFB2-B85A23611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41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11750722" cy="6400800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873458" y="832513"/>
            <a:ext cx="9976512" cy="4735774"/>
          </a:xfrm>
          <a:prstGeom prst="round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151427" y="5722933"/>
            <a:ext cx="3302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SABIHA</a:t>
            </a:r>
            <a:r>
              <a:rPr lang="en-US" sz="2800" b="1" baseline="0" dirty="0"/>
              <a:t> PARVIN</a:t>
            </a:r>
            <a:endParaRPr lang="en-US" sz="2800" b="1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405719" y="4121624"/>
            <a:ext cx="9048466" cy="1446662"/>
            <a:chOff x="1447800" y="4094330"/>
            <a:chExt cx="8795412" cy="1446662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578"/>
            <a:stretch/>
          </p:blipFill>
          <p:spPr>
            <a:xfrm>
              <a:off x="1447800" y="4244454"/>
              <a:ext cx="4762500" cy="129653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00" r="1" b="24387"/>
            <a:stretch/>
          </p:blipFill>
          <p:spPr>
            <a:xfrm>
              <a:off x="6060172" y="4094330"/>
              <a:ext cx="4183040" cy="14193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9957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6A7E-3B8E-4727-9DF7-EE263F67D1FA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A4E0-647C-4323-AFB2-B85A23611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5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6A7E-3B8E-4727-9DF7-EE263F67D1FA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A4E0-647C-4323-AFB2-B85A23611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6A7E-3B8E-4727-9DF7-EE263F67D1FA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A4E0-647C-4323-AFB2-B85A23611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3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6A7E-3B8E-4727-9DF7-EE263F67D1FA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A4E0-647C-4323-AFB2-B85A23611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94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6A7E-3B8E-4727-9DF7-EE263F67D1FA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A4E0-647C-4323-AFB2-B85A23611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9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6A7E-3B8E-4727-9DF7-EE263F67D1FA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A4E0-647C-4323-AFB2-B85A23611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9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6A7E-3B8E-4727-9DF7-EE263F67D1FA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A4E0-647C-4323-AFB2-B85A23611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2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6A7E-3B8E-4727-9DF7-EE263F67D1FA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A4E0-647C-4323-AFB2-B85A23611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2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86A7E-3B8E-4727-9DF7-EE263F67D1FA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EA4E0-647C-4323-AFB2-B85A23611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1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crdownload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28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1">
                <a:lumMod val="5000"/>
                <a:lumOff val="95000"/>
              </a:schemeClr>
            </a:gs>
            <a:gs pos="97000">
              <a:srgbClr val="002060"/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97876" y="1002889"/>
            <a:ext cx="2787445" cy="186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bn-BD" sz="11500" dirty="0"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97876" y="1002889"/>
            <a:ext cx="101518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31159" y="3388378"/>
            <a:ext cx="1833719" cy="26468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58" y="1253614"/>
            <a:ext cx="5429902" cy="361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54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1">
                <a:lumMod val="5000"/>
                <a:lumOff val="95000"/>
              </a:schemeClr>
            </a:gs>
            <a:gs pos="97000">
              <a:srgbClr val="002060"/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9370" y="1290673"/>
            <a:ext cx="9379974" cy="3046988"/>
          </a:xfrm>
          <a:prstGeom prst="rect">
            <a:avLst/>
          </a:prstGeom>
          <a:gradFill>
            <a:gsLst>
              <a:gs pos="10000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9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r>
              <a:rPr lang="bn-BD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য়ে আর কী কী হয় খুঁজে দেখি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273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37117" y="1054110"/>
            <a:ext cx="303816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>
                <a:latin typeface="NikoshBAN" panose="02000000000000000000" pitchFamily="2" charset="0"/>
                <a:cs typeface="NikoshBAN" panose="02000000000000000000" pitchFamily="2" charset="0"/>
              </a:rPr>
              <a:t>থলে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27047" y="1054110"/>
            <a:ext cx="9586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endParaRPr lang="en-US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33040" y="2482159"/>
            <a:ext cx="2669457" cy="2798306"/>
            <a:chOff x="8394290" y="1799304"/>
            <a:chExt cx="2869066" cy="3113817"/>
          </a:xfrm>
        </p:grpSpPr>
        <p:sp>
          <p:nvSpPr>
            <p:cNvPr id="5" name="TextBox 4"/>
            <p:cNvSpPr txBox="1"/>
            <p:nvPr/>
          </p:nvSpPr>
          <p:spPr>
            <a:xfrm>
              <a:off x="8756130" y="1967806"/>
              <a:ext cx="2507226" cy="2945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endParaRPr lang="en-US" sz="1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Plaque 6"/>
            <p:cNvSpPr/>
            <p:nvPr/>
          </p:nvSpPr>
          <p:spPr>
            <a:xfrm>
              <a:off x="8394290" y="1799304"/>
              <a:ext cx="2241756" cy="2890683"/>
            </a:xfrm>
            <a:prstGeom prst="plaque">
              <a:avLst/>
            </a:prstGeom>
            <a:noFill/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16" y="1128004"/>
            <a:ext cx="2745035" cy="345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9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23208" y="1007372"/>
            <a:ext cx="566337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>
                <a:latin typeface="NikoshBAN" panose="02000000000000000000" pitchFamily="2" charset="0"/>
                <a:cs typeface="NikoshBAN" panose="02000000000000000000" pitchFamily="2" charset="0"/>
              </a:rPr>
              <a:t>থার্মোমিটার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49021" y="1007372"/>
            <a:ext cx="9586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endParaRPr lang="en-US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33040" y="2482159"/>
            <a:ext cx="2669457" cy="2798306"/>
            <a:chOff x="8394290" y="1799304"/>
            <a:chExt cx="2869066" cy="3113817"/>
          </a:xfrm>
        </p:grpSpPr>
        <p:sp>
          <p:nvSpPr>
            <p:cNvPr id="5" name="TextBox 4"/>
            <p:cNvSpPr txBox="1"/>
            <p:nvPr/>
          </p:nvSpPr>
          <p:spPr>
            <a:xfrm>
              <a:off x="8756130" y="1967806"/>
              <a:ext cx="2507226" cy="2945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endParaRPr lang="en-US" sz="1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Plaque 6"/>
            <p:cNvSpPr/>
            <p:nvPr/>
          </p:nvSpPr>
          <p:spPr>
            <a:xfrm>
              <a:off x="8394290" y="1799304"/>
              <a:ext cx="2241756" cy="2890683"/>
            </a:xfrm>
            <a:prstGeom prst="plaque">
              <a:avLst/>
            </a:prstGeom>
            <a:noFill/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39" y="1626524"/>
            <a:ext cx="3745782" cy="281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97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444144" y="2595716"/>
            <a:ext cx="2344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থাবা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44144" y="2595715"/>
            <a:ext cx="835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6947973" y="2982643"/>
            <a:ext cx="1253273" cy="28019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613058" y="1637071"/>
            <a:ext cx="2138516" cy="2846439"/>
            <a:chOff x="8613058" y="1637071"/>
            <a:chExt cx="2138516" cy="2846439"/>
          </a:xfrm>
        </p:grpSpPr>
        <p:sp>
          <p:nvSpPr>
            <p:cNvPr id="5" name="TextBox 4"/>
            <p:cNvSpPr txBox="1"/>
            <p:nvPr/>
          </p:nvSpPr>
          <p:spPr>
            <a:xfrm>
              <a:off x="9025674" y="1799304"/>
              <a:ext cx="1496707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endParaRPr lang="en-US" sz="1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8613058" y="1637071"/>
              <a:ext cx="2138516" cy="2846439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81" y="1445022"/>
            <a:ext cx="4194299" cy="335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98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5687" y="0"/>
            <a:ext cx="6328158" cy="1200329"/>
          </a:xfrm>
          <a:prstGeom prst="rect">
            <a:avLst/>
          </a:prstGeom>
          <a:gradFill>
            <a:gsLst>
              <a:gs pos="10000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9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  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খুঁজে বের করি 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0064" y="1705768"/>
            <a:ext cx="23725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থালা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6375" y="1724432"/>
            <a:ext cx="23725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3081" y="1781827"/>
            <a:ext cx="24707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খই 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22419" y="1705766"/>
            <a:ext cx="29978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থলে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6770" y="3123619"/>
            <a:ext cx="17131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থাবা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1238" y="3228377"/>
            <a:ext cx="16896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চক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8268" y="3170982"/>
            <a:ext cx="1796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ডাব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63475" y="3123619"/>
            <a:ext cx="23444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ছাতা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983493" y="1629705"/>
            <a:ext cx="1282381" cy="13421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48465" y="1781827"/>
            <a:ext cx="1152161" cy="11779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70177" y="3152316"/>
            <a:ext cx="1282381" cy="13421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93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736" y="853910"/>
            <a:ext cx="5591908" cy="1015663"/>
          </a:xfrm>
          <a:prstGeom prst="rect">
            <a:avLst/>
          </a:prstGeom>
          <a:gradFill>
            <a:gsLst>
              <a:gs pos="10000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9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দেখে লেখার চেষ্টা করি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91020" y="853910"/>
            <a:ext cx="2447725" cy="5386090"/>
            <a:chOff x="7920391" y="2286000"/>
            <a:chExt cx="2447725" cy="5386090"/>
          </a:xfrm>
        </p:grpSpPr>
        <p:sp>
          <p:nvSpPr>
            <p:cNvPr id="4" name="TextBox 3"/>
            <p:cNvSpPr txBox="1"/>
            <p:nvPr/>
          </p:nvSpPr>
          <p:spPr>
            <a:xfrm>
              <a:off x="8419621" y="2286000"/>
              <a:ext cx="1683024" cy="5386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endParaRPr lang="en-US" sz="3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7920391" y="2462981"/>
              <a:ext cx="2447725" cy="2521974"/>
            </a:xfrm>
            <a:prstGeom prst="ellipse">
              <a:avLst/>
            </a:prstGeom>
            <a:no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FDA0DE0-4BE8-434E-99D0-4F5F90101B81}"/>
              </a:ext>
            </a:extLst>
          </p:cNvPr>
          <p:cNvGrpSpPr/>
          <p:nvPr/>
        </p:nvGrpSpPr>
        <p:grpSpPr>
          <a:xfrm>
            <a:off x="7952935" y="714523"/>
            <a:ext cx="2447725" cy="3154710"/>
            <a:chOff x="7920391" y="2286000"/>
            <a:chExt cx="2447725" cy="315471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A65D388-F10C-4A52-88EC-B53788ABD024}"/>
                </a:ext>
              </a:extLst>
            </p:cNvPr>
            <p:cNvSpPr txBox="1"/>
            <p:nvPr/>
          </p:nvSpPr>
          <p:spPr>
            <a:xfrm>
              <a:off x="8419621" y="2286000"/>
              <a:ext cx="1683024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endParaRPr lang="en-US" sz="19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C438397-325D-4541-A54D-CACFBC4D23EA}"/>
                </a:ext>
              </a:extLst>
            </p:cNvPr>
            <p:cNvSpPr/>
            <p:nvPr/>
          </p:nvSpPr>
          <p:spPr>
            <a:xfrm>
              <a:off x="7920391" y="2462981"/>
              <a:ext cx="2447725" cy="2521974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pic>
        <p:nvPicPr>
          <p:cNvPr id="10" name="Picture 9" descr="A hand holding a pencil&#10;&#10;Description automatically generated with low confidence">
            <a:extLst>
              <a:ext uri="{FF2B5EF4-FFF2-40B4-BE49-F238E27FC236}">
                <a16:creationId xmlns:a16="http://schemas.microsoft.com/office/drawing/2014/main" id="{B9F0F785-0906-43EE-8AAF-F791730909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45" y="4651642"/>
            <a:ext cx="3676477" cy="220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94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69 -0.39884 L -0.1569 -0.39861 C -0.15377 -0.39676 -0.14909 -0.39792 -0.14765 -0.39259 C -0.14609 -0.38704 -0.14909 -0.38032 -0.15 -0.37407 C -0.15026 -0.37199 -0.15013 -0.36921 -0.15104 -0.36806 C -0.15273 -0.3662 -0.15495 -0.36667 -0.1569 -0.36597 C -0.15911 -0.36667 -0.16198 -0.36528 -0.1638 -0.36806 C -0.16562 -0.37083 -0.16614 -0.38032 -0.16614 -0.38009 C -0.16536 -0.40764 -0.16901 -0.41667 -0.16146 -0.4338 C -0.16002 -0.43704 -0.15599 -0.44398 -0.15338 -0.44606 C -0.15195 -0.44722 -0.15026 -0.44722 -0.14883 -0.44815 C -0.14648 -0.44931 -0.14192 -0.45208 -0.14192 -0.45185 C -0.13073 -0.45139 -0.11953 -0.45208 -0.10833 -0.45023 C -0.10625 -0.44977 -0.10286 -0.44143 -0.10143 -0.43981 C -0.10039 -0.43866 -0.09922 -0.43843 -0.09804 -0.43773 C -0.09726 -0.43565 -0.09661 -0.43333 -0.0957 -0.43171 C -0.09466 -0.42986 -0.0931 -0.4294 -0.09218 -0.42755 C -0.0914 -0.42593 -0.09166 -0.42338 -0.09101 -0.4213 C -0.08659 -0.40556 -0.09049 -0.42454 -0.08763 -0.40903 C -0.08633 -0.38426 -0.08541 -0.37963 -0.08763 -0.35162 C -0.08789 -0.34861 -0.09127 -0.33634 -0.09218 -0.3331 C -0.09336 -0.32963 -0.09427 -0.32593 -0.0957 -0.32292 C -0.09804 -0.31759 -0.1026 -0.31018 -0.10612 -0.30648 C -0.10755 -0.30486 -0.10924 -0.30393 -0.11067 -0.30231 C -0.11185 -0.30116 -0.11289 -0.29931 -0.11419 -0.29815 C -0.11784 -0.29537 -0.12291 -0.29306 -0.12682 -0.29213 C -0.13034 -0.2912 -0.13372 -0.29074 -0.13724 -0.29005 L -0.14648 -0.28796 C -0.14883 -0.2875 -0.15117 -0.28681 -0.15338 -0.28588 C -0.15455 -0.28542 -0.15573 -0.28449 -0.1569 -0.2838 C -0.15885 -0.28449 -0.16458 -0.28588 -0.16263 -0.28588 C -0.15989 -0.28588 -0.15677 -0.28657 -0.15455 -0.2838 C -0.15286 -0.28194 -0.15299 -0.27708 -0.15221 -0.27361 C -0.14922 -0.2588 -0.15182 -0.26458 -0.14765 -0.25718 C -0.14726 -0.25231 -0.14752 -0.24722 -0.14648 -0.24282 C -0.14375 -0.23056 -0.14127 -0.23958 -0.13724 -0.24282 C -0.1358 -0.24398 -0.13411 -0.24421 -0.13268 -0.24491 C -0.12343 -0.24282 -0.11419 -0.2412 -0.10495 -0.23866 C -0.10377 -0.23843 -0.1026 -0.23727 -0.10143 -0.23657 C -0.1 -0.23588 -0.09843 -0.23542 -0.09687 -0.23472 C -0.09531 -0.23264 -0.09388 -0.23032 -0.09218 -0.22847 C -0.08997 -0.22616 -0.0875 -0.22477 -0.08528 -0.22222 C -0.08398 -0.2206 -0.08307 -0.21806 -0.0819 -0.2162 C -0.07773 -0.20972 -0.07226 -0.2037 -0.06914 -0.1956 C -0.06588 -0.18704 -0.06784 -0.1912 -0.06341 -0.18333 C -0.06224 -0.175 -0.06393 -0.16343 -0.05989 -0.1588 C -0.05729 -0.15556 -0.05599 -0.15463 -0.05416 -0.15046 C -0.05325 -0.14861 -0.0526 -0.1463 -0.05182 -0.14421 C -0.05104 -0.1463 -0.04961 -0.14792 -0.04948 -0.15046 C -0.04817 -0.22407 -0.04987 -0.18403 -0.05182 -0.22037 C -0.05234 -0.22986 -0.0526 -0.23935 -0.05299 -0.24907 C -0.0526 -0.31204 -0.05247 -0.37477 -0.05182 -0.43773 C -0.05169 -0.44468 -0.05065 -0.45139 -0.05065 -0.45833 C -0.05065 -0.46852 -0.0513 -0.47893 -0.05182 -0.48912 C -0.05312 -0.51551 -0.05299 -0.5 -0.05299 -0.51157 L -0.05416 -0.50556 C -0.05377 -0.49861 -0.05338 -0.4919 -0.05299 -0.48495 C -0.0526 -0.48009 -0.05234 -0.47546 -0.05182 -0.4706 C -0.05156 -0.46782 -0.05156 -0.46481 -0.05065 -0.4625 C -0.04948 -0.45926 -0.04817 -0.45417 -0.04609 -0.45417 L 0.01172 -0.45417 L 0.01172 -0.45208 " pathEditMode="relative" rAng="0" ptsTypes="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708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1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0316" y="2222695"/>
            <a:ext cx="11338071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অপারগ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নিরাময়মূলক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3BCAE519-5092-4138-9D70-B2EF307A96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60"/>
          <a:stretch/>
        </p:blipFill>
        <p:spPr>
          <a:xfrm>
            <a:off x="10172876" y="244498"/>
            <a:ext cx="1379768" cy="147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3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282" y="57416"/>
            <a:ext cx="9328048" cy="6695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9989">
            <a:off x="4582957" y="2687405"/>
            <a:ext cx="5750860" cy="25468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0449">
            <a:off x="8306347" y="2452799"/>
            <a:ext cx="5488766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38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1">
                <a:lumMod val="5000"/>
                <a:lumOff val="95000"/>
              </a:schemeClr>
            </a:gs>
            <a:gs pos="97000">
              <a:srgbClr val="002060"/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urple flowers&#10;&#10;Description automatically generated with medium confidence">
            <a:extLst>
              <a:ext uri="{FF2B5EF4-FFF2-40B4-BE49-F238E27FC236}">
                <a16:creationId xmlns:a16="http://schemas.microsoft.com/office/drawing/2014/main" id="{4549A682-A785-46E6-94BD-0CB66E105C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2" y="4767724"/>
            <a:ext cx="2371725" cy="1924050"/>
          </a:xfrm>
          <a:prstGeom prst="rect">
            <a:avLst/>
          </a:prstGeom>
        </p:spPr>
      </p:pic>
      <p:pic>
        <p:nvPicPr>
          <p:cNvPr id="4" name="Picture 3" descr="A group of purple flowers&#10;&#10;Description automatically generated with medium confidence">
            <a:extLst>
              <a:ext uri="{FF2B5EF4-FFF2-40B4-BE49-F238E27FC236}">
                <a16:creationId xmlns:a16="http://schemas.microsoft.com/office/drawing/2014/main" id="{653CE973-274E-4061-B869-02207A09A2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39582">
            <a:off x="9776691" y="54269"/>
            <a:ext cx="2371725" cy="19240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CAE7226-0583-4FD9-999B-B959D73282FD}"/>
              </a:ext>
            </a:extLst>
          </p:cNvPr>
          <p:cNvGrpSpPr/>
          <p:nvPr/>
        </p:nvGrpSpPr>
        <p:grpSpPr>
          <a:xfrm>
            <a:off x="12935565" y="787694"/>
            <a:ext cx="5914718" cy="3321485"/>
            <a:chOff x="3898490" y="1123810"/>
            <a:chExt cx="5914718" cy="3321485"/>
          </a:xfrm>
        </p:grpSpPr>
        <p:pic>
          <p:nvPicPr>
            <p:cNvPr id="6" name="Picture 5" descr="A picture containing text, flower, plant, sunflower&#10;&#10;Description automatically generated">
              <a:extLst>
                <a:ext uri="{FF2B5EF4-FFF2-40B4-BE49-F238E27FC236}">
                  <a16:creationId xmlns:a16="http://schemas.microsoft.com/office/drawing/2014/main" id="{62173DAE-21AE-4DA4-8551-C6721D14D6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9" r="15619" b="55450"/>
            <a:stretch/>
          </p:blipFill>
          <p:spPr>
            <a:xfrm>
              <a:off x="3898490" y="2412705"/>
              <a:ext cx="4395020" cy="203259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8" name="Picture 7" descr="A picture containing bird, pigeon, hummingbird&#10;&#10;Description automatically generated">
              <a:extLst>
                <a:ext uri="{FF2B5EF4-FFF2-40B4-BE49-F238E27FC236}">
                  <a16:creationId xmlns:a16="http://schemas.microsoft.com/office/drawing/2014/main" id="{DFF0BA56-5D93-4A7F-98C5-8F7993CAB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26192">
              <a:off x="7717708" y="1123810"/>
              <a:ext cx="2095500" cy="2095500"/>
            </a:xfrm>
            <a:prstGeom prst="rect">
              <a:avLst/>
            </a:prstGeom>
          </p:spPr>
        </p:pic>
      </p:grp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AD7DA287-3A73-46F5-95FB-E3F1957A752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60"/>
          <a:stretch/>
        </p:blipFill>
        <p:spPr>
          <a:xfrm>
            <a:off x="9188592" y="680177"/>
            <a:ext cx="1379768" cy="1471760"/>
          </a:xfrm>
          <a:prstGeom prst="rect">
            <a:avLst/>
          </a:prstGeo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49E9630-1095-4695-956D-2380AE5511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47" y="560828"/>
            <a:ext cx="2452935" cy="147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30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914 0.0375 L -0.26914 0.0375 C -0.2806 0.04121 -0.29206 0.04561 -0.30352 0.04862 C -0.31498 0.05116 -0.32644 0.05348 -0.33789 0.05417 C -0.40352 0.05718 -0.46914 0.05787 -0.53477 0.05973 L -0.58789 0.06528 C -0.60157 0.06667 -0.61498 0.07084 -0.62852 0.07084 C -0.68907 0.07084 -0.74935 0.06713 -0.80977 0.06528 L -0.84102 0.05973 L -0.84102 0.05417 " pathEditMode="relative" ptsTypes="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chemeClr val="accent1">
                <a:lumMod val="5000"/>
                <a:lumOff val="95000"/>
              </a:schemeClr>
            </a:gs>
            <a:gs pos="97000">
              <a:srgbClr val="002060"/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defined Process 2"/>
          <p:cNvSpPr/>
          <p:nvPr/>
        </p:nvSpPr>
        <p:spPr>
          <a:xfrm rot="10800000" flipH="1" flipV="1">
            <a:off x="3248514" y="2861187"/>
            <a:ext cx="8520700" cy="3657600"/>
          </a:xfrm>
          <a:prstGeom prst="flowChartPredefined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সাবিহা পারভিন</a:t>
            </a:r>
          </a:p>
          <a:p>
            <a:pPr algn="ctr"/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বাগবাড়ী চৌবাড়ীয়া সপ্রাবি</a:t>
            </a:r>
          </a:p>
          <a:p>
            <a:pPr algn="ctr"/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টাংগাইল সদর, টাংগাইল</a:t>
            </a:r>
          </a:p>
          <a:p>
            <a:pPr algn="ctr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812184" y="828451"/>
            <a:ext cx="5560142" cy="1864007"/>
            <a:chOff x="3952568" y="702212"/>
            <a:chExt cx="5560142" cy="1864007"/>
          </a:xfrm>
          <a:noFill/>
        </p:grpSpPr>
        <p:sp>
          <p:nvSpPr>
            <p:cNvPr id="4" name="TextBox 3"/>
            <p:cNvSpPr txBox="1"/>
            <p:nvPr/>
          </p:nvSpPr>
          <p:spPr>
            <a:xfrm>
              <a:off x="4232787" y="702212"/>
              <a:ext cx="4970207" cy="120032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72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</a:t>
              </a:r>
              <a:endParaRPr lang="en-US" sz="7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Down Arrow Callout 4"/>
            <p:cNvSpPr/>
            <p:nvPr/>
          </p:nvSpPr>
          <p:spPr>
            <a:xfrm>
              <a:off x="3952568" y="702212"/>
              <a:ext cx="5560142" cy="1864007"/>
            </a:xfrm>
            <a:prstGeom prst="downArrowCallout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 descr="A picture containing person, clothing&#10;&#10;Description automatically generated">
            <a:extLst>
              <a:ext uri="{FF2B5EF4-FFF2-40B4-BE49-F238E27FC236}">
                <a16:creationId xmlns:a16="http://schemas.microsoft.com/office/drawing/2014/main" id="{6D666B83-059D-4225-B2E4-036C8D42B4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13683" b="-2792"/>
          <a:stretch/>
        </p:blipFill>
        <p:spPr>
          <a:xfrm>
            <a:off x="992536" y="2938549"/>
            <a:ext cx="3639297" cy="24795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084B4E-69F2-4037-9215-68CB3F09ECB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3726">
            <a:off x="-219585" y="71929"/>
            <a:ext cx="4212321" cy="3713470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C3F832D6-A699-4D97-9A2E-F29401D421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60"/>
          <a:stretch/>
        </p:blipFill>
        <p:spPr>
          <a:xfrm>
            <a:off x="9539831" y="569183"/>
            <a:ext cx="1379768" cy="147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7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1">
                <a:lumMod val="5000"/>
                <a:lumOff val="95000"/>
              </a:schemeClr>
            </a:gs>
            <a:gs pos="97000">
              <a:srgbClr val="002060"/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41" y="-111401"/>
            <a:ext cx="4490359" cy="570762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264813" y="2136338"/>
            <a:ext cx="4490360" cy="2585323"/>
          </a:xfrm>
          <a:prstGeom prst="rect">
            <a:avLst/>
          </a:prstGeom>
          <a:gradFill>
            <a:gsLst>
              <a:gs pos="10000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9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</a:t>
            </a: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পাঠঃ১৮</a:t>
            </a: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বর্ণ শিখিঃ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থ   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26E0C46-F61E-4674-A9D1-B089148E7A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60"/>
          <a:stretch/>
        </p:blipFill>
        <p:spPr>
          <a:xfrm>
            <a:off x="9375405" y="539919"/>
            <a:ext cx="1379768" cy="1471760"/>
          </a:xfrm>
          <a:prstGeom prst="rect">
            <a:avLst/>
          </a:prstGeom>
        </p:spPr>
      </p:pic>
      <p:pic>
        <p:nvPicPr>
          <p:cNvPr id="6" name="Picture 5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BDBF2A9B-94E4-48EF-839D-A8864B0F6DC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8606">
            <a:off x="9535424" y="5022810"/>
            <a:ext cx="2367723" cy="138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9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1">
                <a:lumMod val="5000"/>
                <a:lumOff val="95000"/>
              </a:schemeClr>
            </a:gs>
            <a:gs pos="97000">
              <a:srgbClr val="002060"/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669494"/>
            <a:ext cx="2574644" cy="1015663"/>
          </a:xfrm>
          <a:prstGeom prst="rect">
            <a:avLst/>
          </a:prstGeom>
          <a:gradFill>
            <a:gsLst>
              <a:gs pos="10000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9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" y="2070746"/>
            <a:ext cx="10911840" cy="3785652"/>
          </a:xfrm>
          <a:prstGeom prst="rect">
            <a:avLst/>
          </a:prstGeom>
          <a:gradFill>
            <a:gsLst>
              <a:gs pos="10000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9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১.১.৩  বাক্য ও শব্দে ব্যবহৃত বাংলা বর্ণমালার ধ্বনি মনোযোগসহকারে শুনবে ও মনে রাখবে।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১.২.১  কারচিহ্নহীন শব্দ মনোযোগসহকারে শুনবে ও মনে রাখবে। 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১.২.২  কারচিহ্নযুক্ত শব্দ মনোযোগসহকারে শুনবে ও মনে রাখবে।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১.৩.২  প্রশ্ন শুনে বুঝতে পারবে।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7731107-088A-4EE2-A835-78112F755C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60"/>
          <a:stretch/>
        </p:blipFill>
        <p:spPr>
          <a:xfrm>
            <a:off x="9975929" y="406192"/>
            <a:ext cx="1379768" cy="147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49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1">
                <a:lumMod val="5000"/>
                <a:lumOff val="95000"/>
              </a:schemeClr>
            </a:gs>
            <a:gs pos="97000">
              <a:srgbClr val="002060"/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7563" y="1477188"/>
            <a:ext cx="10438228" cy="4832092"/>
          </a:xfrm>
          <a:prstGeom prst="rect">
            <a:avLst/>
          </a:prstGeom>
          <a:gradFill>
            <a:gsLst>
              <a:gs pos="10000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9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১.১.১  বাক্য ও শব্দে ব্যবহৃত বাংলা বর্ণমালার ধ্বনি স্পষ্ট ও শুদ্ধভাবে বলতে পারবে। 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১.২.১  কারচিহ্নহীন শব্দ স্পষ্টভাবে বলতে পারবে।    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১.২.২  কারচিহ্নযুক্ত শব্দ স্পষ্টভাবে বলতে পারবে।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১.৩.২  প্রশ্ন করতে ও উত্তর বলতে পারবে।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162690DF-24F4-4063-8CC0-975A6208C4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60"/>
          <a:stretch/>
        </p:blipFill>
        <p:spPr>
          <a:xfrm>
            <a:off x="10004065" y="326553"/>
            <a:ext cx="1039074" cy="110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1">
                <a:lumMod val="5000"/>
                <a:lumOff val="95000"/>
              </a:schemeClr>
            </a:gs>
            <a:gs pos="97000">
              <a:srgbClr val="002060"/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8280" y="1814732"/>
            <a:ext cx="10615440" cy="3785652"/>
          </a:xfrm>
          <a:prstGeom prst="rect">
            <a:avLst/>
          </a:prstGeom>
          <a:gradFill>
            <a:gsLst>
              <a:gs pos="10000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9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১.১.১  বাংলা বর্ণমালা স্পষ্ট ও শুদ্ধ উচ্চারণে পড়তে পারবে। 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১.২.১  নিজের লেখা বর্ণ চিনে পড়তে পারবে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3BCAE519-5092-4138-9D70-B2EF307A96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60"/>
          <a:stretch/>
        </p:blipFill>
        <p:spPr>
          <a:xfrm>
            <a:off x="10172876" y="244498"/>
            <a:ext cx="1379768" cy="147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2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1">
                <a:lumMod val="5000"/>
                <a:lumOff val="95000"/>
              </a:schemeClr>
            </a:gs>
            <a:gs pos="97000">
              <a:srgbClr val="002060"/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171" y="1913206"/>
            <a:ext cx="10441658" cy="2585323"/>
          </a:xfrm>
          <a:prstGeom prst="rect">
            <a:avLst/>
          </a:prstGeom>
          <a:gradFill>
            <a:gsLst>
              <a:gs pos="10000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9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১.১.১   স্পষ্ট ও সঠিক আকৃতিতে বাংলা বর্ণমালা লিখতে পারবে। 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CAB58CC9-A108-4B5E-A660-0523841963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60"/>
          <a:stretch/>
        </p:blipFill>
        <p:spPr>
          <a:xfrm>
            <a:off x="9483560" y="441446"/>
            <a:ext cx="1379768" cy="147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2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1">
                <a:lumMod val="5000"/>
                <a:lumOff val="95000"/>
              </a:schemeClr>
            </a:gs>
            <a:gs pos="97000">
              <a:srgbClr val="002060"/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84" t="43003" r="21131" b="9011"/>
          <a:stretch/>
        </p:blipFill>
        <p:spPr>
          <a:xfrm>
            <a:off x="1086464" y="457200"/>
            <a:ext cx="10092813" cy="58698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90818" y="3392129"/>
            <a:ext cx="2462981" cy="264687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775587" y="5220929"/>
            <a:ext cx="2315497" cy="8180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5196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174</Words>
  <Application>Microsoft Office PowerPoint</Application>
  <PresentationFormat>Widescreen</PresentationFormat>
  <Paragraphs>51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Afser Uddin</dc:creator>
  <cp:lastModifiedBy>Hp</cp:lastModifiedBy>
  <cp:revision>41</cp:revision>
  <dcterms:created xsi:type="dcterms:W3CDTF">2021-07-11T11:04:11Z</dcterms:created>
  <dcterms:modified xsi:type="dcterms:W3CDTF">2021-08-19T11:12:37Z</dcterms:modified>
</cp:coreProperties>
</file>