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</p:sldMasterIdLst>
  <p:notesMasterIdLst>
    <p:notesMasterId r:id="rId17"/>
  </p:notesMasterIdLst>
  <p:sldIdLst>
    <p:sldId id="267" r:id="rId3"/>
    <p:sldId id="266" r:id="rId4"/>
    <p:sldId id="261" r:id="rId5"/>
    <p:sldId id="262" r:id="rId6"/>
    <p:sldId id="263" r:id="rId7"/>
    <p:sldId id="264" r:id="rId8"/>
    <p:sldId id="265" r:id="rId9"/>
    <p:sldId id="256" r:id="rId10"/>
    <p:sldId id="257" r:id="rId11"/>
    <p:sldId id="259" r:id="rId12"/>
    <p:sldId id="258" r:id="rId13"/>
    <p:sldId id="260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DFC1-3170-4D89-BF14-8BAC9994697E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B153-AF70-4544-8B12-C79E5777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B153-AF70-4544-8B12-C79E5777D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B153-AF70-4544-8B12-C79E5777D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0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8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4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8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4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7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4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7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0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0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77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48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8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2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9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56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9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2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3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6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3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0F9C6DE-2BE6-40DC-A1AE-1739CBC4314C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621508-A7AB-4422-8E56-B0368417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2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84ECF-3681-4BC3-ABFB-601AD912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57772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0378A-C4DF-4F4B-97BF-CA101FEB56EC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/>
              <a:t>বাংলা</a:t>
            </a:r>
            <a:r>
              <a:rPr lang="en-US" sz="7200" dirty="0"/>
              <a:t> </a:t>
            </a:r>
            <a:r>
              <a:rPr lang="en-US" sz="7200" dirty="0" err="1"/>
              <a:t>ব্যাকরণ</a:t>
            </a:r>
            <a:r>
              <a:rPr lang="en-US" sz="7200" dirty="0"/>
              <a:t> </a:t>
            </a:r>
            <a:r>
              <a:rPr lang="en-US" sz="7200" dirty="0" err="1"/>
              <a:t>ক্লাসে</a:t>
            </a:r>
            <a:r>
              <a:rPr lang="en-US" sz="7200" dirty="0"/>
              <a:t> </a:t>
            </a:r>
            <a:r>
              <a:rPr lang="en-US" sz="7200" dirty="0" err="1"/>
              <a:t>সবাইকে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69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1" y="103819"/>
            <a:ext cx="51367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</a:rPr>
              <a:t>৩।</a:t>
            </a:r>
            <a:r>
              <a:rPr lang="en-US" sz="3600" b="1" dirty="0" err="1">
                <a:solidFill>
                  <a:srgbClr val="00B050"/>
                </a:solidFill>
              </a:rPr>
              <a:t>সকর্ম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ক্রিয়া</a:t>
            </a:r>
            <a:r>
              <a:rPr lang="en-US" sz="3600" b="1" dirty="0">
                <a:solidFill>
                  <a:srgbClr val="00B050"/>
                </a:solidFill>
              </a:rPr>
              <a:t> ঃ-</a:t>
            </a:r>
            <a:r>
              <a:rPr lang="bn-IN" sz="3600" b="1" dirty="0">
                <a:solidFill>
                  <a:srgbClr val="C00000"/>
                </a:solidFill>
              </a:rPr>
              <a:t>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521" y="935449"/>
            <a:ext cx="1178295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যে ক্রিয়ার কোনো কর্ম থাকে, তাকে সকর্মক ক্রিয়া বলে । যেমনঃ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bn-IN" sz="3600" b="1" dirty="0">
                <a:solidFill>
                  <a:srgbClr val="002060"/>
                </a:solidFill>
              </a:rPr>
              <a:t>স্বপন চিঠি লিখছে ।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bn-IN" sz="3600" b="1" dirty="0">
                <a:solidFill>
                  <a:srgbClr val="002060"/>
                </a:solidFill>
              </a:rPr>
              <a:t>কাঞ্চন বই পড়ছে ।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28" y="3638385"/>
            <a:ext cx="539354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</a:rPr>
              <a:t>৪।</a:t>
            </a:r>
            <a:r>
              <a:rPr lang="en-US" sz="4400" b="1" dirty="0" err="1">
                <a:solidFill>
                  <a:srgbClr val="FF0000"/>
                </a:solidFill>
              </a:rPr>
              <a:t>অকর্ম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ক্রিয়া</a:t>
            </a:r>
            <a:r>
              <a:rPr lang="en-US" sz="4400" b="1" dirty="0">
                <a:solidFill>
                  <a:srgbClr val="FF0000"/>
                </a:solidFill>
              </a:rPr>
              <a:t> ঃ-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521" y="4445857"/>
            <a:ext cx="11987479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b="1" dirty="0"/>
              <a:t>যে ক্রিয়ার কোনো কর্ম থাকে না, তাকে অকর্মক ক্রিয়া বলে । যেমনঃ-স্বপন লিখছে ।কাঞ্চন পড়ছে ।</a:t>
            </a:r>
            <a:r>
              <a:rPr lang="en-US" sz="4800" b="1" dirty="0"/>
              <a:t> </a:t>
            </a:r>
            <a:endParaRPr lang="en-GB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521" y="2265509"/>
            <a:ext cx="117829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</a:rPr>
              <a:t>বাক্যের ক্রিয়াকে কী বা কাকে প্রশ্ন করলে যে উত্তর পাওয়া যায়, তাই কর্মপদ । কর্মযুক্ত ক্রিয়াই সকর্মক ক্রিয়া ।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084"/>
            <a:ext cx="12149776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b="1" dirty="0"/>
              <a:t>.</a:t>
            </a:r>
            <a:r>
              <a:rPr lang="bn-IN" sz="3600" b="1" dirty="0">
                <a:solidFill>
                  <a:srgbClr val="FF0000"/>
                </a:solidFill>
              </a:rPr>
              <a:t>৫। </a:t>
            </a:r>
            <a:r>
              <a:rPr lang="en-US" sz="3600" b="1" dirty="0" err="1">
                <a:solidFill>
                  <a:srgbClr val="FFC000"/>
                </a:solidFill>
              </a:rPr>
              <a:t>দ্বিকর্ম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ক্রিয়া</a:t>
            </a:r>
            <a:r>
              <a:rPr lang="en-US" sz="3600" b="1" dirty="0">
                <a:solidFill>
                  <a:srgbClr val="FFC000"/>
                </a:solidFill>
              </a:rPr>
              <a:t> ঃ-</a:t>
            </a:r>
            <a:endParaRPr lang="bn-IN" sz="3600" b="1" dirty="0">
              <a:solidFill>
                <a:srgbClr val="FFC000"/>
              </a:solidFill>
            </a:endParaRPr>
          </a:p>
          <a:p>
            <a:r>
              <a:rPr lang="bn-IN" sz="3600" b="1" dirty="0"/>
              <a:t>যে ক্রিয়ার দুটি কর্ম থাকে তাকে দ্বিকর্মক ক্রিয়া বলে । যেমনঃ</a:t>
            </a:r>
          </a:p>
          <a:p>
            <a:r>
              <a:rPr lang="bn-IN" sz="3600" b="1" dirty="0">
                <a:solidFill>
                  <a:srgbClr val="FFFF00"/>
                </a:solidFill>
              </a:rPr>
              <a:t>শিক্ষক ছাত্রদের বাংলা পড়াচ্ছেন ।</a:t>
            </a:r>
          </a:p>
          <a:p>
            <a:r>
              <a:rPr lang="bn-IN" sz="3600" b="1" dirty="0">
                <a:solidFill>
                  <a:srgbClr val="FFFF00"/>
                </a:solidFill>
              </a:rPr>
              <a:t>মা শিশুকে দুধ খাওয়াচ্ছেন ।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</a:rPr>
              <a:t>৬। </a:t>
            </a:r>
            <a:r>
              <a:rPr lang="en-US" sz="3600" b="1" dirty="0" err="1">
                <a:solidFill>
                  <a:srgbClr val="FF0000"/>
                </a:solidFill>
              </a:rPr>
              <a:t>প্রযোজক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ক্রিয়া</a:t>
            </a:r>
            <a:r>
              <a:rPr lang="en-US" sz="3600" b="1" dirty="0">
                <a:solidFill>
                  <a:srgbClr val="FF0000"/>
                </a:solidFill>
              </a:rPr>
              <a:t> ঃ-</a:t>
            </a:r>
            <a:endParaRPr lang="bn-IN" sz="3600" b="1" dirty="0">
              <a:solidFill>
                <a:srgbClr val="FF0000"/>
              </a:solidFill>
            </a:endParaRPr>
          </a:p>
          <a:p>
            <a:r>
              <a:rPr lang="bn-IN" sz="3600" b="1" dirty="0">
                <a:solidFill>
                  <a:srgbClr val="002060"/>
                </a:solidFill>
              </a:rPr>
              <a:t>যে ক্রিয়া অন্যের দ্বা</a:t>
            </a:r>
            <a:r>
              <a:rPr lang="en-US" sz="3600" b="1" dirty="0" err="1">
                <a:solidFill>
                  <a:srgbClr val="002060"/>
                </a:solidFill>
              </a:rPr>
              <a:t>রা</a:t>
            </a:r>
            <a:r>
              <a:rPr lang="bn-IN" sz="3600" b="1" dirty="0">
                <a:solidFill>
                  <a:srgbClr val="002060"/>
                </a:solidFill>
              </a:rPr>
              <a:t> চালিত হয় , তাকে প্রযোজক ক্রিয়া বলে । যেমনঃ-মা খোকাকে চাঁদ দেখাচ্ছেন ।সাপুড়ে সাপ খেলায় ।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112" y="4433592"/>
            <a:ext cx="1219200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</a:rPr>
              <a:t>৭। </a:t>
            </a:r>
            <a:r>
              <a:rPr lang="en-US" sz="3600" b="1" dirty="0" err="1">
                <a:solidFill>
                  <a:srgbClr val="FF0000"/>
                </a:solidFill>
              </a:rPr>
              <a:t>যৌগিক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ক্রিয়া</a:t>
            </a:r>
            <a:r>
              <a:rPr lang="en-US" sz="3600" b="1" dirty="0">
                <a:solidFill>
                  <a:srgbClr val="FF0000"/>
                </a:solidFill>
              </a:rPr>
              <a:t> ঃ-</a:t>
            </a:r>
            <a:endParaRPr lang="bn-IN" sz="3600" b="1" dirty="0">
              <a:solidFill>
                <a:srgbClr val="FF0000"/>
              </a:solidFill>
            </a:endParaRPr>
          </a:p>
          <a:p>
            <a:r>
              <a:rPr lang="bn-IN" sz="3600" b="1" dirty="0"/>
              <a:t>একটি সমাপিকা ক্রিয়া ও একটি অসমাপিকা ক্রিয়া মিলিত হয়ে যে ক্রিয়াপদ গঠিত হয়, তাকে যৌগিক ক্রিয়া বলে । যেমনঃ-</a:t>
            </a:r>
          </a:p>
          <a:p>
            <a:r>
              <a:rPr lang="bn-IN" sz="3600" b="1" dirty="0">
                <a:solidFill>
                  <a:srgbClr val="002060"/>
                </a:solidFill>
              </a:rPr>
              <a:t>সে পাস করে গেল ।সাইরেন বেজে উঠল ।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0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6C3B9-F9FB-4FDB-BA57-61C1094B9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542"/>
            <a:ext cx="12192000" cy="663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2509"/>
            <a:ext cx="12192000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</a:rPr>
              <a:t>ধাতু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ক্রিয়ার মূল অংশকে ধাতু বলে 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ক্রিয়া পদকে বিশ্লেষণ করলে দুটো অংশ পাওয়া যায় 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endParaRPr lang="bn-IN" sz="3200" b="1" dirty="0">
              <a:solidFill>
                <a:srgbClr val="002060"/>
              </a:solidFill>
            </a:endParaRPr>
          </a:p>
          <a:p>
            <a:r>
              <a:rPr lang="bn-IN" sz="3200" b="1" dirty="0">
                <a:solidFill>
                  <a:srgbClr val="002060"/>
                </a:solidFill>
              </a:rPr>
              <a:t>১। ধাতু বা ক্রিয়ামূলঃ কর, যা, খা, পা, বল, দেখ, খেল, দে ইত্যাদি ।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২। ক্রিয়াবিভক্তিঃ আ, ই, ছি, বে, তে, লে , লাম ইত্যাদি ।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11942617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</a:rPr>
              <a:t>ধাতু ৩ প্রকার । </a:t>
            </a:r>
            <a:r>
              <a:rPr lang="bn-IN" sz="3600" b="1" dirty="0"/>
              <a:t>যথাঃ ১। মৌলিক ধাতু</a:t>
            </a:r>
          </a:p>
          <a:p>
            <a:r>
              <a:rPr lang="bn-IN" sz="3600" b="1" dirty="0"/>
              <a:t>                                ২। সাধিত ধাতু</a:t>
            </a:r>
          </a:p>
          <a:p>
            <a:r>
              <a:rPr lang="bn-IN" sz="3600" b="1" dirty="0"/>
              <a:t>                                ৩। যৌগিক বা সংযোগমূলক ধাতু ।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171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52BACA-B68F-44F1-A70A-7D401187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167887">
            <a:off x="84510" y="418171"/>
            <a:ext cx="2600836" cy="584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691" y="467438"/>
            <a:ext cx="7897091" cy="58477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প্রশ্নগুলোর সঠিক উত্তরটি খাতায় লেখ: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7" y="1788301"/>
            <a:ext cx="820189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১. ধাতুর সাথে বিভক্তি যুক্ত হয়ে কী গঠিত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3475891"/>
            <a:ext cx="910243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 কোন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ক্রিয়ার কর্ম থাকে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7" y="5103242"/>
            <a:ext cx="8298873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৩. কোনগুলো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যৌগিক ক্রিয়ার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উদাহরণ?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1" y="2513100"/>
            <a:ext cx="8432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পদ  খ) বাক্য  গ) ক্রিয়াপদ  ঘ) শব্দ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090" y="4272657"/>
            <a:ext cx="88345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সমাপিকা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যৌগিক  গ)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অকর্মক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সকর্মক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27" y="5976257"/>
            <a:ext cx="1147156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 পাস করে গেল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স্বপন লিখছে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কাঞ্চন পড়ছে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বড় হ,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6E30C-F43B-41EA-B7B0-AF3C8A4E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2400" y="260643"/>
            <a:ext cx="93472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342" y="4584115"/>
            <a:ext cx="10769600" cy="12412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733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পাঁচটি করে </a:t>
            </a:r>
            <a:r>
              <a:rPr lang="bn-IN" sz="3733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সমাপিকা, অসমাপিকা, ও যৌগিক ক্রিয়া</a:t>
            </a:r>
            <a:r>
              <a:rPr lang="bn-BD" sz="3733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ব্যবহার করে বাক্য গঠন কর।</a:t>
            </a:r>
            <a:endParaRPr lang="en-US" sz="3733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3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5C4DF2-F52C-4A8A-B573-FF446554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C96E0-A78B-487C-9D19-8FB91DC2E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62" y="830997"/>
            <a:ext cx="3848876" cy="4185138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E4917-98AB-4589-86B3-309AEDCB1295}"/>
              </a:ext>
            </a:extLst>
          </p:cNvPr>
          <p:cNvSpPr txBox="1"/>
          <p:nvPr/>
        </p:nvSpPr>
        <p:spPr>
          <a:xfrm>
            <a:off x="3941791" y="0"/>
            <a:ext cx="4811151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/>
              <a:t>শিক্ষক</a:t>
            </a:r>
            <a:r>
              <a:rPr lang="en-US" sz="4800" dirty="0"/>
              <a:t> </a:t>
            </a:r>
            <a:r>
              <a:rPr lang="en-US" sz="4800" dirty="0" err="1"/>
              <a:t>পরিচিতি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C1E19-3AB9-4FFA-897C-F75444B4AF98}"/>
              </a:ext>
            </a:extLst>
          </p:cNvPr>
          <p:cNvSpPr txBox="1"/>
          <p:nvPr/>
        </p:nvSpPr>
        <p:spPr>
          <a:xfrm>
            <a:off x="3221501" y="4549676"/>
            <a:ext cx="7033847" cy="230832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মোহাম্মদ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মাইন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উদ্দিন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সহকারী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শিক্ষক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আলী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আজম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স্কুল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অ্যান্ড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কলেজ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মুন্সীরহাট</a:t>
            </a:r>
            <a:r>
              <a:rPr lang="en-US" sz="3200" dirty="0">
                <a:solidFill>
                  <a:srgbClr val="FFFF00"/>
                </a:solidFill>
              </a:rPr>
              <a:t> ,</a:t>
            </a:r>
            <a:r>
              <a:rPr lang="en-US" sz="3200" dirty="0" err="1">
                <a:solidFill>
                  <a:srgbClr val="FFFF00"/>
                </a:solidFill>
              </a:rPr>
              <a:t>ফুলগাজী</a:t>
            </a:r>
            <a:r>
              <a:rPr lang="en-US" sz="3200" dirty="0">
                <a:solidFill>
                  <a:srgbClr val="FFFF00"/>
                </a:solidFill>
              </a:rPr>
              <a:t> ,</a:t>
            </a:r>
            <a:r>
              <a:rPr lang="en-US" sz="3200" dirty="0" err="1">
                <a:solidFill>
                  <a:srgbClr val="FFFF00"/>
                </a:solidFill>
              </a:rPr>
              <a:t>ফেনী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88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279142-8275-44E6-AB40-8B0BC1AAE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88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279401"/>
            <a:ext cx="11176000" cy="748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চিত্রগুলো দেখ এবং বাক্যগুলো লক্ষ্য কর</a:t>
            </a:r>
            <a:endParaRPr lang="en-US" sz="42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88757_552365241509304_164096964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5889"/>
            <a:ext cx="5994400" cy="31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8000" y="4959159"/>
            <a:ext cx="5283200" cy="14056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267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 নিয়মিত বাড়ির কাজ করে। </a:t>
            </a:r>
            <a:endParaRPr lang="en-US" sz="4267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200" y="4977010"/>
            <a:ext cx="5588000" cy="1405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267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মা-পাখিটি তার ছানাদের খাওয়াচ্ছে।</a:t>
            </a:r>
            <a:endParaRPr lang="en-US" sz="4267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Tuhin\Pictures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184" y="1397001"/>
            <a:ext cx="5628217" cy="352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92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1876_526232474139545_31135673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28600"/>
            <a:ext cx="5689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966727_260661057446486_204147823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1000"/>
            <a:ext cx="4876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12802" y="5791202"/>
            <a:ext cx="56896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1219170"/>
            <a:r>
              <a:rPr lang="bn-BD" sz="4800" dirty="0">
                <a:solidFill>
                  <a:srgbClr val="D6ECFF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বাবুই পাখি বাসা বুনে।</a:t>
            </a:r>
            <a:endParaRPr lang="en-US" sz="4800" dirty="0">
              <a:solidFill>
                <a:srgbClr val="D6ECFF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2000" y="5791202"/>
            <a:ext cx="507999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1219170"/>
            <a:r>
              <a:rPr lang="bn-BD" sz="4800" dirty="0">
                <a:solidFill>
                  <a:srgbClr val="D6ECFF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বালকটি দৌড়াচ্ছে।</a:t>
            </a:r>
            <a:endParaRPr lang="en-US" sz="4800" dirty="0">
              <a:solidFill>
                <a:srgbClr val="D6ECFF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5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547" y="1389649"/>
            <a:ext cx="11572955" cy="99520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867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 নিয়মিত বাড়ির কাজ করে। 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637" y="2670337"/>
            <a:ext cx="11655866" cy="995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5867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 পাখিটি তার ছানাদের খাওয়াচ্ছে।</a:t>
            </a:r>
            <a:endParaRPr lang="en-US" sz="5867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932" y="3912125"/>
            <a:ext cx="11655865" cy="9952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867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বাবুই পাখি বাসা বুনে।</a:t>
            </a:r>
            <a:endParaRPr lang="en-US" sz="5867" b="1" spc="6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36" y="5325696"/>
            <a:ext cx="11704458" cy="9952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867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বালকটি দৌড়াচ্ছে।</a:t>
            </a:r>
            <a:endParaRPr lang="en-US" sz="5867" b="1" spc="6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094" y="179190"/>
            <a:ext cx="1163540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বাক্যগুলোর ক্রিয়াপদগুলো দেখি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54166" y="2251975"/>
            <a:ext cx="1320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282744" y="3500692"/>
            <a:ext cx="26900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297570" y="4905746"/>
            <a:ext cx="141699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860800" y="6150317"/>
            <a:ext cx="29057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6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79400"/>
            <a:ext cx="1168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ক্রিয়াপদগুলোকে বিশ্লেষণ করে কী পাই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"/>
              </p:ext>
            </p:extLst>
          </p:nvPr>
        </p:nvGraphicFramePr>
        <p:xfrm>
          <a:off x="1436914" y="1935207"/>
          <a:ext cx="8810172" cy="389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933">
                <a:tc>
                  <a:txBody>
                    <a:bodyPr/>
                    <a:lstStyle/>
                    <a:p>
                      <a:pPr algn="ctr"/>
                      <a:r>
                        <a:rPr lang="bn-BD" sz="3700" dirty="0"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700" dirty="0">
                          <a:latin typeface="NikoshBAN" pitchFamily="2" charset="0"/>
                          <a:cs typeface="NikoshBAN" pitchFamily="2" charset="0"/>
                        </a:rPr>
                        <a:t>মূল অংশ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700" dirty="0"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359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কর্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59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খাওয়াচ্ছে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খাওয়া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59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বুনে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বুন্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897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দৌড়াচ্ছে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দৌড়া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300" dirty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342" y="6027003"/>
            <a:ext cx="1076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ক্রিয়াপদের এই মূল অংশকে কী বলে?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4876800" y="1904999"/>
            <a:ext cx="2133600" cy="3726543"/>
          </a:xfrm>
          <a:prstGeom prst="arc">
            <a:avLst>
              <a:gd name="adj1" fmla="val 16200000"/>
              <a:gd name="adj2" fmla="val 160825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3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34CAA-2BCE-4A41-8593-AE6A6A0B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" y="0"/>
            <a:ext cx="1215822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"/>
            <a:ext cx="12192000" cy="132343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259" y="2836795"/>
            <a:ext cx="6626881" cy="2339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৪.৫-ধাতু ও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7E270-BFF6-4BC4-B9B6-10FC4947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2411866"/>
            <a:ext cx="3279896" cy="3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78" y="23336"/>
            <a:ext cx="385532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/>
              </a:rPr>
              <a:t>ক্রিয়া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পদ</a:t>
            </a:r>
            <a:r>
              <a:rPr lang="en-US" sz="4400" b="1" dirty="0">
                <a:latin typeface="NikoshBAN"/>
              </a:rPr>
              <a:t> -</a:t>
            </a:r>
            <a:endParaRPr lang="en-GB" sz="44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6611"/>
            <a:ext cx="12140384" cy="2800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/>
              </a:rPr>
              <a:t>যে পদ দ্বারা কোনো কিছু করা বা কোনো কাজ করা বোঝায়, তাকে </a:t>
            </a:r>
            <a:r>
              <a:rPr lang="en-US" sz="4400" dirty="0" err="1">
                <a:solidFill>
                  <a:srgbClr val="002060"/>
                </a:solidFill>
                <a:latin typeface="NikoshBAN"/>
              </a:rPr>
              <a:t>ক্রিয়া</a:t>
            </a:r>
            <a:r>
              <a:rPr lang="bn-IN" sz="4400" dirty="0">
                <a:solidFill>
                  <a:srgbClr val="002060"/>
                </a:solidFill>
                <a:latin typeface="NikoshBAN"/>
              </a:rPr>
              <a:t> পদ বলে । </a:t>
            </a:r>
            <a:endParaRPr lang="en-US" sz="4400" dirty="0">
              <a:solidFill>
                <a:srgbClr val="002060"/>
              </a:solidFill>
              <a:latin typeface="NikoshBAN"/>
            </a:endParaRPr>
          </a:p>
          <a:p>
            <a:r>
              <a:rPr lang="bn-IN" sz="4400" dirty="0">
                <a:solidFill>
                  <a:srgbClr val="002060"/>
                </a:solidFill>
                <a:latin typeface="NikoshBAN"/>
              </a:rPr>
              <a:t>যেমনঃ-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/>
              </a:rPr>
              <a:t>বাবা এসেছেন ।ঘড়িতে দশটা বাজে ।আমি অঙ্ক করছি </a:t>
            </a:r>
            <a:endParaRPr lang="en-GB" sz="24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20732"/>
            <a:ext cx="121920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/>
              </a:rPr>
              <a:t>ক্রিয়াপদ নানা রকম হয় ।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/>
              </a:rPr>
              <a:t>১।</a:t>
            </a:r>
            <a:r>
              <a:rPr lang="en-US" sz="4800" dirty="0" err="1">
                <a:solidFill>
                  <a:srgbClr val="FF0000"/>
                </a:solidFill>
                <a:latin typeface="NikoshBAN"/>
              </a:rPr>
              <a:t>সমাপিকা</a:t>
            </a:r>
            <a:r>
              <a:rPr lang="en-US" sz="4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/>
              </a:rPr>
              <a:t>ক্রিয়া</a:t>
            </a:r>
            <a:r>
              <a:rPr lang="en-US" sz="4800" dirty="0">
                <a:solidFill>
                  <a:srgbClr val="FF0000"/>
                </a:solidFill>
                <a:latin typeface="NikoshBAN"/>
              </a:rPr>
              <a:t> ;-</a:t>
            </a:r>
            <a:r>
              <a:rPr lang="bn-IN" sz="4800" dirty="0">
                <a:solidFill>
                  <a:srgbClr val="002060"/>
                </a:solidFill>
                <a:latin typeface="NikoshBAN"/>
              </a:rPr>
              <a:t>যে ক্রিয়া দ্বারা বাক্যের অর্থ সম্পূর্ণ প্রকাশিত হয়, তাকে সমাপিকা ক্রিয়া বলে। যেমনঃসেতু স্কুলে যায় ।বিথু গান গায় ।</a:t>
            </a:r>
            <a:endParaRPr lang="en-GB" sz="2800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873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1544B-0A5D-43C0-A418-457AC1AF3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-196948"/>
            <a:ext cx="12065391" cy="7054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.</a:t>
            </a:r>
            <a:r>
              <a:rPr lang="bn-IN" sz="4000" dirty="0">
                <a:solidFill>
                  <a:srgbClr val="FF0000"/>
                </a:solidFill>
              </a:rPr>
              <a:t>২। </a:t>
            </a:r>
            <a:r>
              <a:rPr lang="en-US" sz="4000" dirty="0" err="1">
                <a:solidFill>
                  <a:srgbClr val="FF0000"/>
                </a:solidFill>
              </a:rPr>
              <a:t>অসমাপিকা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ক্রিয়া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;-</a:t>
            </a:r>
            <a:r>
              <a:rPr lang="bn-IN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যে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ক্রিয়ার দ্বারা বাক্যের অর্থ সম্পূর্ণ হয় না,তাকে অসমাপিকা ক্রিয়া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বলে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।</a:t>
            </a:r>
            <a:r>
              <a:rPr lang="bn-IN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যেমনঃ-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#</a:t>
            </a:r>
            <a:r>
              <a:rPr lang="bn-IN" sz="4000" b="1" dirty="0">
                <a:solidFill>
                  <a:srgbClr val="7030A0"/>
                </a:solidFill>
              </a:rPr>
              <a:t>আমি বাড়ি গিয়ে -----</a:t>
            </a:r>
            <a:r>
              <a:rPr lang="en-US" sz="4000" b="1" dirty="0">
                <a:solidFill>
                  <a:srgbClr val="7030A0"/>
                </a:solidFill>
              </a:rPr>
              <a:t>#</a:t>
            </a:r>
            <a:r>
              <a:rPr lang="bn-IN" sz="4000" b="1" dirty="0">
                <a:solidFill>
                  <a:srgbClr val="7030A0"/>
                </a:solidFill>
              </a:rPr>
              <a:t>সে বই নিয়ে --------</a:t>
            </a:r>
          </a:p>
          <a:p>
            <a:r>
              <a:rPr lang="bn-IN" sz="4000" b="1" dirty="0">
                <a:solidFill>
                  <a:srgbClr val="C00000"/>
                </a:solidFill>
              </a:rPr>
              <a:t>এখানে ‘গিয়ে’, ‘নিয়ে’ ক্রিয়ার দ্বারা কথা শেষ হয় নি । বাক্যের অর্থ সম্পূর্ণ করার জন্য আরও ক্রিয়া চাই ।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bn-IN" sz="4000" b="1" dirty="0">
                <a:solidFill>
                  <a:srgbClr val="C00000"/>
                </a:solidFill>
              </a:rPr>
              <a:t>যেমনঃ</a:t>
            </a:r>
          </a:p>
          <a:p>
            <a:r>
              <a:rPr lang="bn-IN" sz="4000" b="1" dirty="0">
                <a:solidFill>
                  <a:schemeClr val="bg2">
                    <a:lumMod val="50000"/>
                  </a:schemeClr>
                </a:solidFill>
              </a:rPr>
              <a:t>আমি বাড়ি গিয়ে খাব ।</a:t>
            </a:r>
          </a:p>
          <a:p>
            <a:r>
              <a:rPr lang="bn-IN" sz="4000" b="1" dirty="0">
                <a:solidFill>
                  <a:schemeClr val="bg2">
                    <a:lumMod val="50000"/>
                  </a:schemeClr>
                </a:solidFill>
              </a:rPr>
              <a:t>সে বই নিয়ে পড়তে বসেছে ।</a:t>
            </a:r>
          </a:p>
          <a:p>
            <a:r>
              <a:rPr lang="bn-IN" sz="4000" b="1" dirty="0">
                <a:solidFill>
                  <a:srgbClr val="002060"/>
                </a:solidFill>
              </a:rPr>
              <a:t>সুতরাং, ‘গিয়ে’, ‘নিয়ে’ হচ্ছে অসমাপিকা ক্রিয়া। আর ‘খাব’,’বসেছে’ এগুলো সমাপিকা ক্রিয়া </a:t>
            </a:r>
            <a:r>
              <a:rPr lang="bn-IN" sz="4000" b="1" dirty="0"/>
              <a:t>।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3364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219</TotalTime>
  <Words>597</Words>
  <Application>Microsoft Office PowerPoint</Application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Mesh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main uddin</cp:lastModifiedBy>
  <cp:revision>44</cp:revision>
  <dcterms:created xsi:type="dcterms:W3CDTF">2020-10-30T04:13:41Z</dcterms:created>
  <dcterms:modified xsi:type="dcterms:W3CDTF">2021-08-02T06:17:46Z</dcterms:modified>
</cp:coreProperties>
</file>