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notesMasterIdLst>
    <p:notesMasterId r:id="rId21"/>
  </p:notesMasterIdLst>
  <p:sldIdLst>
    <p:sldId id="303" r:id="rId3"/>
    <p:sldId id="294" r:id="rId4"/>
    <p:sldId id="302" r:id="rId5"/>
    <p:sldId id="295" r:id="rId6"/>
    <p:sldId id="296" r:id="rId7"/>
    <p:sldId id="256" r:id="rId8"/>
    <p:sldId id="290" r:id="rId9"/>
    <p:sldId id="304" r:id="rId10"/>
    <p:sldId id="271" r:id="rId11"/>
    <p:sldId id="272" r:id="rId12"/>
    <p:sldId id="291" r:id="rId13"/>
    <p:sldId id="277" r:id="rId14"/>
    <p:sldId id="292" r:id="rId15"/>
    <p:sldId id="274" r:id="rId16"/>
    <p:sldId id="276" r:id="rId17"/>
    <p:sldId id="305" r:id="rId18"/>
    <p:sldId id="299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7E72F-DC69-463A-8A9F-E6C3CBBFEA2E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ECFB3-2808-4089-9E05-739CA8559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5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49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20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2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1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387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6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719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31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54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28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49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55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2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80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50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22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64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60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5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871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1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320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38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80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7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42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4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3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0E8B8-0C5F-4AB4-91E6-4F8616671FE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857500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962400"/>
            <a:ext cx="8915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সমস্ত সিস্টেম চালু রাখতে শক্তির দরকার। পাওয়ার কানেক্টরের মাধ্যমে পাওয়ার সাপ্লাই ইউনিট থেকে মাদারবোর্ড ও এর বিভিন্ন অংশ বিদ্যুৎ পায়। সাধারণত ২০ পিন বা ২৪ পিন বিশিষ্ট সকেটের মাধ্যমে মাদারবোর্ড পাওয়ার পায়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2133600" cy="1287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আর এটা হল পাওয়ার জ্যাক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–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sz="10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AutoShape 5" descr="undefined"/>
          <p:cNvSpPr>
            <a:spLocks noChangeAspect="1" noChangeArrowheads="1"/>
          </p:cNvSpPr>
          <p:nvPr/>
        </p:nvSpPr>
        <p:spPr bwMode="auto">
          <a:xfrm>
            <a:off x="0" y="138113"/>
            <a:ext cx="2857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381000"/>
            <a:ext cx="2876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000" b="1" u="sng" dirty="0">
                <a:latin typeface="NikoshBAN" pitchFamily="2" charset="0"/>
                <a:cs typeface="NikoshBAN" pitchFamily="2" charset="0"/>
              </a:rPr>
              <a:t>পাওয়ার কানেক্টর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29718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পাওয়ার জ্যাক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52600"/>
            <a:ext cx="2109970" cy="1208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248400" y="3048000"/>
            <a:ext cx="165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পাওয়ার সাপ্লাই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481">
            <a:off x="350484" y="2026681"/>
            <a:ext cx="5098763" cy="1443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52400"/>
            <a:ext cx="275428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 smtClean="0">
                <a:ln w="11430"/>
                <a:latin typeface="NikoshBAN" pitchFamily="2" charset="0"/>
                <a:cs typeface="NikoshBAN" pitchFamily="2" charset="0"/>
              </a:rPr>
              <a:t>এজিপি স্লট</a:t>
            </a:r>
            <a:endParaRPr lang="en-US" sz="60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79" y="5334000"/>
            <a:ext cx="8457764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এই স্লটে ডিসপ্লে সিষ্টেমের জন্য </a:t>
            </a:r>
            <a:r>
              <a:rPr lang="en-US" sz="2800" spc="50" dirty="0" smtClean="0">
                <a:ln w="11430"/>
                <a:latin typeface="NikoshBAN" pitchFamily="2" charset="0"/>
                <a:cs typeface="NikoshBAN" pitchFamily="2" charset="0"/>
              </a:rPr>
              <a:t>AGP </a:t>
            </a:r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কার্ড বসানো হয়।</a:t>
            </a:r>
            <a:endParaRPr lang="en-US" sz="28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3206866" cy="322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070088">
            <a:off x="6114126" y="3661951"/>
            <a:ext cx="165942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AGP </a:t>
            </a:r>
            <a:r>
              <a:rPr lang="bn-BD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53534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648200" cy="27379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28600"/>
            <a:ext cx="681629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সিডি/হার্ডডিক্স ড্রাইভ কানেক্টর</a:t>
            </a:r>
            <a:endParaRPr lang="en-US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0"/>
            <a:ext cx="862127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এটি সিডি/হার্ডডিক্স ড্রাইভ সংযোগের জন্য ব্যবহৃত হয়।</a:t>
            </a:r>
          </a:p>
          <a:p>
            <a:pPr algn="ctr"/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 সিডি/হাডডিক্স ছাড়া অন্য কোন ডিভাইস এই কানেক্টরে</a:t>
            </a:r>
          </a:p>
          <a:p>
            <a:pPr algn="ctr"/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 যুক্ত করা যায় না।</a:t>
            </a:r>
            <a:endParaRPr lang="en-US" sz="28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72200" y="1625893"/>
            <a:ext cx="2819400" cy="1612605"/>
            <a:chOff x="7162801" y="1625893"/>
            <a:chExt cx="1981200" cy="16126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1" y="1625893"/>
              <a:ext cx="1752599" cy="16126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153401" y="1826541"/>
              <a:ext cx="990600" cy="352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CD Drive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5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76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278" y="4538008"/>
            <a:ext cx="773000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চিপসেট হলো মাদারবোর্ডের উপর স্থাপিত সবগুলো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চিপের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IC 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সমষ্টি।ইহা মাদারবোর্ড এবং বিভিন্ন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কম্পোনেন্ট এর মধ্যে যোগাযোগ স্থাপন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করে।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61" y="1371600"/>
            <a:ext cx="5531339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40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260" y="4048542"/>
            <a:ext cx="88392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, ক্যামেরা, মডেম, মাউস ইত্যাদি পিসি এর সাথে কানেক্ট করতে এই পোর্টগুলো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ব্যবহার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9255"/>
            <a:ext cx="3124200" cy="1357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212226" cy="1357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52400"/>
            <a:ext cx="5258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000" u="sng" dirty="0">
                <a:latin typeface="NikoshBAN" pitchFamily="2" charset="0"/>
                <a:cs typeface="NikoshBAN" pitchFamily="2" charset="0"/>
              </a:rPr>
              <a:t>সিরিয়াল পোর্ট ও প্যারালাল পোর্ট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2743200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প্যারালাল পোর্ট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053" y="266700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সিরিয়াল পোর্ট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755" y="4488741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মাদারবোর্ড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এ বিভিন্ন পেরিফেরাল যুক্ত করার জন্য বেশ কয়েকটি পিসিআই বা পিসিআই-ই স্লট থাকে। এগুলোতে ল্যান কার্ড, সাউন্ড কার্ড, ভিডিও কার্ড, টিভি কার্ড, মডেম, ওয়াই-ফাই কার্ড ইত্যাদি লাগানো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67769"/>
            <a:ext cx="38379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u="sng" dirty="0">
                <a:latin typeface="NikoshBAN" pitchFamily="2" charset="0"/>
                <a:cs typeface="NikoshBAN" pitchFamily="2" charset="0"/>
              </a:rPr>
              <a:t>এক্সপেনশান স্লট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52" y="1752600"/>
            <a:ext cx="2906273" cy="249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2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468" y="2971800"/>
            <a:ext cx="8906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spc="50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মাদারবোর্ডে যুক্ত বিভিন্ন যন্ত্রাংশের নাম </a:t>
            </a:r>
            <a:r>
              <a:rPr lang="bn-IN" sz="3200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চিহ্নিত কর </a:t>
            </a:r>
            <a:r>
              <a:rPr lang="bn-BD" sz="3200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990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/>
              </a:rPr>
              <a:t>দলীয় কাজ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264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2299" y="838200"/>
            <a:ext cx="2895601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81534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মাদারবোর্ডে যুক্ত </a:t>
            </a: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যন্ত্রাং</a:t>
            </a:r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শের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ব্যাখ্যা কর।</a:t>
            </a:r>
            <a:endParaRPr lang="en-US" sz="4400" b="1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5896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6248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442"/>
              </a:avLst>
            </a:prstTxWarp>
          </a:bodyPr>
          <a:lstStyle/>
          <a:p>
            <a:pPr algn="ctr" rtl="0"/>
            <a:r>
              <a:rPr lang="as-IN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un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6802244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274323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4572000" cy="9525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fromWordArt="1">
            <a:prstTxWarp prst="textPlain">
              <a:avLst>
                <a:gd name="adj" fmla="val 49172"/>
              </a:avLst>
            </a:prstTxWarp>
          </a:bodyPr>
          <a:lstStyle/>
          <a:p>
            <a:pPr algn="ctr" rtl="0"/>
            <a:endParaRPr lang="en-US" sz="3600" u="sng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152400" y="99652"/>
            <a:ext cx="9144000" cy="6858000"/>
            <a:chOff x="0" y="0"/>
            <a:chExt cx="5760" cy="4320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228600">
              <a:solidFill>
                <a:srgbClr val="C2290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" y="96"/>
              <a:ext cx="5568" cy="4128"/>
            </a:xfrm>
            <a:prstGeom prst="rect">
              <a:avLst/>
            </a:prstGeom>
            <a:solidFill>
              <a:srgbClr val="FFFFFF"/>
            </a:solidFill>
            <a:ln w="1524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7" name="Cloud Callout 16"/>
          <p:cNvSpPr/>
          <p:nvPr/>
        </p:nvSpPr>
        <p:spPr>
          <a:xfrm>
            <a:off x="2431778" y="85797"/>
            <a:ext cx="5334000" cy="1371600"/>
          </a:xfrm>
          <a:prstGeom prst="cloudCallout">
            <a:avLst>
              <a:gd name="adj1" fmla="val -14663"/>
              <a:gd name="adj2" fmla="val 91426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038600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3" t="16410" r="17905" b="9656"/>
          <a:stretch/>
        </p:blipFill>
        <p:spPr>
          <a:xfrm rot="16200000">
            <a:off x="310522" y="906717"/>
            <a:ext cx="2952208" cy="2963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533400" y="4074974"/>
            <a:ext cx="289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b="1" dirty="0">
                <a:latin typeface="Narkisim" pitchFamily="34" charset="-79"/>
                <a:cs typeface="Narkisim" pitchFamily="34" charset="-79"/>
              </a:rPr>
              <a:t>কানিজ মায়েরা     সহকারী শিক্ষক    খিলগাঁও গার্লস স্কুল অ্যান্ড কলেজ </a:t>
            </a:r>
            <a:r>
              <a:rPr lang="en-US" b="1" dirty="0">
                <a:latin typeface="Narkisim" pitchFamily="34" charset="-79"/>
                <a:cs typeface="Narkisim" pitchFamily="34" charset="-79"/>
              </a:rPr>
              <a:t>  </a:t>
            </a:r>
            <a:r>
              <a:rPr lang="bn-IN" b="1" dirty="0">
                <a:latin typeface="Narkisim" pitchFamily="34" charset="-79"/>
                <a:cs typeface="Narkisim" pitchFamily="34" charset="-79"/>
              </a:rPr>
              <a:t>     ঢাকা-১২১৯</a:t>
            </a:r>
            <a:endParaRPr lang="en-US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97582" y="4074974"/>
            <a:ext cx="4572000" cy="17029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bn-BD" b="1" i="1" kern="0" dirty="0">
                <a:solidFill>
                  <a:sysClr val="windowText" lastClr="000000"/>
                </a:solidFill>
              </a:rPr>
              <a:t>শ্রেণিঃ সপ্তম </a:t>
            </a:r>
            <a:endParaRPr lang="en-US" b="1" i="1" kern="0" dirty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bn-BD" b="1" i="1" kern="0" dirty="0">
                <a:solidFill>
                  <a:sysClr val="windowText" lastClr="000000"/>
                </a:solidFill>
              </a:rPr>
              <a:t>বিষয়ঃ তথ্য ও যোগাযোগ প্রযুক্তি 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bn-BD" b="1" i="1" kern="0" dirty="0">
                <a:solidFill>
                  <a:sysClr val="windowText" lastClr="000000"/>
                </a:solidFill>
              </a:rPr>
              <a:t>অধ্যায়ঃ দ্বিতীয় </a:t>
            </a:r>
            <a:endParaRPr lang="en-US" b="1" i="1" kern="0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bn-BD" b="1" i="1" kern="0" dirty="0">
                <a:solidFill>
                  <a:sysClr val="windowText" lastClr="000000"/>
                </a:solidFill>
              </a:rPr>
              <a:t>পাঠঃ ১২ ও ১৩ </a:t>
            </a:r>
            <a:endParaRPr lang="bn-BD" b="1" i="1" kern="0" dirty="0">
              <a:solidFill>
                <a:srgbClr val="0070C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262" y="1526724"/>
            <a:ext cx="1568880" cy="20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2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0772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27423" y="5715000"/>
            <a:ext cx="5615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spc="50" dirty="0" smtClean="0">
                <a:ln w="11430"/>
                <a:latin typeface="NikoshBAN" pitchFamily="2" charset="0"/>
                <a:cs typeface="NikoshBAN" pitchFamily="2" charset="0"/>
              </a:rPr>
              <a:t>  বল</a:t>
            </a:r>
            <a:r>
              <a:rPr lang="bn-IN" sz="4000" spc="50" dirty="0" smtClean="0">
                <a:ln w="11430"/>
                <a:latin typeface="NikoshBAN" pitchFamily="2" charset="0"/>
                <a:cs typeface="NikoshBAN" pitchFamily="2" charset="0"/>
              </a:rPr>
              <a:t>তো </a:t>
            </a:r>
            <a:r>
              <a:rPr lang="bn-BD" sz="4000" spc="50" dirty="0" smtClean="0">
                <a:ln w="11430"/>
                <a:latin typeface="NikoshBAN" pitchFamily="2" charset="0"/>
                <a:cs typeface="NikoshBAN" pitchFamily="2" charset="0"/>
              </a:rPr>
              <a:t>ত্রটি কিসের</a:t>
            </a:r>
            <a:r>
              <a:rPr lang="bn-IN" sz="4000" spc="50" dirty="0" smtClean="0">
                <a:ln w="11430"/>
                <a:latin typeface="NikoshBAN" pitchFamily="2" charset="0"/>
                <a:cs typeface="NikoshBAN" pitchFamily="2" charset="0"/>
              </a:rPr>
              <a:t> চিত্র</a:t>
            </a:r>
            <a:endParaRPr lang="en-US" sz="40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</a:p>
        </p:txBody>
      </p:sp>
      <p:pic>
        <p:nvPicPr>
          <p:cNvPr id="5" name="Picture 4" descr="Mather Bord 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8153399" cy="4572000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66931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1905001"/>
            <a:ext cx="8839200" cy="45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en-US" sz="3200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১।</a:t>
            </a:r>
            <a:r>
              <a:rPr lang="bn-BD" sz="3200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 মাদারবোর্ড </a:t>
            </a:r>
            <a:r>
              <a:rPr lang="en-US" sz="3200" spc="50" dirty="0" err="1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কী</a:t>
            </a:r>
            <a:r>
              <a:rPr lang="bn-BD" sz="3200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3200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তা বলতে পারবে</a:t>
            </a:r>
            <a:r>
              <a:rPr lang="bn-BD" sz="3200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।</a:t>
            </a:r>
            <a:endParaRPr lang="bn-IN" sz="3200" spc="50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200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২</a:t>
            </a:r>
            <a:r>
              <a:rPr lang="en-US" sz="3200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। </a:t>
            </a:r>
            <a:r>
              <a:rPr lang="bn-BD" sz="3200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মাদারবোর্ডে যুক্ত বিভিন্ন যন্ত্রাংশের নাম বলতে পারবে।</a:t>
            </a:r>
            <a:r>
              <a:rPr lang="en-US" sz="3200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  </a:t>
            </a:r>
            <a:endParaRPr lang="bn-BD" sz="3200" spc="50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200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৩</a:t>
            </a:r>
            <a:r>
              <a:rPr lang="bn-BD" sz="3200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। </a:t>
            </a:r>
            <a:r>
              <a:rPr lang="bn-BD" sz="3200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প্রসেসর সকেট </a:t>
            </a:r>
            <a:r>
              <a:rPr lang="bn-BD" sz="3200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সম্পর্কে বলতে পারবে।</a:t>
            </a:r>
          </a:p>
          <a:p>
            <a:pPr algn="just">
              <a:lnSpc>
                <a:spcPct val="150000"/>
              </a:lnSpc>
            </a:pPr>
            <a:r>
              <a:rPr lang="bn-BD" sz="3200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৪। </a:t>
            </a:r>
            <a:r>
              <a:rPr lang="as-IN" sz="3200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এক্সপেনশান স্লট</a:t>
            </a:r>
            <a:r>
              <a:rPr lang="bn-BD" sz="3200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ea typeface="Mangal" pitchFamily="18" charset="0"/>
                <a:cs typeface="NikoshBAN" pitchFamily="2" charset="0"/>
              </a:rPr>
              <a:t> সম্পর্কে বলতে পারবে।</a:t>
            </a:r>
            <a:endParaRPr lang="en-US" sz="3200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endParaRPr lang="en-US" sz="4000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ea typeface="Mangal" pitchFamily="18" charset="0"/>
              <a:cs typeface="NikoshBAN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80391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091" y="533400"/>
            <a:ext cx="8839200" cy="5517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4000" dirty="0">
                <a:latin typeface="NikoshBAN" pitchFamily="2" charset="0"/>
                <a:cs typeface="NikoshBAN" pitchFamily="2" charset="0"/>
              </a:rPr>
              <a:t>মাদারবোর্ড বা মেইনবোর্ড হল কম্পিউটারের ভেতরে অবস্থিত সার্কিট বোর্ড যাতে সিস্টেম এর প্রয়োজনীয় বিভিন্ন ডিভাইস পরষ্পরের সাথে সংযুক্ত থাকে এবং নতুন ডিভাইস সংযুক্ত করার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ব্যবস্থা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থাকে।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44069" y="183922"/>
            <a:ext cx="51054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মাদারবোর্ডের বিভিন্ন অংশ</a:t>
            </a:r>
            <a:endParaRPr lang="en-US" sz="3200" u="sng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3500" y="327660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প্রসেসর স্লট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58514">
            <a:off x="5933789" y="3389941"/>
            <a:ext cx="1617914" cy="274784"/>
            <a:chOff x="20662" y="736307"/>
            <a:chExt cx="1557991" cy="274784"/>
          </a:xfrm>
          <a:solidFill>
            <a:srgbClr val="C00000"/>
          </a:solidFill>
        </p:grpSpPr>
        <p:sp>
          <p:nvSpPr>
            <p:cNvPr id="6" name="Oval 5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endCxn id="5" idx="1"/>
            </p:cNvCxnSpPr>
            <p:nvPr/>
          </p:nvCxnSpPr>
          <p:spPr>
            <a:xfrm rot="21441486" flipV="1">
              <a:off x="233794" y="817876"/>
              <a:ext cx="1344859" cy="28545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rot="2315830">
            <a:off x="6064376" y="5380384"/>
            <a:ext cx="1435744" cy="642785"/>
            <a:chOff x="20662" y="406659"/>
            <a:chExt cx="1372694" cy="924967"/>
          </a:xfrm>
          <a:solidFill>
            <a:srgbClr val="C00000"/>
          </a:solidFill>
        </p:grpSpPr>
        <p:sp>
          <p:nvSpPr>
            <p:cNvPr id="17" name="Oval 16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9723293">
              <a:off x="316890" y="406659"/>
              <a:ext cx="1076466" cy="924967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803295" y="6091535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 কানেক্টর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58514">
            <a:off x="5872799" y="4459949"/>
            <a:ext cx="1757085" cy="274784"/>
            <a:chOff x="20662" y="736307"/>
            <a:chExt cx="1692008" cy="274784"/>
          </a:xfrm>
          <a:solidFill>
            <a:srgbClr val="C00000"/>
          </a:solidFill>
        </p:grpSpPr>
        <p:sp>
          <p:nvSpPr>
            <p:cNvPr id="22" name="Oval 21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21441486">
              <a:off x="235773" y="843212"/>
              <a:ext cx="1476897" cy="63788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620000" y="43434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র‌্যাম স্লট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3947393" y="5501408"/>
            <a:ext cx="1219199" cy="274784"/>
            <a:chOff x="20662" y="736307"/>
            <a:chExt cx="1174043" cy="274784"/>
          </a:xfrm>
          <a:solidFill>
            <a:srgbClr val="C00000"/>
          </a:solidFill>
        </p:grpSpPr>
        <p:sp>
          <p:nvSpPr>
            <p:cNvPr id="26" name="Oval 25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>
              <a:off x="235140" y="858692"/>
              <a:ext cx="959565" cy="19901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338629" y="6096000"/>
            <a:ext cx="3448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সিডি/হার্ডডিক্স ড্রাইভ কানেক্টর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 rot="8466997">
            <a:off x="2266888" y="5302392"/>
            <a:ext cx="1435744" cy="642785"/>
            <a:chOff x="20662" y="406659"/>
            <a:chExt cx="1372694" cy="924967"/>
          </a:xfrm>
          <a:solidFill>
            <a:srgbClr val="C00000"/>
          </a:solidFill>
        </p:grpSpPr>
        <p:sp>
          <p:nvSpPr>
            <p:cNvPr id="32" name="Oval 31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9723293">
              <a:off x="316890" y="406659"/>
              <a:ext cx="1076466" cy="924967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 rot="870785">
            <a:off x="1361238" y="6126777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সিমোস ব্যাটারী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 rot="10237055">
            <a:off x="1447809" y="3901613"/>
            <a:ext cx="2434670" cy="190606"/>
            <a:chOff x="38856" y="736808"/>
            <a:chExt cx="1624724" cy="274282"/>
          </a:xfrm>
          <a:solidFill>
            <a:srgbClr val="C00000"/>
          </a:solidFill>
        </p:grpSpPr>
        <p:sp>
          <p:nvSpPr>
            <p:cNvPr id="36" name="Oval 35"/>
            <p:cNvSpPr/>
            <p:nvPr/>
          </p:nvSpPr>
          <p:spPr>
            <a:xfrm>
              <a:off x="38856" y="736808"/>
              <a:ext cx="219329" cy="274282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6" idx="6"/>
            </p:cNvCxnSpPr>
            <p:nvPr/>
          </p:nvCxnSpPr>
          <p:spPr>
            <a:xfrm rot="259727" flipV="1">
              <a:off x="259871" y="777780"/>
              <a:ext cx="1403709" cy="210704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81000" y="3962400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এজিপি স্লট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 rot="1128814">
            <a:off x="1125662" y="2314454"/>
            <a:ext cx="2445702" cy="877706"/>
            <a:chOff x="1051481" y="2483444"/>
            <a:chExt cx="2445702" cy="877706"/>
          </a:xfrm>
        </p:grpSpPr>
        <p:sp>
          <p:nvSpPr>
            <p:cNvPr id="43" name="Oval 42"/>
            <p:cNvSpPr/>
            <p:nvPr/>
          </p:nvSpPr>
          <p:spPr>
            <a:xfrm rot="10540273">
              <a:off x="2903617" y="2903306"/>
              <a:ext cx="212566" cy="22046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051481" y="2483444"/>
              <a:ext cx="2445702" cy="877706"/>
              <a:chOff x="1051481" y="2483444"/>
              <a:chExt cx="2445702" cy="877706"/>
            </a:xfrm>
          </p:grpSpPr>
          <p:sp>
            <p:nvSpPr>
              <p:cNvPr id="42" name="Oval 41"/>
              <p:cNvSpPr/>
              <p:nvPr/>
            </p:nvSpPr>
            <p:spPr>
              <a:xfrm rot="10540273">
                <a:off x="2522618" y="2598508"/>
                <a:ext cx="212566" cy="220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0540273">
                <a:off x="3284617" y="3131908"/>
                <a:ext cx="212566" cy="220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>
                <a:stCxn id="42" idx="1"/>
                <a:endCxn id="44" idx="1"/>
              </p:cNvCxnSpPr>
              <p:nvPr/>
            </p:nvCxnSpPr>
            <p:spPr>
              <a:xfrm rot="16200000" flipH="1">
                <a:off x="2824022" y="2666493"/>
                <a:ext cx="533400" cy="761999"/>
              </a:xfrm>
              <a:prstGeom prst="line">
                <a:avLst/>
              </a:prstGeom>
              <a:ln w="603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9671186">
                <a:off x="1051481" y="2483444"/>
                <a:ext cx="1796664" cy="877706"/>
              </a:xfrm>
              <a:prstGeom prst="straightConnector1">
                <a:avLst/>
              </a:prstGeom>
              <a:solidFill>
                <a:srgbClr val="C00000"/>
              </a:solidFill>
              <a:ln w="539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 rot="3493813">
            <a:off x="-9763" y="1605494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পিসিআই স্লট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 rot="9085608">
            <a:off x="1233750" y="3360481"/>
            <a:ext cx="3706451" cy="1916071"/>
            <a:chOff x="38856" y="-423992"/>
            <a:chExt cx="2268260" cy="2757225"/>
          </a:xfrm>
          <a:solidFill>
            <a:srgbClr val="C00000"/>
          </a:solidFill>
        </p:grpSpPr>
        <p:sp>
          <p:nvSpPr>
            <p:cNvPr id="54" name="Oval 53"/>
            <p:cNvSpPr/>
            <p:nvPr/>
          </p:nvSpPr>
          <p:spPr>
            <a:xfrm>
              <a:off x="38856" y="736808"/>
              <a:ext cx="219329" cy="274282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4" idx="6"/>
            </p:cNvCxnSpPr>
            <p:nvPr/>
          </p:nvCxnSpPr>
          <p:spPr>
            <a:xfrm rot="2022129" flipV="1">
              <a:off x="425377" y="-423992"/>
              <a:ext cx="1881739" cy="2757225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 rot="2942544">
            <a:off x="-228682" y="4968937"/>
            <a:ext cx="216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মেমোরী কন্টোলার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 rot="11267642">
            <a:off x="1194841" y="3321898"/>
            <a:ext cx="1321272" cy="373516"/>
            <a:chOff x="89997" y="695896"/>
            <a:chExt cx="881722" cy="537491"/>
          </a:xfrm>
          <a:solidFill>
            <a:srgbClr val="C00000"/>
          </a:solidFill>
        </p:grpSpPr>
        <p:sp>
          <p:nvSpPr>
            <p:cNvPr id="45" name="Oval 44"/>
            <p:cNvSpPr/>
            <p:nvPr/>
          </p:nvSpPr>
          <p:spPr>
            <a:xfrm>
              <a:off x="89997" y="695896"/>
              <a:ext cx="149633" cy="249048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stCxn id="45" idx="6"/>
            </p:cNvCxnSpPr>
            <p:nvPr/>
          </p:nvCxnSpPr>
          <p:spPr>
            <a:xfrm rot="21132358">
              <a:off x="252675" y="712882"/>
              <a:ext cx="719044" cy="520505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 rot="4141925">
            <a:off x="-290096" y="2881178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ফ্লপি ড্রাইভ কানেক্টর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 rot="3478908" flipH="1">
            <a:off x="1134551" y="1588196"/>
            <a:ext cx="1708187" cy="772934"/>
            <a:chOff x="20662" y="241447"/>
            <a:chExt cx="1755492" cy="1112251"/>
          </a:xfrm>
          <a:solidFill>
            <a:srgbClr val="C00000"/>
          </a:solidFill>
        </p:grpSpPr>
        <p:sp>
          <p:nvSpPr>
            <p:cNvPr id="62" name="Oval 61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8878908" flipH="1" flipV="1">
              <a:off x="323736" y="241447"/>
              <a:ext cx="1452418" cy="1112251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 rot="20735685">
            <a:off x="694708" y="642018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আইএসএ স্লট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 rot="8186799">
            <a:off x="1074835" y="4750592"/>
            <a:ext cx="2241433" cy="1150334"/>
            <a:chOff x="20662" y="193289"/>
            <a:chExt cx="1653216" cy="1655329"/>
          </a:xfrm>
          <a:solidFill>
            <a:srgbClr val="C00000"/>
          </a:solidFill>
        </p:grpSpPr>
        <p:sp>
          <p:nvSpPr>
            <p:cNvPr id="66" name="Oval 65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66" idx="6"/>
            </p:cNvCxnSpPr>
            <p:nvPr/>
          </p:nvCxnSpPr>
          <p:spPr>
            <a:xfrm rot="2333003" flipV="1">
              <a:off x="381284" y="193289"/>
              <a:ext cx="1292594" cy="1655329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 rot="2202111">
            <a:off x="488677" y="6146269"/>
            <a:ext cx="142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0" grpId="0"/>
      <p:bldP spid="24" grpId="0"/>
      <p:bldP spid="30" grpId="0"/>
      <p:bldP spid="34" grpId="0"/>
      <p:bldP spid="41" grpId="0"/>
      <p:bldP spid="52" grpId="0"/>
      <p:bldP spid="58" grpId="0"/>
      <p:bldP spid="59" grpId="0"/>
      <p:bldP spid="64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066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একক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কাজ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8956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</a:rPr>
              <a:t>  </a:t>
            </a:r>
            <a:r>
              <a:rPr lang="en-US" sz="4000" dirty="0" err="1" smtClean="0">
                <a:latin typeface="NikoshBAN"/>
              </a:rPr>
              <a:t>প্রশ্নঃ</a:t>
            </a:r>
            <a:r>
              <a:rPr lang="en-US" sz="4000" dirty="0" smtClean="0">
                <a:latin typeface="NikoshBAN"/>
              </a:rPr>
              <a:t>- </a:t>
            </a:r>
            <a:r>
              <a:rPr lang="en-US" sz="4000" dirty="0" err="1" smtClean="0">
                <a:latin typeface="NikoshBAN"/>
              </a:rPr>
              <a:t>মাদার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বোর্ড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কাকে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বলে</a:t>
            </a:r>
            <a:r>
              <a:rPr lang="en-US" sz="4000" dirty="0" smtClean="0">
                <a:latin typeface="NikoshBAN"/>
              </a:rPr>
              <a:t> ?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444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8" y="2590800"/>
            <a:ext cx="2972212" cy="3104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-76200"/>
            <a:ext cx="2621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u="sng" dirty="0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u="sng" dirty="0" smtClean="0">
                <a:latin typeface="NikoshBAN" pitchFamily="2" charset="0"/>
                <a:cs typeface="NikoshBAN" pitchFamily="2" charset="0"/>
              </a:rPr>
              <a:t>সকেট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09600"/>
            <a:ext cx="8915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এটা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মাদারবোর্ডে থাকা একটি সকেট যাতে প্রসেসর কোনো ঝামেলা বা ক্ষতি ছাড়াই বসানো যায় ও খোলা যায়।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দুই ধরণের সকেট রয়েছে। একটা হল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ZIF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আর আরেকটি হল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LGA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9427" y="6289779"/>
            <a:ext cx="2177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ZIF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সকেট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340536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76018" y="6299077"/>
            <a:ext cx="2266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LGA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সকেট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372</Words>
  <Application>Microsoft Office PowerPoint</Application>
  <PresentationFormat>On-screen Show (4:3)</PresentationFormat>
  <Paragraphs>62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Garamond</vt:lpstr>
      <vt:lpstr>Mangal</vt:lpstr>
      <vt:lpstr>Narkisim</vt:lpstr>
      <vt:lpstr>NikoshBAN</vt:lpstr>
      <vt:lpstr>Trebuchet MS</vt:lpstr>
      <vt:lpstr>Vrinda</vt:lpstr>
      <vt:lpstr>Wingdings 3</vt:lpstr>
      <vt:lpstr>Organic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bariski.bhanu@yahoo.com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WonderBoy</dc:creator>
  <cp:lastModifiedBy>DELL</cp:lastModifiedBy>
  <cp:revision>155</cp:revision>
  <dcterms:created xsi:type="dcterms:W3CDTF">2013-04-01T06:28:23Z</dcterms:created>
  <dcterms:modified xsi:type="dcterms:W3CDTF">2021-07-10T10:45:57Z</dcterms:modified>
</cp:coreProperties>
</file>