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gif" ContentType="image/gif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diagrams/layout1.xml" ContentType="application/vnd.openxmlformats-officedocument.drawingml.diagramLayout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89" r:id="rId1"/>
  </p:sldMasterIdLst>
  <p:notesMasterIdLst>
    <p:notesMasterId r:id="rId2"/>
  </p:notesMasterIdLst>
  <p:sldIdLst>
    <p:sldId id="301" r:id="rId3"/>
    <p:sldId id="302" r:id="rId4"/>
    <p:sldId id="303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311" r:id="rId13"/>
  </p:sldIdLst>
  <p:sldSz type="screen4x3" cy="6858000" cx="9144000"/>
  <p:notesSz cx="6858000" cy="9144000"/>
  <p:defaultTextStyle>
    <a:defPPr>
      <a:defRPr lang="en-US"/>
    </a:defPPr>
    <a:lvl1pPr algn="l" defTabSz="4572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4572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4572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4572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4572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4572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4572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4572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4572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showPr>
    <p:present/>
    <p:sldAll/>
    <p:penClr>
      <a:prstClr val="red"/>
    </p:penClr>
  </p:showPr>
  <p:clrMru>
    <a:srgbClr val="FF66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044" autoAdjust="0"/>
    <p:restoredTop sz="94607" autoAdjust="0"/>
  </p:normalViewPr>
  <p:slideViewPr>
    <p:cSldViewPr>
      <p:cViewPr>
        <p:scale>
          <a:sx n="100" d="100"/>
          <a:sy n="100" d="100"/>
        </p:scale>
        <p:origin x="5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tableStyles" Target="tableStyles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3AD8DA-09BE-4AEB-9C1B-099EEEF94F50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</dgm:pt>
    <dgm:pt modelId="{B41F3762-81E7-4650-9286-058C863701A1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000" b="1" dirty="0" err="1">
              <a:solidFill>
                <a:srgbClr val="002060"/>
              </a:solidFill>
            </a:rPr>
            <a:t>অর্থের</a:t>
          </a:r>
          <a:r>
            <a:rPr lang="en-US" sz="2000" b="1" dirty="0">
              <a:solidFill>
                <a:srgbClr val="002060"/>
              </a:solidFill>
            </a:rPr>
            <a:t/>
          </a:r>
          <a:r>
            <a:rPr lang="en-US" sz="2000" b="1" dirty="0" err="1">
              <a:solidFill>
                <a:srgbClr val="002060"/>
              </a:solidFill>
            </a:rPr>
            <a:t>পরিমাণ</a:t>
          </a:r>
          <a:endParaRPr lang="en-US" sz="2000" b="1" dirty="0">
            <a:solidFill>
              <a:srgbClr val="002060"/>
            </a:solidFill>
          </a:endParaRPr>
        </a:p>
      </dgm:t>
    </dgm:pt>
    <dgm:pt modelId="{7F23CED3-AA07-4B95-AE3E-EF0D14B46B02}" type="parTrans" cxnId="{CA00CAED-CFD5-4D73-A615-080913EF0204}">
      <dgm:prSet/>
      <dgm:spPr/>
      <dgm:t>
        <a:bodyPr/>
        <a:lstStyle/>
        <a:p>
          <a:endParaRPr lang="en-US"/>
        </a:p>
      </dgm:t>
    </dgm:pt>
    <dgm:pt modelId="{C492D2C5-268A-48D1-A964-6F95746B7313}" type="sibTrans" cxnId="{CA00CAED-CFD5-4D73-A615-080913EF0204}">
      <dgm:prSet/>
      <dgm:spPr/>
      <dgm:t>
        <a:bodyPr/>
        <a:lstStyle/>
        <a:p>
          <a:endParaRPr lang="en-US"/>
        </a:p>
      </dgm:t>
    </dgm:pt>
    <dgm:pt modelId="{5EB8ED9B-B76E-4643-BA6B-809E003DD8FC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1800" b="1" dirty="0">
              <a:solidFill>
                <a:srgbClr val="002060"/>
              </a:solidFill>
            </a:rPr>
            <a:t/>
          </a:r>
          <a:r>
            <a:rPr lang="en-US" sz="1800" b="1" dirty="0" err="1">
              <a:solidFill>
                <a:srgbClr val="002060"/>
              </a:solidFill>
            </a:rPr>
            <a:t>সুদের</a:t>
          </a:r>
          <a:r>
            <a:rPr lang="en-US" sz="1800" b="1" dirty="0">
              <a:solidFill>
                <a:srgbClr val="002060"/>
              </a:solidFill>
            </a:rPr>
            <a:t/>
          </a:r>
          <a:r>
            <a:rPr lang="en-US" sz="1800" b="1" dirty="0" err="1">
              <a:solidFill>
                <a:srgbClr val="002060"/>
              </a:solidFill>
            </a:rPr>
            <a:t>হার</a:t>
          </a:r>
          <a:endParaRPr lang="en-US" sz="1800" dirty="0">
            <a:solidFill>
              <a:srgbClr val="002060"/>
            </a:solidFill>
          </a:endParaRPr>
        </a:p>
      </dgm:t>
    </dgm:pt>
    <dgm:pt modelId="{49E1D990-AD7A-4B7C-9D1E-4C0CFDFC3429}" type="parTrans" cxnId="{5A95CCAE-E4B5-4C90-AC86-95A64B0406C0}">
      <dgm:prSet/>
      <dgm:spPr/>
      <dgm:t>
        <a:bodyPr/>
        <a:lstStyle/>
        <a:p>
          <a:endParaRPr lang="en-US"/>
        </a:p>
      </dgm:t>
    </dgm:pt>
    <dgm:pt modelId="{1471902B-BE1F-4589-856B-6583754E8DD5}" type="sibTrans" cxnId="{5A95CCAE-E4B5-4C90-AC86-95A64B0406C0}">
      <dgm:prSet/>
      <dgm:spPr/>
      <dgm:t>
        <a:bodyPr/>
        <a:lstStyle/>
        <a:p>
          <a:endParaRPr lang="en-US"/>
        </a:p>
      </dgm:t>
    </dgm:pt>
    <dgm:pt modelId="{6999A301-F6EE-4D3A-A854-BDD30C457CCF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400" b="1" dirty="0" err="1">
              <a:solidFill>
                <a:srgbClr val="002060"/>
              </a:solidFill>
            </a:rPr>
            <a:t>সময়</a:t>
          </a:r>
          <a:endParaRPr lang="en-US" sz="2400" dirty="0">
            <a:solidFill>
              <a:srgbClr val="002060"/>
            </a:solidFill>
          </a:endParaRPr>
        </a:p>
      </dgm:t>
    </dgm:pt>
    <dgm:pt modelId="{588BA7A8-A2FF-45A3-8C86-3395ECA42CD9}" type="sibTrans" cxnId="{AD3C07DF-6F08-44BE-BCE5-40F789A61A42}">
      <dgm:prSet/>
      <dgm:spPr/>
      <dgm:t>
        <a:bodyPr/>
        <a:lstStyle/>
        <a:p>
          <a:endParaRPr lang="en-US"/>
        </a:p>
      </dgm:t>
    </dgm:pt>
    <dgm:pt modelId="{8D069CE6-DA9A-40F5-9EF2-DD2DC0D0ED21}" type="parTrans" cxnId="{AD3C07DF-6F08-44BE-BCE5-40F789A61A42}">
      <dgm:prSet/>
      <dgm:spPr/>
      <dgm:t>
        <a:bodyPr/>
        <a:lstStyle/>
        <a:p>
          <a:endParaRPr lang="en-US"/>
        </a:p>
      </dgm:t>
    </dgm:pt>
    <dgm:pt modelId="{DE03AE14-DDC0-448B-BE16-3F781E151055}" type="pres">
      <dgm:prSet presAssocID="{4A3AD8DA-09BE-4AEB-9C1B-099EEEF94F50}" presName="Name0" presStyleCnt="0">
        <dgm:presLayoutVars>
          <dgm:dir/>
          <dgm:resizeHandles val="exact"/>
        </dgm:presLayoutVars>
      </dgm:prSet>
      <dgm:spPr/>
    </dgm:pt>
    <dgm:pt modelId="{A82C9139-0E54-40E7-B195-D2E0DC129E36}" type="pres">
      <dgm:prSet presAssocID="{6999A301-F6EE-4D3A-A854-BDD30C457CCF}" presName="node" presStyleLbl="node1" presStyleIdx="0" presStyleCnt="3" custScaleX="120607" custScaleY="118648" custRadScaleRad="100062" custRadScaleInc="-1707">
        <dgm:presLayoutVars>
          <dgm:bulletEnabled val="1"/>
        </dgm:presLayoutVars>
      </dgm:prSet>
      <dgm:spPr/>
    </dgm:pt>
    <dgm:pt modelId="{EA4C1500-1738-4B72-B964-2DF186BF9BC9}" type="pres">
      <dgm:prSet presAssocID="{588BA7A8-A2FF-45A3-8C86-3395ECA42CD9}" presName="sibTrans" presStyleLbl="sibTrans2D1" presStyleIdx="0" presStyleCnt="3"/>
      <dgm:spPr/>
    </dgm:pt>
    <dgm:pt modelId="{3C3BE93D-DFD4-44E4-9B31-480FDBB9B4B1}" type="pres">
      <dgm:prSet presAssocID="{588BA7A8-A2FF-45A3-8C86-3395ECA42CD9}" presName="connectorText" presStyleLbl="sibTrans2D1" presStyleIdx="0" presStyleCnt="3"/>
      <dgm:spPr/>
    </dgm:pt>
    <dgm:pt modelId="{EDE36A87-7877-4850-A8B6-E67E30603577}" type="pres">
      <dgm:prSet presAssocID="{B41F3762-81E7-4650-9286-058C863701A1}" presName="node" presStyleLbl="node1" presStyleIdx="1" presStyleCnt="3" custScaleX="164173" custScaleY="148010">
        <dgm:presLayoutVars>
          <dgm:bulletEnabled val="1"/>
        </dgm:presLayoutVars>
      </dgm:prSet>
      <dgm:spPr/>
    </dgm:pt>
    <dgm:pt modelId="{F465FD5F-3047-479F-BEB8-97D21485E9D8}" type="pres">
      <dgm:prSet presAssocID="{C492D2C5-268A-48D1-A964-6F95746B7313}" presName="sibTrans" presStyleLbl="sibTrans2D1" presStyleIdx="1" presStyleCnt="3"/>
      <dgm:spPr/>
    </dgm:pt>
    <dgm:pt modelId="{3B0A8ADC-46D3-4AF2-B776-C83FF1061AED}" type="pres">
      <dgm:prSet presAssocID="{C492D2C5-268A-48D1-A964-6F95746B7313}" presName="connectorText" presStyleLbl="sibTrans2D1" presStyleIdx="1" presStyleCnt="3"/>
      <dgm:spPr/>
    </dgm:pt>
    <dgm:pt modelId="{A463EBC3-292D-407B-BE22-A4CEF7B2BEC9}" type="pres">
      <dgm:prSet presAssocID="{5EB8ED9B-B76E-4643-BA6B-809E003DD8FC}" presName="node" presStyleLbl="node1" presStyleIdx="2" presStyleCnt="3" custScaleX="97070" custScaleY="151581">
        <dgm:presLayoutVars>
          <dgm:bulletEnabled val="1"/>
        </dgm:presLayoutVars>
      </dgm:prSet>
      <dgm:spPr/>
    </dgm:pt>
    <dgm:pt modelId="{A95CCC58-9B2B-4E6A-91EF-36E6C04ED0A6}" type="pres">
      <dgm:prSet presAssocID="{1471902B-BE1F-4589-856B-6583754E8DD5}" presName="sibTrans" presStyleLbl="sibTrans2D1" presStyleIdx="2" presStyleCnt="3" custLinFactNeighborX="8366" custLinFactNeighborY="-43479"/>
      <dgm:spPr/>
    </dgm:pt>
    <dgm:pt modelId="{A758E7B2-6F20-465E-AFBF-2360AD41A78B}" type="pres">
      <dgm:prSet presAssocID="{1471902B-BE1F-4589-856B-6583754E8DD5}" presName="connectorText" presStyleLbl="sibTrans2D1" presStyleIdx="2" presStyleCnt="3"/>
      <dgm:spPr/>
    </dgm:pt>
  </dgm:ptLst>
  <dgm:cxnLst>
    <dgm:cxn modelId="{BF40E819-C0A0-4E22-A17A-A4B8C5E1C526}" type="presOf" srcId="{1471902B-BE1F-4589-856B-6583754E8DD5}" destId="{A95CCC58-9B2B-4E6A-91EF-36E6C04ED0A6}" srcOrd="0" destOrd="0" presId="urn:microsoft.com/office/officeart/2005/8/layout/cycle7"/>
    <dgm:cxn modelId="{91B0A928-0CF3-427D-BD18-2A096F0398E5}" type="presOf" srcId="{C492D2C5-268A-48D1-A964-6F95746B7313}" destId="{F465FD5F-3047-479F-BEB8-97D21485E9D8}" srcOrd="0" destOrd="0" presId="urn:microsoft.com/office/officeart/2005/8/layout/cycle7"/>
    <dgm:cxn modelId="{F43F6332-2EA0-4D92-96F3-5CF5F9123001}" type="presOf" srcId="{6999A301-F6EE-4D3A-A854-BDD30C457CCF}" destId="{A82C9139-0E54-40E7-B195-D2E0DC129E36}" srcOrd="0" destOrd="0" presId="urn:microsoft.com/office/officeart/2005/8/layout/cycle7"/>
    <dgm:cxn modelId="{01048B5C-7A93-4AA6-B2C8-264256059633}" type="presOf" srcId="{588BA7A8-A2FF-45A3-8C86-3395ECA42CD9}" destId="{3C3BE93D-DFD4-44E4-9B31-480FDBB9B4B1}" srcOrd="1" destOrd="0" presId="urn:microsoft.com/office/officeart/2005/8/layout/cycle7"/>
    <dgm:cxn modelId="{04894D68-C26D-4BDA-9567-2DC1C3616512}" type="presOf" srcId="{5EB8ED9B-B76E-4643-BA6B-809E003DD8FC}" destId="{A463EBC3-292D-407B-BE22-A4CEF7B2BEC9}" srcOrd="0" destOrd="0" presId="urn:microsoft.com/office/officeart/2005/8/layout/cycle7"/>
    <dgm:cxn modelId="{07E97148-9D09-4A59-A491-88E631AD9C01}" type="presOf" srcId="{B41F3762-81E7-4650-9286-058C863701A1}" destId="{EDE36A87-7877-4850-A8B6-E67E30603577}" srcOrd="0" destOrd="0" presId="urn:microsoft.com/office/officeart/2005/8/layout/cycle7"/>
    <dgm:cxn modelId="{25D1C576-F021-4B4D-AEA2-A3DE66DEABB1}" type="presOf" srcId="{C492D2C5-268A-48D1-A964-6F95746B7313}" destId="{3B0A8ADC-46D3-4AF2-B776-C83FF1061AED}" srcOrd="1" destOrd="0" presId="urn:microsoft.com/office/officeart/2005/8/layout/cycle7"/>
    <dgm:cxn modelId="{D0D91579-ADFC-46BC-BFFE-559B6449AC83}" type="presOf" srcId="{1471902B-BE1F-4589-856B-6583754E8DD5}" destId="{A758E7B2-6F20-465E-AFBF-2360AD41A78B}" srcOrd="1" destOrd="0" presId="urn:microsoft.com/office/officeart/2005/8/layout/cycle7"/>
    <dgm:cxn modelId="{5A95CCAE-E4B5-4C90-AC86-95A64B0406C0}" srcId="{4A3AD8DA-09BE-4AEB-9C1B-099EEEF94F50}" destId="{5EB8ED9B-B76E-4643-BA6B-809E003DD8FC}" srcOrd="2" destOrd="0" parTransId="{49E1D990-AD7A-4B7C-9D1E-4C0CFDFC3429}" sibTransId="{1471902B-BE1F-4589-856B-6583754E8DD5}"/>
    <dgm:cxn modelId="{1A43A4D1-F11F-4A0D-9E36-DB451A9E7560}" type="presOf" srcId="{4A3AD8DA-09BE-4AEB-9C1B-099EEEF94F50}" destId="{DE03AE14-DDC0-448B-BE16-3F781E151055}" srcOrd="0" destOrd="0" presId="urn:microsoft.com/office/officeart/2005/8/layout/cycle7"/>
    <dgm:cxn modelId="{AD3C07DF-6F08-44BE-BCE5-40F789A61A42}" srcId="{4A3AD8DA-09BE-4AEB-9C1B-099EEEF94F50}" destId="{6999A301-F6EE-4D3A-A854-BDD30C457CCF}" srcOrd="0" destOrd="0" parTransId="{8D069CE6-DA9A-40F5-9EF2-DD2DC0D0ED21}" sibTransId="{588BA7A8-A2FF-45A3-8C86-3395ECA42CD9}"/>
    <dgm:cxn modelId="{FBE816EA-AE4F-4E14-96CF-4593575C1630}" type="presOf" srcId="{588BA7A8-A2FF-45A3-8C86-3395ECA42CD9}" destId="{EA4C1500-1738-4B72-B964-2DF186BF9BC9}" srcOrd="0" destOrd="0" presId="urn:microsoft.com/office/officeart/2005/8/layout/cycle7"/>
    <dgm:cxn modelId="{CA00CAED-CFD5-4D73-A615-080913EF0204}" srcId="{4A3AD8DA-09BE-4AEB-9C1B-099EEEF94F50}" destId="{B41F3762-81E7-4650-9286-058C863701A1}" srcOrd="1" destOrd="0" parTransId="{7F23CED3-AA07-4B95-AE3E-EF0D14B46B02}" sibTransId="{C492D2C5-268A-48D1-A964-6F95746B7313}"/>
    <dgm:cxn modelId="{0FB2FB3B-1A42-4CEC-8852-AC2270E99675}" type="presParOf" srcId="{DE03AE14-DDC0-448B-BE16-3F781E151055}" destId="{A82C9139-0E54-40E7-B195-D2E0DC129E36}" srcOrd="0" destOrd="0" presId="urn:microsoft.com/office/officeart/2005/8/layout/cycle7"/>
    <dgm:cxn modelId="{203076D8-03EA-44D8-B700-8DAE1C0527E6}" type="presParOf" srcId="{DE03AE14-DDC0-448B-BE16-3F781E151055}" destId="{EA4C1500-1738-4B72-B964-2DF186BF9BC9}" srcOrd="1" destOrd="0" presId="urn:microsoft.com/office/officeart/2005/8/layout/cycle7"/>
    <dgm:cxn modelId="{5DF4B29D-94EC-45EA-8952-E7DCF1D29BFD}" type="presParOf" srcId="{EA4C1500-1738-4B72-B964-2DF186BF9BC9}" destId="{3C3BE93D-DFD4-44E4-9B31-480FDBB9B4B1}" srcOrd="0" destOrd="0" presId="urn:microsoft.com/office/officeart/2005/8/layout/cycle7"/>
    <dgm:cxn modelId="{C20323E4-5172-414D-AF1F-C6FDDAB15ADB}" type="presParOf" srcId="{DE03AE14-DDC0-448B-BE16-3F781E151055}" destId="{EDE36A87-7877-4850-A8B6-E67E30603577}" srcOrd="2" destOrd="0" presId="urn:microsoft.com/office/officeart/2005/8/layout/cycle7"/>
    <dgm:cxn modelId="{381828FE-D5B7-4238-A35D-29A2C4054EAA}" type="presParOf" srcId="{DE03AE14-DDC0-448B-BE16-3F781E151055}" destId="{F465FD5F-3047-479F-BEB8-97D21485E9D8}" srcOrd="3" destOrd="0" presId="urn:microsoft.com/office/officeart/2005/8/layout/cycle7"/>
    <dgm:cxn modelId="{67E83C66-DD70-4981-BAA2-AD019597687C}" type="presParOf" srcId="{F465FD5F-3047-479F-BEB8-97D21485E9D8}" destId="{3B0A8ADC-46D3-4AF2-B776-C83FF1061AED}" srcOrd="0" destOrd="0" presId="urn:microsoft.com/office/officeart/2005/8/layout/cycle7"/>
    <dgm:cxn modelId="{11490856-2E00-4B7E-B32C-2ED0462B770D}" type="presParOf" srcId="{DE03AE14-DDC0-448B-BE16-3F781E151055}" destId="{A463EBC3-292D-407B-BE22-A4CEF7B2BEC9}" srcOrd="4" destOrd="0" presId="urn:microsoft.com/office/officeart/2005/8/layout/cycle7"/>
    <dgm:cxn modelId="{F007DA53-8091-4943-A4CD-A4B95A901C11}" type="presParOf" srcId="{DE03AE14-DDC0-448B-BE16-3F781E151055}" destId="{A95CCC58-9B2B-4E6A-91EF-36E6C04ED0A6}" srcOrd="5" destOrd="0" presId="urn:microsoft.com/office/officeart/2005/8/layout/cycle7"/>
    <dgm:cxn modelId="{A64BFF8A-9392-4138-9DE9-BD8CAEAC675A}" type="presParOf" srcId="{A95CCC58-9B2B-4E6A-91EF-36E6C04ED0A6}" destId="{A758E7B2-6F20-465E-AFBF-2360AD41A78B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2C9139-0E54-40E7-B195-D2E0DC129E36}">
      <dsp:nvSpPr>
        <dsp:cNvPr id="0" name=""/>
        <dsp:cNvSpPr/>
      </dsp:nvSpPr>
      <dsp:spPr>
        <a:xfrm>
          <a:off x="1493255" y="-92632"/>
          <a:ext cx="1283808" cy="631477"/>
        </a:xfrm>
        <a:prstGeom prst="roundRect">
          <a:avLst>
            <a:gd name="adj" fmla="val 10000"/>
          </a:avLst>
        </a:prstGeom>
        <a:solidFill>
          <a:schemeClr val="bg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rgbClr val="002060"/>
              </a:solidFill>
            </a:rPr>
            <a:t>সময়</a:t>
          </a:r>
          <a:endParaRPr lang="en-US" sz="2400" kern="1200" dirty="0">
            <a:solidFill>
              <a:srgbClr val="002060"/>
            </a:solidFill>
          </a:endParaRPr>
        </a:p>
      </dsp:txBody>
      <dsp:txXfrm>
        <a:off x="1511750" y="-74137"/>
        <a:ext cx="1246818" cy="594487"/>
      </dsp:txXfrm>
    </dsp:sp>
    <dsp:sp modelId="{EA4C1500-1738-4B72-B964-2DF186BF9BC9}">
      <dsp:nvSpPr>
        <dsp:cNvPr id="0" name=""/>
        <dsp:cNvSpPr/>
      </dsp:nvSpPr>
      <dsp:spPr>
        <a:xfrm rot="3569415">
          <a:off x="2413498" y="852672"/>
          <a:ext cx="295067" cy="18627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2469382" y="889928"/>
        <a:ext cx="183299" cy="111767"/>
      </dsp:txXfrm>
    </dsp:sp>
    <dsp:sp modelId="{EDE36A87-7877-4850-A8B6-E67E30603577}">
      <dsp:nvSpPr>
        <dsp:cNvPr id="0" name=""/>
        <dsp:cNvSpPr/>
      </dsp:nvSpPr>
      <dsp:spPr>
        <a:xfrm>
          <a:off x="2159173" y="1352779"/>
          <a:ext cx="1747549" cy="787750"/>
        </a:xfrm>
        <a:prstGeom prst="roundRect">
          <a:avLst>
            <a:gd name="adj" fmla="val 10000"/>
          </a:avLst>
        </a:prstGeom>
        <a:solidFill>
          <a:schemeClr val="bg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rgbClr val="002060"/>
              </a:solidFill>
            </a:rPr>
            <a:t>অর্থের</a:t>
          </a:r>
          <a:r>
            <a:rPr lang="en-US" sz="2000" b="1" kern="1200" dirty="0">
              <a:solidFill>
                <a:srgbClr val="002060"/>
              </a:solidFill>
            </a:rPr>
            <a:t> </a:t>
          </a:r>
          <a:r>
            <a:rPr lang="en-US" sz="2000" b="1" kern="1200" dirty="0" err="1">
              <a:solidFill>
                <a:srgbClr val="002060"/>
              </a:solidFill>
            </a:rPr>
            <a:t>পরিমাণ</a:t>
          </a:r>
          <a:endParaRPr lang="en-US" sz="2000" b="1" kern="1200" dirty="0">
            <a:solidFill>
              <a:srgbClr val="002060"/>
            </a:solidFill>
          </a:endParaRPr>
        </a:p>
      </dsp:txBody>
      <dsp:txXfrm>
        <a:off x="2182245" y="1375851"/>
        <a:ext cx="1701405" cy="741606"/>
      </dsp:txXfrm>
    </dsp:sp>
    <dsp:sp modelId="{F465FD5F-3047-479F-BEB8-97D21485E9D8}">
      <dsp:nvSpPr>
        <dsp:cNvPr id="0" name=""/>
        <dsp:cNvSpPr/>
      </dsp:nvSpPr>
      <dsp:spPr>
        <a:xfrm rot="10800000">
          <a:off x="1827222" y="1653514"/>
          <a:ext cx="295067" cy="18627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 rot="10800000">
        <a:off x="1883106" y="1690770"/>
        <a:ext cx="183299" cy="111767"/>
      </dsp:txXfrm>
    </dsp:sp>
    <dsp:sp modelId="{A463EBC3-292D-407B-BE22-A4CEF7B2BEC9}">
      <dsp:nvSpPr>
        <dsp:cNvPr id="0" name=""/>
        <dsp:cNvSpPr/>
      </dsp:nvSpPr>
      <dsp:spPr>
        <a:xfrm>
          <a:off x="757071" y="1343276"/>
          <a:ext cx="1033267" cy="806756"/>
        </a:xfrm>
        <a:prstGeom prst="roundRect">
          <a:avLst>
            <a:gd name="adj" fmla="val 10000"/>
          </a:avLst>
        </a:prstGeom>
        <a:solidFill>
          <a:schemeClr val="bg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2060"/>
              </a:solidFill>
            </a:rPr>
            <a:t> </a:t>
          </a:r>
          <a:r>
            <a:rPr lang="en-US" sz="1800" b="1" kern="1200" dirty="0" err="1">
              <a:solidFill>
                <a:srgbClr val="002060"/>
              </a:solidFill>
            </a:rPr>
            <a:t>সুদের</a:t>
          </a:r>
          <a:r>
            <a:rPr lang="en-US" sz="1800" b="1" kern="1200" dirty="0">
              <a:solidFill>
                <a:srgbClr val="002060"/>
              </a:solidFill>
            </a:rPr>
            <a:t> </a:t>
          </a:r>
          <a:r>
            <a:rPr lang="en-US" sz="1800" b="1" kern="1200" dirty="0" err="1">
              <a:solidFill>
                <a:srgbClr val="002060"/>
              </a:solidFill>
            </a:rPr>
            <a:t>হার</a:t>
          </a:r>
          <a:endParaRPr lang="en-US" sz="1800" kern="1200" dirty="0">
            <a:solidFill>
              <a:srgbClr val="002060"/>
            </a:solidFill>
          </a:endParaRPr>
        </a:p>
      </dsp:txBody>
      <dsp:txXfrm>
        <a:off x="780700" y="1366905"/>
        <a:ext cx="986009" cy="759498"/>
      </dsp:txXfrm>
    </dsp:sp>
    <dsp:sp modelId="{A95CCC58-9B2B-4E6A-91EF-36E6C04ED0A6}">
      <dsp:nvSpPr>
        <dsp:cNvPr id="0" name=""/>
        <dsp:cNvSpPr/>
      </dsp:nvSpPr>
      <dsp:spPr>
        <a:xfrm rot="17969098">
          <a:off x="1606361" y="766928"/>
          <a:ext cx="295067" cy="18627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1662245" y="804184"/>
        <a:ext cx="183299" cy="1117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1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C4A2102E-7CE6-42A3-A427-199B7C7929D6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1048714" name="Slide Image Placeholder 3"/>
          <p:cNvSpPr>
            <a:spLocks noChangeAspect="1" noRot="1" noGrp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lang="en-US"/>
          </a:p>
        </p:txBody>
      </p:sp>
      <p:sp>
        <p:nvSpPr>
          <p:cNvPr id="104871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1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1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C72C0C27-71D5-4598-BED2-A58001E96FB4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itle">
  <p:cSld name="Title Slide"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3145731" name="Straight Connector 16"/>
            <p:cNvCxnSpPr>
              <a:cxnSpLocks/>
            </p:cNvCxnSpPr>
            <p:nvPr/>
          </p:nvCxnSpPr>
          <p:spPr>
            <a:xfrm flipV="1">
              <a:off x="5130830" y="4175605"/>
              <a:ext cx="4022475" cy="2682396"/>
            </a:xfrm>
            <a:prstGeom prst="line"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32" name="Straight Connector 17"/>
            <p:cNvCxnSpPr>
              <a:cxnSpLocks/>
            </p:cNvCxnSpPr>
            <p:nvPr/>
          </p:nvCxnSpPr>
          <p:spPr>
            <a:xfrm>
              <a:off x="7042707" y="0"/>
              <a:ext cx="1219200" cy="6858000"/>
            </a:xfrm>
            <a:prstGeom prst="line"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48628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ah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29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ah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30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ah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31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ah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32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ah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33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ah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34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ah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35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ah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48636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37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algn="r" indent="0" marL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 lang="en-US"/>
          </a:p>
        </p:txBody>
      </p:sp>
      <p:sp>
        <p:nvSpPr>
          <p:cNvPr id="104863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A6DDC4F-0848-4ACE-AE24-134CCD11F220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104863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FD31C09-DBAD-464A-B7A8-339E1B9DF0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800">
        <p:circl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0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b="0" cap="none" sz="44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91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algn="l" indent="0" marL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9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A6DDC4F-0848-4ACE-AE24-134CCD11F220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104869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9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FD31C09-DBAD-464A-B7A8-339E1B9DF0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800">
        <p:circl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b="0" cap="none" sz="44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54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indent="0" marL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indent="0" marL="457200">
              <a:buFontTx/>
              <a:buNone/>
            </a:lvl2pPr>
            <a:lvl3pPr indent="0" marL="914400">
              <a:buFontTx/>
              <a:buNone/>
            </a:lvl3pPr>
            <a:lvl4pPr indent="0" marL="1371600">
              <a:buFontTx/>
              <a:buNone/>
            </a:lvl4pPr>
            <a:lvl5pPr indent="0" marL="1828800">
              <a:buFontTx/>
              <a:buNone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55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algn="l" indent="0" marL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5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A6DDC4F-0848-4ACE-AE24-134CCD11F220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104865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5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FD31C09-DBAD-464A-B7A8-339E1B9DF0FD}" type="slidenum">
              <a:rPr lang="en-US" smtClean="0"/>
              <a:t>‹#›</a:t>
            </a:fld>
            <a:endParaRPr lang="en-US"/>
          </a:p>
        </p:txBody>
      </p:sp>
      <p:sp>
        <p:nvSpPr>
          <p:cNvPr id="1048659" name="TextBox 23"/>
          <p:cNvSpPr txBox="1"/>
          <p:nvPr/>
        </p:nvSpPr>
        <p:spPr>
          <a:xfrm>
            <a:off x="482711" y="790378"/>
            <a:ext cx="457319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lvl="0"/>
            <a:r>
              <a:rPr baseline="0" dirty="0" sz="8000" lang="en-US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048660" name="TextBox 24"/>
          <p:cNvSpPr txBox="1"/>
          <p:nvPr/>
        </p:nvSpPr>
        <p:spPr>
          <a:xfrm>
            <a:off x="6747699" y="2886556"/>
            <a:ext cx="457319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lvl="0"/>
            <a:r>
              <a:rPr baseline="0" dirty="0" sz="8000" lang="en-US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800">
        <p:circl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5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b="0" cap="none" sz="44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86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algn="l" indent="0" marL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8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A6DDC4F-0848-4ACE-AE24-134CCD11F220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104868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8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FD31C09-DBAD-464A-B7A8-339E1B9DF0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800">
        <p:circle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b="0" cap="none" sz="44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4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indent="0" marL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marL="457200">
              <a:buFontTx/>
              <a:buNone/>
            </a:lvl2pPr>
            <a:lvl3pPr indent="0" marL="914400">
              <a:buFontTx/>
              <a:buNone/>
            </a:lvl3pPr>
            <a:lvl4pPr indent="0" marL="1371600">
              <a:buFontTx/>
              <a:buNone/>
            </a:lvl4pPr>
            <a:lvl5pPr indent="0" marL="1828800">
              <a:buFontTx/>
              <a:buNone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47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algn="l" indent="0" marL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4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A6DDC4F-0848-4ACE-AE24-134CCD11F220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104864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FD31C09-DBAD-464A-B7A8-339E1B9DF0FD}" type="slidenum">
              <a:rPr lang="en-US" smtClean="0"/>
              <a:t>‹#›</a:t>
            </a:fld>
            <a:endParaRPr lang="en-US"/>
          </a:p>
        </p:txBody>
      </p:sp>
      <p:sp>
        <p:nvSpPr>
          <p:cNvPr id="1048651" name="TextBox 23"/>
          <p:cNvSpPr txBox="1"/>
          <p:nvPr/>
        </p:nvSpPr>
        <p:spPr>
          <a:xfrm>
            <a:off x="482711" y="790378"/>
            <a:ext cx="457319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lvl="0"/>
            <a:r>
              <a:rPr baseline="0" dirty="0" sz="8000" lang="en-US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048652" name="TextBox 24"/>
          <p:cNvSpPr txBox="1"/>
          <p:nvPr/>
        </p:nvSpPr>
        <p:spPr>
          <a:xfrm>
            <a:off x="6747699" y="2886556"/>
            <a:ext cx="457319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lvl="0"/>
            <a:r>
              <a:rPr baseline="0" dirty="0" sz="8000" lang="en-US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800">
        <p:circle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5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b="0" cap="none" sz="44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9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indent="0" marL="0">
              <a:buFontTx/>
              <a:buNone/>
              <a:defRPr sz="2400">
                <a:solidFill>
                  <a:schemeClr val="accent1"/>
                </a:solidFill>
              </a:defRPr>
            </a:lvl1pPr>
            <a:lvl2pPr indent="0" marL="457200">
              <a:buFontTx/>
              <a:buNone/>
            </a:lvl2pPr>
            <a:lvl3pPr indent="0" marL="914400">
              <a:buFontTx/>
              <a:buNone/>
            </a:lvl3pPr>
            <a:lvl4pPr indent="0" marL="1371600">
              <a:buFontTx/>
              <a:buNone/>
            </a:lvl4pPr>
            <a:lvl5pPr indent="0" marL="1828800">
              <a:buFontTx/>
              <a:buNone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97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algn="l" indent="0" marL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9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A6DDC4F-0848-4ACE-AE24-134CCD11F220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104869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0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FD31C09-DBAD-464A-B7A8-339E1B9DF0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800">
        <p:circle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68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6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A6DDC4F-0848-4ACE-AE24-134CCD11F220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104867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7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FD31C09-DBAD-464A-B7A8-339E1B9DF0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800">
        <p:circle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7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anchor="ctr" vert="eaVert">
            <a:normAutofit fontScale="90000"/>
          </a:bodyPr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70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70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A6DDC4F-0848-4ACE-AE24-134CCD11F220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10487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FD31C09-DBAD-464A-B7A8-339E1B9DF0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800">
        <p:circl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590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59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A6DDC4F-0848-4ACE-AE24-134CCD11F220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104859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9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FD31C09-DBAD-464A-B7A8-339E1B9DF0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800">
        <p:circl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b="0" cap="none" sz="40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7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algn="l" indent="0" marL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7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A6DDC4F-0848-4ACE-AE24-134CCD11F220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104867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7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FD31C09-DBAD-464A-B7A8-339E1B9DF0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800">
        <p:circl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08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09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A6DDC4F-0848-4ACE-AE24-134CCD11F220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10486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FD31C09-DBAD-464A-B7A8-339E1B9DF0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800">
        <p:circl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7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78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indent="0" marL="0">
              <a:buNone/>
              <a:defRPr b="0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79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8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indent="0" marL="0">
              <a:buNone/>
              <a:defRPr b="0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81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8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A6DDC4F-0848-4ACE-AE24-134CCD11F220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104868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8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FD31C09-DBAD-464A-B7A8-339E1B9DF0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800">
        <p:circl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4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A6DDC4F-0848-4ACE-AE24-134CCD11F220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104864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4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FD31C09-DBAD-464A-B7A8-339E1B9DF0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800">
        <p:circl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A6DDC4F-0848-4ACE-AE24-134CCD11F220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104860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0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FD31C09-DBAD-464A-B7A8-339E1B9DF0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800">
        <p:circl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1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702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703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indent="0" marL="0">
              <a:buNone/>
              <a:defRPr sz="1400"/>
            </a:lvl1pPr>
            <a:lvl2pPr indent="0" marL="342900">
              <a:buNone/>
              <a:defRPr sz="1050"/>
            </a:lvl2pPr>
            <a:lvl3pPr indent="0" marL="685800">
              <a:buNone/>
              <a:defRPr sz="900"/>
            </a:lvl3pPr>
            <a:lvl4pPr indent="0" marL="1028700">
              <a:buNone/>
              <a:defRPr sz="750"/>
            </a:lvl4pPr>
            <a:lvl5pPr indent="0" marL="1371600">
              <a:buNone/>
              <a:defRPr sz="750"/>
            </a:lvl5pPr>
            <a:lvl6pPr indent="0" marL="1714500">
              <a:buNone/>
              <a:defRPr sz="750"/>
            </a:lvl6pPr>
            <a:lvl7pPr indent="0" marL="2057400">
              <a:buNone/>
              <a:defRPr sz="750"/>
            </a:lvl7pPr>
            <a:lvl8pPr indent="0" marL="2400300">
              <a:buNone/>
              <a:defRPr sz="750"/>
            </a:lvl8pPr>
            <a:lvl9pPr indent="0" marL="274320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0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A6DDC4F-0848-4ACE-AE24-134CCD11F220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104870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0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FD31C09-DBAD-464A-B7A8-339E1B9DF0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800">
        <p:circl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b="0" sz="24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62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600"/>
            </a:lvl2pPr>
            <a:lvl3pPr indent="0" marL="914400">
              <a:buNone/>
              <a:defRPr sz="16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dirty="0" lang="en-US"/>
          </a:p>
        </p:txBody>
      </p:sp>
      <p:sp>
        <p:nvSpPr>
          <p:cNvPr id="1048663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indent="0" marL="0">
              <a:buNone/>
              <a:defRPr sz="12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6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A6DDC4F-0848-4ACE-AE24-134CCD11F220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104866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6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FD31C09-DBAD-464A-B7A8-339E1B9DF0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800">
        <p:circl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1048576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ah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3145728" name="Straight Connector 7"/>
            <p:cNvCxnSpPr>
              <a:cxnSpLocks/>
            </p:cNvCxnSpPr>
            <p:nvPr/>
          </p:nvCxnSpPr>
          <p:spPr>
            <a:xfrm flipV="1">
              <a:off x="5130830" y="4175605"/>
              <a:ext cx="4022475" cy="2682396"/>
            </a:xfrm>
            <a:prstGeom prst="line"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29" name="Straight Connector 8"/>
            <p:cNvCxnSpPr>
              <a:cxnSpLocks/>
            </p:cNvCxnSpPr>
            <p:nvPr/>
          </p:nvCxnSpPr>
          <p:spPr>
            <a:xfrm>
              <a:off x="7042707" y="0"/>
              <a:ext cx="1219200" cy="6858000"/>
            </a:xfrm>
            <a:prstGeom prst="line"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48577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ah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78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ah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79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ah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80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ah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81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ah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82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ah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83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ah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48584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/>
        </p:spPr>
        <p:txBody>
          <a:bodyPr anchor="t" bIns="45720" lIns="91440" rIns="91440" rtlCol="0" tIns="45720" vert="horz">
            <a:normAutofit/>
          </a:bodyPr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585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586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DDC4F-0848-4ACE-AE24-134CCD11F220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104858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FD31C09-DBAD-464A-B7A8-339E1B9DF0FD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800">
        <p:circle/>
      </p:transition>
    </mc:Choice>
    <mc:Fallback>
      <p:transition spd="slow">
        <p:fade/>
      </p:transition>
    </mc:Fallback>
  </mc:AlternateContent>
  <p:txStyles>
    <p:titleStyle>
      <a:lvl1pPr algn="l" defTabSz="457200" eaLnBrk="1" hangingPunct="1" latinLnBrk="0" rtl="0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algn="l" defTabSz="457200" eaLnBrk="1" hangingPunct="1" indent="-342900" latinLnBrk="0" marL="34290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algn="l" defTabSz="457200" eaLnBrk="1" hangingPunct="1" indent="-285750" latinLnBrk="0" marL="74295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algn="l" defTabSz="457200" eaLnBrk="1" hangingPunct="1" indent="-228600" latinLnBrk="0" marL="114300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algn="l" defTabSz="457200" eaLnBrk="1" hangingPunct="1" indent="-228600" latinLnBrk="0" marL="160020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algn="l" defTabSz="457200" eaLnBrk="1" hangingPunct="1" indent="-228600" latinLnBrk="0" marL="205740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algn="l" defTabSz="457200" eaLnBrk="1" hangingPunct="1" indent="-228600" latinLnBrk="0" marL="251460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algn="l" defTabSz="457200" eaLnBrk="1" hangingPunct="1" indent="-228600" latinLnBrk="0" marL="297180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algn="l" defTabSz="457200" eaLnBrk="1" hangingPunct="1" indent="-228600" latinLnBrk="0" marL="342900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algn="l" defTabSz="457200" eaLnBrk="1" hangingPunct="1" indent="-228600" latinLnBrk="0" marL="388620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4572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4572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4572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4572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4572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4572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4572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4572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4572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gif"/><Relationship Id="rId2" Type="http://schemas.openxmlformats.org/officeDocument/2006/relationships/slideLayout" Target="../slideLayouts/slideLayout2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5.gif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png"/><Relationship Id="rId3" Type="http://schemas.openxmlformats.org/officeDocument/2006/relationships/image" Target="../media/image4.jpeg"/><Relationship Id="rId4" Type="http://schemas.openxmlformats.org/officeDocument/2006/relationships/slideLayout" Target="../slideLayouts/slideLayout4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3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6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-15464" y="-54208"/>
            <a:ext cx="9308422" cy="6912207"/>
          </a:xfrm>
          <a:prstGeom prst="rect"/>
        </p:spPr>
      </p:pic>
      <p:sp>
        <p:nvSpPr>
          <p:cNvPr id="1048606" name=""/>
          <p:cNvSpPr txBox="1"/>
          <p:nvPr/>
        </p:nvSpPr>
        <p:spPr>
          <a:xfrm>
            <a:off x="2189132" y="1151592"/>
            <a:ext cx="4735698" cy="1577341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b="1" sz="10000" i="0" lang="en-CA" u="none">
                <a:solidFill>
                  <a:srgbClr val="0080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স</a:t>
            </a:r>
            <a:r>
              <a:rPr altLang="en-US" b="1" sz="10000" i="0" lang="en-CA" u="none">
                <a:solidFill>
                  <a:srgbClr val="0080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্ব</a:t>
            </a:r>
            <a:r>
              <a:rPr altLang="en-US" b="1" sz="10000" i="0" lang="en-CA" u="none">
                <a:solidFill>
                  <a:srgbClr val="0080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া</a:t>
            </a:r>
            <a:r>
              <a:rPr altLang="en-US" b="1" sz="10000" i="0" lang="en-CA" u="none">
                <a:solidFill>
                  <a:srgbClr val="0080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গতম</a:t>
            </a:r>
            <a:r>
              <a:rPr altLang="en-US" b="1" sz="10000" i="0" lang="en-US" u="none">
                <a:solidFill>
                  <a:srgbClr val="0080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 </a:t>
            </a:r>
            <a:endParaRPr b="1" sz="10000" i="0" lang="en-CA" u="none">
              <a:solidFill>
                <a:srgbClr val="008000"/>
              </a:solidFill>
              <a:effectLst>
                <a:outerShdw algn="br" blurRad="38100" dir="2700000" dist="38100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800">
        <p:circl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56488"/>
          </a:xfrm>
        </p:spPr>
        <p:txBody>
          <a:bodyPr/>
          <a:p>
            <a:pPr algn="ctr"/>
            <a:r>
              <a:rPr b="1" dirty="0" lang="en-US">
                <a:solidFill>
                  <a:schemeClr val="tx1"/>
                </a:solidFill>
              </a:rPr>
              <a:t>    </a:t>
            </a:r>
            <a:r>
              <a:rPr b="1" dirty="0" lang="en-US" err="1">
                <a:solidFill>
                  <a:schemeClr val="tx1"/>
                </a:solidFill>
              </a:rPr>
              <a:t>বাড়ির</a:t>
            </a:r>
            <a:r>
              <a:rPr b="1" dirty="0" lang="en-US">
                <a:solidFill>
                  <a:schemeClr val="tx1"/>
                </a:solidFill>
              </a:rPr>
              <a:t> </a:t>
            </a:r>
            <a:r>
              <a:rPr b="1" dirty="0" lang="en-US" err="1">
                <a:solidFill>
                  <a:schemeClr val="tx1"/>
                </a:solidFill>
              </a:rPr>
              <a:t>কাজঃ</a:t>
            </a:r>
            <a:endParaRPr b="1" dirty="0" lang="en-US">
              <a:solidFill>
                <a:schemeClr val="tx1"/>
              </a:solidFill>
            </a:endParaRPr>
          </a:p>
        </p:txBody>
      </p:sp>
      <p:sp>
        <p:nvSpPr>
          <p:cNvPr id="1048596" name="Content Placeholder 2"/>
          <p:cNvSpPr>
            <a:spLocks noGrp="1"/>
          </p:cNvSpPr>
          <p:nvPr>
            <p:ph idx="1"/>
          </p:nvPr>
        </p:nvSpPr>
        <p:spPr>
          <a:xfrm>
            <a:off x="-115704" y="2160590"/>
            <a:ext cx="9443405" cy="3880773"/>
          </a:xfrm>
        </p:spPr>
        <p:txBody>
          <a:bodyPr>
            <a:normAutofit/>
          </a:bodyPr>
          <a:p>
            <a:r>
              <a:rPr dirty="0" sz="4100" lang="en-US" err="1"/>
              <a:t>প্র্রশ্নঃ</a:t>
            </a:r>
            <a:r>
              <a:rPr dirty="0" sz="4100" lang="en-US"/>
              <a:t> ১৫% </a:t>
            </a:r>
            <a:r>
              <a:rPr dirty="0" sz="4100" lang="en-US" err="1"/>
              <a:t>মাসিক</a:t>
            </a:r>
            <a:r>
              <a:rPr dirty="0" sz="4100" lang="en-US"/>
              <a:t> </a:t>
            </a:r>
            <a:r>
              <a:rPr dirty="0" sz="4100" lang="en-US" err="1"/>
              <a:t>চক্রবৃদ্ধিতে</a:t>
            </a:r>
            <a:r>
              <a:rPr dirty="0" sz="4100" lang="en-US"/>
              <a:t> </a:t>
            </a:r>
            <a:r>
              <a:rPr dirty="0" sz="4100" lang="en-US"/>
              <a:t>৫,০০,০০০ </a:t>
            </a:r>
            <a:r>
              <a:rPr dirty="0" sz="4100" lang="en-US" err="1"/>
              <a:t>টাকা</a:t>
            </a:r>
            <a:r>
              <a:rPr dirty="0" sz="4100" lang="en-US"/>
              <a:t> </a:t>
            </a:r>
            <a:r>
              <a:rPr dirty="0" sz="4100" lang="en-US" err="1"/>
              <a:t>এখন</a:t>
            </a:r>
            <a:r>
              <a:rPr dirty="0" sz="4100" lang="en-US"/>
              <a:t> </a:t>
            </a:r>
            <a:r>
              <a:rPr dirty="0" sz="4100" lang="en-US" err="1"/>
              <a:t>ব্যাংকে</a:t>
            </a:r>
            <a:r>
              <a:rPr dirty="0" sz="4100" lang="en-US"/>
              <a:t> </a:t>
            </a:r>
            <a:r>
              <a:rPr dirty="0" sz="4100" lang="en-US" err="1"/>
              <a:t>জমা</a:t>
            </a:r>
            <a:r>
              <a:rPr dirty="0" sz="4100" lang="en-US"/>
              <a:t> </a:t>
            </a:r>
            <a:r>
              <a:rPr dirty="0" sz="4100" lang="en-US" err="1"/>
              <a:t>রাখা</a:t>
            </a:r>
            <a:r>
              <a:rPr dirty="0" sz="4100" lang="en-US"/>
              <a:t> </a:t>
            </a:r>
            <a:r>
              <a:rPr dirty="0" sz="4100" lang="en-US" err="1"/>
              <a:t>হলো</a:t>
            </a:r>
            <a:r>
              <a:rPr dirty="0" sz="4100" lang="en-US"/>
              <a:t>। ১০ </a:t>
            </a:r>
            <a:r>
              <a:rPr dirty="0" sz="4100" lang="en-US" err="1"/>
              <a:t>বছর</a:t>
            </a:r>
            <a:r>
              <a:rPr dirty="0" sz="4100" lang="en-US"/>
              <a:t> </a:t>
            </a:r>
            <a:r>
              <a:rPr dirty="0" sz="4100" lang="en-US" err="1"/>
              <a:t>পর</a:t>
            </a:r>
            <a:r>
              <a:rPr dirty="0" sz="4100" lang="en-US"/>
              <a:t> </a:t>
            </a:r>
            <a:r>
              <a:rPr dirty="0" sz="4100" lang="en-US" err="1"/>
              <a:t>কত</a:t>
            </a:r>
            <a:r>
              <a:rPr dirty="0" sz="4100" lang="en-US"/>
              <a:t> </a:t>
            </a:r>
            <a:r>
              <a:rPr dirty="0" sz="4100" lang="en-US" err="1"/>
              <a:t>টাকা</a:t>
            </a:r>
            <a:r>
              <a:rPr dirty="0" sz="4100" lang="en-US"/>
              <a:t> </a:t>
            </a:r>
            <a:r>
              <a:rPr dirty="0" sz="4100" lang="en-US" err="1"/>
              <a:t>পাওয়া</a:t>
            </a:r>
            <a:r>
              <a:rPr dirty="0" sz="4100" lang="en-US"/>
              <a:t> </a:t>
            </a:r>
            <a:r>
              <a:rPr dirty="0" sz="4100" lang="en-US" err="1"/>
              <a:t>যাবে</a:t>
            </a:r>
            <a:r>
              <a:rPr dirty="0" sz="4100" lang="en-US"/>
              <a:t> </a:t>
            </a:r>
            <a:endParaRPr dirty="0" sz="4100" lang="en-US"/>
          </a:p>
          <a:p>
            <a:endParaRPr dirty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800">
        <p:circl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p:bgPr>
    </p:bg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0"/>
            <a:ext cx="9163560" cy="6966829"/>
          </a:xfrm>
          <a:prstGeom prst="rect"/>
        </p:spPr>
      </p:pic>
      <p:sp>
        <p:nvSpPr>
          <p:cNvPr id="1048594" name=""/>
          <p:cNvSpPr txBox="1"/>
          <p:nvPr/>
        </p:nvSpPr>
        <p:spPr>
          <a:xfrm>
            <a:off x="4953940" y="1800858"/>
            <a:ext cx="4000000" cy="1628141"/>
          </a:xfrm>
          <a:prstGeom prst="rect"/>
        </p:spPr>
        <p:txBody>
          <a:bodyPr rtlCol="0" wrap="square">
            <a:spAutoFit/>
          </a:bodyPr>
          <a:p>
            <a:r>
              <a:rPr altLang="en-US" b="1" sz="10300" lang="en-CA" u="none">
                <a:solidFill>
                  <a:srgbClr val="0070C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ধ</a:t>
            </a:r>
            <a:r>
              <a:rPr altLang="en-US" b="1" sz="10300" lang="en-CA" u="none">
                <a:solidFill>
                  <a:srgbClr val="0070C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ন</a:t>
            </a:r>
            <a:r>
              <a:rPr altLang="en-US" b="1" sz="10300" lang="en-CA" u="none">
                <a:solidFill>
                  <a:srgbClr val="0070C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্য</a:t>
            </a:r>
            <a:r>
              <a:rPr altLang="en-US" b="1" sz="10300" lang="en-CA" u="none">
                <a:solidFill>
                  <a:srgbClr val="0070C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বাদ</a:t>
            </a:r>
            <a:r>
              <a:rPr altLang="en-US" b="1" sz="10300" lang="en-US" u="none">
                <a:solidFill>
                  <a:srgbClr val="0070C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 </a:t>
            </a:r>
            <a:endParaRPr b="1" sz="10300" lang="en-CA" u="none">
              <a:solidFill>
                <a:srgbClr val="000000"/>
              </a:solidFill>
              <a:effectLst>
                <a:outerShdw algn="br" blurRad="38100" dir="2700000" dist="38100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800">
        <p:circl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pPr algn="ctr"/>
            <a:r>
              <a:rPr b="1" dirty="0" sz="6600" lang="en-US" err="1">
                <a:solidFill>
                  <a:srgbClr val="002060"/>
                </a:solidFill>
                <a:latin typeface="+mn-lt"/>
              </a:rPr>
              <a:t>পরিচিতি</a:t>
            </a:r>
            <a:endParaRPr b="1" dirty="0" sz="6600" lang="en-US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048614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20085"/>
            <a:ext cx="4419600" cy="1966115"/>
          </a:xfrm>
        </p:spPr>
        <p:txBody>
          <a:bodyPr>
            <a:normAutofit fontScale="27778" lnSpcReduction="20000"/>
          </a:bodyPr>
          <a:p>
            <a:pPr indent="0" marL="0">
              <a:buNone/>
            </a:pPr>
            <a:r>
              <a:rPr altLang="en-US" b="0" dirty="0" sz="13214" lang="en-CA">
                <a:solidFill>
                  <a:schemeClr val="accent2"/>
                </a:solidFill>
              </a:rPr>
              <a:t>ত</a:t>
            </a:r>
            <a:r>
              <a:rPr altLang="en-US" b="0" dirty="0" sz="13214" lang="en-CA">
                <a:solidFill>
                  <a:schemeClr val="accent2"/>
                </a:solidFill>
              </a:rPr>
              <a:t>া</a:t>
            </a:r>
            <a:r>
              <a:rPr altLang="en-US" b="0" dirty="0" sz="13214" lang="en-CA">
                <a:solidFill>
                  <a:schemeClr val="accent2"/>
                </a:solidFill>
              </a:rPr>
              <a:t>হ</a:t>
            </a:r>
            <a:r>
              <a:rPr altLang="en-US" b="0" dirty="0" sz="13214" lang="en-CA">
                <a:solidFill>
                  <a:schemeClr val="accent2"/>
                </a:solidFill>
              </a:rPr>
              <a:t>ম</a:t>
            </a:r>
            <a:r>
              <a:rPr altLang="en-US" b="0" dirty="0" sz="13214" lang="en-CA">
                <a:solidFill>
                  <a:schemeClr val="accent2"/>
                </a:solidFill>
              </a:rPr>
              <a:t>ি</a:t>
            </a:r>
            <a:r>
              <a:rPr altLang="en-US" b="0" dirty="0" sz="13214" lang="en-CA">
                <a:solidFill>
                  <a:schemeClr val="accent2"/>
                </a:solidFill>
              </a:rPr>
              <a:t>না</a:t>
            </a:r>
            <a:r>
              <a:rPr altLang="en-US" b="0" dirty="0" sz="13214" lang="en-US">
                <a:solidFill>
                  <a:schemeClr val="accent2"/>
                </a:solidFill>
              </a:rPr>
              <a:t> </a:t>
            </a:r>
            <a:r>
              <a:rPr altLang="en-US" b="0" dirty="0" sz="13214" lang="en-CA">
                <a:solidFill>
                  <a:schemeClr val="accent2"/>
                </a:solidFill>
              </a:rPr>
              <a:t>আফরোজ</a:t>
            </a:r>
            <a:r>
              <a:rPr altLang="en-US" b="0" dirty="0" sz="13214" lang="en-US">
                <a:solidFill>
                  <a:schemeClr val="accent2"/>
                </a:solidFill>
              </a:rPr>
              <a:t>, </a:t>
            </a:r>
            <a:r>
              <a:rPr altLang="en-US" b="0" dirty="0" sz="13214" lang="en-CA">
                <a:solidFill>
                  <a:schemeClr val="accent2"/>
                </a:solidFill>
              </a:rPr>
              <a:t>স</a:t>
            </a:r>
            <a:r>
              <a:rPr altLang="en-US" b="0" dirty="0" sz="13214" lang="en-CA">
                <a:solidFill>
                  <a:schemeClr val="accent2"/>
                </a:solidFill>
              </a:rPr>
              <a:t>হ</a:t>
            </a:r>
            <a:r>
              <a:rPr altLang="en-US" b="0" dirty="0" sz="13214" lang="en-CA">
                <a:solidFill>
                  <a:schemeClr val="accent2"/>
                </a:solidFill>
              </a:rPr>
              <a:t>ক</a:t>
            </a:r>
            <a:r>
              <a:rPr altLang="en-US" b="0" dirty="0" sz="13214" lang="en-CA">
                <a:solidFill>
                  <a:schemeClr val="accent2"/>
                </a:solidFill>
              </a:rPr>
              <a:t>া</a:t>
            </a:r>
            <a:r>
              <a:rPr altLang="en-US" b="0" dirty="0" sz="13214" lang="en-CA">
                <a:solidFill>
                  <a:schemeClr val="accent2"/>
                </a:solidFill>
              </a:rPr>
              <a:t>রী</a:t>
            </a:r>
            <a:r>
              <a:rPr altLang="en-US" b="0" dirty="0" sz="13214" lang="en-US">
                <a:solidFill>
                  <a:schemeClr val="accent2"/>
                </a:solidFill>
              </a:rPr>
              <a:t> </a:t>
            </a:r>
            <a:r>
              <a:rPr altLang="en-US" b="0" dirty="0" sz="13214" lang="en-CA">
                <a:solidFill>
                  <a:schemeClr val="accent2"/>
                </a:solidFill>
              </a:rPr>
              <a:t>শিক্ষক</a:t>
            </a:r>
            <a:r>
              <a:rPr altLang="en-US" b="0" dirty="0" sz="13214" lang="en-US">
                <a:solidFill>
                  <a:schemeClr val="accent2"/>
                </a:solidFill>
              </a:rPr>
              <a:t>, </a:t>
            </a:r>
            <a:r>
              <a:rPr altLang="en-US" b="0" dirty="0" sz="13214" lang="en-CA">
                <a:solidFill>
                  <a:schemeClr val="accent2"/>
                </a:solidFill>
              </a:rPr>
              <a:t>ধ</a:t>
            </a:r>
            <a:r>
              <a:rPr altLang="en-US" b="0" dirty="0" sz="13214" lang="en-CA">
                <a:solidFill>
                  <a:schemeClr val="accent2"/>
                </a:solidFill>
              </a:rPr>
              <a:t>ল</a:t>
            </a:r>
            <a:r>
              <a:rPr altLang="en-US" b="0" dirty="0" sz="13214" lang="en-CA">
                <a:solidFill>
                  <a:schemeClr val="accent2"/>
                </a:solidFill>
              </a:rPr>
              <a:t>া</a:t>
            </a:r>
            <a:r>
              <a:rPr altLang="en-US" b="0" dirty="0" sz="13214" lang="en-CA">
                <a:solidFill>
                  <a:schemeClr val="accent2"/>
                </a:solidFill>
              </a:rPr>
              <a:t>দিয়া</a:t>
            </a:r>
            <a:r>
              <a:rPr altLang="en-US" b="0" dirty="0" sz="13214" lang="en-US">
                <a:solidFill>
                  <a:schemeClr val="accent2"/>
                </a:solidFill>
              </a:rPr>
              <a:t> </a:t>
            </a:r>
            <a:r>
              <a:rPr altLang="en-US" b="0" dirty="0" sz="13214" lang="en-CA">
                <a:solidFill>
                  <a:schemeClr val="accent2"/>
                </a:solidFill>
              </a:rPr>
              <a:t>উচ্চ</a:t>
            </a:r>
            <a:r>
              <a:rPr altLang="en-US" b="0" dirty="0" sz="13214" lang="en-US">
                <a:solidFill>
                  <a:schemeClr val="accent2"/>
                </a:solidFill>
              </a:rPr>
              <a:t> </a:t>
            </a:r>
            <a:r>
              <a:rPr altLang="en-US" b="0" dirty="0" sz="13214" lang="en-CA">
                <a:solidFill>
                  <a:schemeClr val="accent2"/>
                </a:solidFill>
              </a:rPr>
              <a:t>বিদ্যালয়</a:t>
            </a:r>
            <a:r>
              <a:rPr altLang="en-US" b="0" dirty="0" sz="13214" lang="en-US">
                <a:solidFill>
                  <a:schemeClr val="accent2"/>
                </a:solidFill>
              </a:rPr>
              <a:t>, </a:t>
            </a:r>
            <a:r>
              <a:rPr altLang="en-US" b="0" dirty="0" sz="13214" lang="en-CA">
                <a:solidFill>
                  <a:schemeClr val="accent2"/>
                </a:solidFill>
              </a:rPr>
              <a:t>শ</a:t>
            </a:r>
            <a:r>
              <a:rPr altLang="en-US" b="0" dirty="0" sz="13214" lang="en-CA">
                <a:solidFill>
                  <a:schemeClr val="accent2"/>
                </a:solidFill>
              </a:rPr>
              <a:t>্র</a:t>
            </a:r>
            <a:r>
              <a:rPr altLang="en-US" b="0" dirty="0" sz="13214" lang="en-CA">
                <a:solidFill>
                  <a:schemeClr val="accent2"/>
                </a:solidFill>
              </a:rPr>
              <a:t>ী</a:t>
            </a:r>
            <a:r>
              <a:rPr altLang="en-US" b="0" dirty="0" sz="13214" lang="en-CA">
                <a:solidFill>
                  <a:schemeClr val="accent2"/>
                </a:solidFill>
              </a:rPr>
              <a:t>প</a:t>
            </a:r>
            <a:r>
              <a:rPr altLang="en-US" b="0" dirty="0" sz="13214" lang="en-CA">
                <a:solidFill>
                  <a:schemeClr val="accent2"/>
                </a:solidFill>
              </a:rPr>
              <a:t>ুর</a:t>
            </a:r>
            <a:r>
              <a:rPr altLang="en-US" b="0" dirty="0" sz="13214" lang="en-US">
                <a:solidFill>
                  <a:schemeClr val="accent2"/>
                </a:solidFill>
              </a:rPr>
              <a:t>, </a:t>
            </a:r>
            <a:r>
              <a:rPr altLang="en-US" b="0" dirty="0" sz="13214" lang="en-CA">
                <a:solidFill>
                  <a:schemeClr val="accent2"/>
                </a:solidFill>
              </a:rPr>
              <a:t>গ</a:t>
            </a:r>
            <a:r>
              <a:rPr altLang="en-US" b="0" dirty="0" sz="13214" lang="en-CA">
                <a:solidFill>
                  <a:schemeClr val="accent2"/>
                </a:solidFill>
              </a:rPr>
              <a:t>া</a:t>
            </a:r>
            <a:r>
              <a:rPr altLang="en-US" b="0" dirty="0" sz="13214" lang="en-CA">
                <a:solidFill>
                  <a:schemeClr val="accent2"/>
                </a:solidFill>
              </a:rPr>
              <a:t>জ</a:t>
            </a:r>
            <a:r>
              <a:rPr altLang="en-US" b="0" dirty="0" sz="13214" lang="en-CA">
                <a:solidFill>
                  <a:schemeClr val="accent2"/>
                </a:solidFill>
              </a:rPr>
              <a:t>ীপুর</a:t>
            </a:r>
            <a:r>
              <a:rPr altLang="en-US" b="0" dirty="0" sz="13214" lang="en-CA">
                <a:solidFill>
                  <a:schemeClr val="accent2"/>
                </a:solidFill>
              </a:rPr>
              <a:t>।</a:t>
            </a:r>
            <a:r>
              <a:rPr altLang="en-US" dirty="0" sz="2400" lang="en-CA">
                <a:solidFill>
                  <a:schemeClr val="accent2"/>
                </a:solidFill>
              </a:rPr>
              <a:t> </a:t>
            </a:r>
            <a:endParaRPr altLang="en-US" lang="zh-CN"/>
          </a:p>
        </p:txBody>
      </p:sp>
      <p:sp>
        <p:nvSpPr>
          <p:cNvPr id="1048615" name="Content Placeholder 3"/>
          <p:cNvSpPr>
            <a:spLocks noGrp="1"/>
          </p:cNvSpPr>
          <p:nvPr>
            <p:ph sz="half" idx="2"/>
          </p:nvPr>
        </p:nvSpPr>
        <p:spPr>
          <a:xfrm>
            <a:off x="4954598" y="1930399"/>
            <a:ext cx="4032591" cy="2581037"/>
          </a:xfrm>
        </p:spPr>
        <p:txBody>
          <a:bodyPr>
            <a:normAutofit fontScale="29789" lnSpcReduction="20000"/>
          </a:bodyPr>
          <a:p>
            <a:pPr indent="0" marL="0">
              <a:buNone/>
            </a:pPr>
            <a:r>
              <a:rPr dirty="0" sz="14400" lang="en-US">
                <a:solidFill>
                  <a:srgbClr val="92D050"/>
                </a:solidFill>
              </a:rPr>
              <a:t>  </a:t>
            </a:r>
            <a:r>
              <a:rPr dirty="0" sz="10967" lang="en-US" err="1">
                <a:solidFill>
                  <a:srgbClr val="92D050"/>
                </a:solidFill>
              </a:rPr>
              <a:t>শ্রেণীঃ</a:t>
            </a:r>
            <a:r>
              <a:rPr dirty="0" sz="10967" lang="en-US">
                <a:solidFill>
                  <a:srgbClr val="92D050"/>
                </a:solidFill>
              </a:rPr>
              <a:t> </a:t>
            </a:r>
            <a:r>
              <a:rPr dirty="0" sz="10967" lang="en-US" err="1">
                <a:solidFill>
                  <a:srgbClr val="92D050"/>
                </a:solidFill>
              </a:rPr>
              <a:t>নবম</a:t>
            </a:r>
            <a:r>
              <a:rPr dirty="0" sz="10967" lang="en-US">
                <a:solidFill>
                  <a:srgbClr val="92D050"/>
                </a:solidFill>
              </a:rPr>
              <a:t> ও </a:t>
            </a:r>
            <a:r>
              <a:rPr dirty="0" sz="10967" lang="en-US" err="1">
                <a:solidFill>
                  <a:srgbClr val="92D050"/>
                </a:solidFill>
              </a:rPr>
              <a:t>দশম</a:t>
            </a:r>
            <a:r>
              <a:rPr dirty="0" sz="10967" lang="en-US">
                <a:solidFill>
                  <a:srgbClr val="92D050"/>
                </a:solidFill>
              </a:rPr>
              <a:t>   </a:t>
            </a:r>
            <a:endParaRPr dirty="0" sz="10967" lang="en-US">
              <a:solidFill>
                <a:srgbClr val="92D050"/>
              </a:solidFill>
            </a:endParaRPr>
          </a:p>
          <a:p>
            <a:pPr indent="0" marL="0">
              <a:buNone/>
            </a:pPr>
            <a:r>
              <a:rPr dirty="0" sz="10967" lang="en-US">
                <a:solidFill>
                  <a:srgbClr val="92D050"/>
                </a:solidFill>
              </a:rPr>
              <a:t>  </a:t>
            </a:r>
            <a:r>
              <a:rPr dirty="0" sz="10967" lang="en-US" err="1">
                <a:solidFill>
                  <a:srgbClr val="92D050"/>
                </a:solidFill>
              </a:rPr>
              <a:t>বিষয়ঃ</a:t>
            </a:r>
            <a:r>
              <a:rPr dirty="0" sz="10967" lang="en-US">
                <a:solidFill>
                  <a:srgbClr val="92D050"/>
                </a:solidFill>
              </a:rPr>
              <a:t> </a:t>
            </a:r>
            <a:r>
              <a:rPr sz="10967" lang="en-US">
                <a:solidFill>
                  <a:srgbClr val="92D050"/>
                </a:solidFill>
              </a:rPr>
              <a:t>ফিন্যান্স</a:t>
            </a:r>
            <a:r>
              <a:rPr dirty="0" sz="10967" lang="en-US">
                <a:solidFill>
                  <a:srgbClr val="92D050"/>
                </a:solidFill>
              </a:rPr>
              <a:t> ও </a:t>
            </a:r>
            <a:r>
              <a:rPr dirty="0" sz="10967" lang="en-US" err="1">
                <a:solidFill>
                  <a:srgbClr val="92D050"/>
                </a:solidFill>
              </a:rPr>
              <a:t>ব্যাংকিং</a:t>
            </a:r>
            <a:r>
              <a:rPr dirty="0" sz="10967" lang="en-US">
                <a:solidFill>
                  <a:srgbClr val="92D050"/>
                </a:solidFill>
              </a:rPr>
              <a:t>  </a:t>
            </a:r>
            <a:endParaRPr dirty="0" sz="10967" lang="en-US">
              <a:solidFill>
                <a:srgbClr val="92D050"/>
              </a:solidFill>
            </a:endParaRPr>
          </a:p>
          <a:p>
            <a:pPr indent="0" marL="0">
              <a:buNone/>
            </a:pPr>
            <a:r>
              <a:rPr dirty="0" sz="10967" lang="en-US">
                <a:solidFill>
                  <a:srgbClr val="92D050"/>
                </a:solidFill>
              </a:rPr>
              <a:t>  </a:t>
            </a:r>
            <a:r>
              <a:rPr dirty="0" sz="10967" lang="en-US" err="1">
                <a:solidFill>
                  <a:srgbClr val="92D050"/>
                </a:solidFill>
              </a:rPr>
              <a:t>অধ্যায়ঃ</a:t>
            </a:r>
            <a:r>
              <a:rPr dirty="0" sz="10967" lang="en-US">
                <a:solidFill>
                  <a:srgbClr val="92D050"/>
                </a:solidFill>
              </a:rPr>
              <a:t> </a:t>
            </a:r>
            <a:r>
              <a:rPr dirty="0" sz="10967" lang="en-US" err="1">
                <a:solidFill>
                  <a:srgbClr val="92D050"/>
                </a:solidFill>
              </a:rPr>
              <a:t>তৃতীয়</a:t>
            </a:r>
            <a:r>
              <a:rPr dirty="0" sz="10967" lang="en-US" err="1">
                <a:solidFill>
                  <a:srgbClr val="92D050"/>
                </a:solidFill>
              </a:rPr>
              <a:t>(</a:t>
            </a:r>
            <a:r>
              <a:rPr altLang="en-US" dirty="0" sz="10967" lang="en-CA" err="1">
                <a:solidFill>
                  <a:srgbClr val="92D050"/>
                </a:solidFill>
              </a:rPr>
              <a:t>অর্থ</a:t>
            </a:r>
            <a:r>
              <a:rPr altLang="en-US" dirty="0" sz="10967" lang="en-CA" err="1">
                <a:solidFill>
                  <a:srgbClr val="92D050"/>
                </a:solidFill>
              </a:rPr>
              <a:t>ে</a:t>
            </a:r>
            <a:r>
              <a:rPr altLang="en-US" dirty="0" sz="10967" lang="en-CA" err="1">
                <a:solidFill>
                  <a:srgbClr val="92D050"/>
                </a:solidFill>
              </a:rPr>
              <a:t>র</a:t>
            </a:r>
            <a:r>
              <a:rPr altLang="en-US" dirty="0" sz="10967" lang="en-US" err="1">
                <a:solidFill>
                  <a:srgbClr val="92D050"/>
                </a:solidFill>
              </a:rPr>
              <a:t> </a:t>
            </a:r>
            <a:r>
              <a:rPr altLang="en-US" dirty="0" sz="10967" lang="en-CA" err="1">
                <a:solidFill>
                  <a:srgbClr val="92D050"/>
                </a:solidFill>
              </a:rPr>
              <a:t>স</a:t>
            </a:r>
            <a:r>
              <a:rPr altLang="en-US" dirty="0" sz="10967" lang="en-CA" err="1">
                <a:solidFill>
                  <a:srgbClr val="92D050"/>
                </a:solidFill>
              </a:rPr>
              <a:t>ম</a:t>
            </a:r>
            <a:r>
              <a:rPr altLang="en-US" dirty="0" sz="10967" lang="en-CA" err="1">
                <a:solidFill>
                  <a:srgbClr val="92D050"/>
                </a:solidFill>
              </a:rPr>
              <a:t>য়</a:t>
            </a:r>
            <a:r>
              <a:rPr altLang="en-US" dirty="0" sz="10967" lang="en-US" err="1">
                <a:solidFill>
                  <a:srgbClr val="92D050"/>
                </a:solidFill>
              </a:rPr>
              <a:t> </a:t>
            </a:r>
            <a:r>
              <a:rPr altLang="en-US" dirty="0" sz="10967" lang="en-CA" err="1">
                <a:solidFill>
                  <a:srgbClr val="92D050"/>
                </a:solidFill>
              </a:rPr>
              <a:t>ম</a:t>
            </a:r>
            <a:r>
              <a:rPr altLang="en-US" dirty="0" sz="10967" lang="en-CA" err="1">
                <a:solidFill>
                  <a:srgbClr val="92D050"/>
                </a:solidFill>
              </a:rPr>
              <a:t>ূল্য</a:t>
            </a:r>
            <a:r>
              <a:rPr altLang="en-US" dirty="0" sz="10967" lang="en-US" err="1">
                <a:solidFill>
                  <a:srgbClr val="92D050"/>
                </a:solidFill>
              </a:rPr>
              <a:t>) </a:t>
            </a:r>
            <a:r>
              <a:rPr dirty="0" sz="10967" lang="en-US">
                <a:solidFill>
                  <a:srgbClr val="92D050"/>
                </a:solidFill>
              </a:rPr>
              <a:t> </a:t>
            </a:r>
            <a:endParaRPr altLang="en-US" sz="10967" lang="zh-CN">
              <a:solidFill>
                <a:srgbClr val="92D050"/>
              </a:solidFill>
            </a:endParaRPr>
          </a:p>
          <a:p>
            <a:pPr indent="0" marL="0">
              <a:buNone/>
            </a:pPr>
            <a:r>
              <a:rPr altLang="en-US" dirty="0" sz="10967" lang="en-CA">
                <a:solidFill>
                  <a:srgbClr val="92D050"/>
                </a:solidFill>
              </a:rPr>
              <a:t>ত</a:t>
            </a:r>
            <a:r>
              <a:rPr altLang="en-US" dirty="0" sz="10967" lang="en-CA">
                <a:solidFill>
                  <a:srgbClr val="92D050"/>
                </a:solidFill>
              </a:rPr>
              <a:t>া</a:t>
            </a:r>
            <a:r>
              <a:rPr altLang="en-US" dirty="0" sz="10967" lang="en-CA">
                <a:solidFill>
                  <a:srgbClr val="92D050"/>
                </a:solidFill>
              </a:rPr>
              <a:t>র</a:t>
            </a:r>
            <a:r>
              <a:rPr altLang="en-US" dirty="0" sz="10967" lang="en-CA">
                <a:solidFill>
                  <a:srgbClr val="92D050"/>
                </a:solidFill>
              </a:rPr>
              <a:t>ি</a:t>
            </a:r>
            <a:r>
              <a:rPr altLang="en-US" dirty="0" sz="10967" lang="en-CA">
                <a:solidFill>
                  <a:srgbClr val="92D050"/>
                </a:solidFill>
              </a:rPr>
              <a:t>খ</a:t>
            </a:r>
            <a:r>
              <a:rPr altLang="en-US" dirty="0" sz="10967" lang="en-CA">
                <a:solidFill>
                  <a:srgbClr val="92D050"/>
                </a:solidFill>
              </a:rPr>
              <a:t>ঃ</a:t>
            </a:r>
            <a:r>
              <a:rPr altLang="en-US" dirty="0" sz="10967" lang="en-CA">
                <a:solidFill>
                  <a:srgbClr val="92D050"/>
                </a:solidFill>
              </a:rPr>
              <a:t>২</a:t>
            </a:r>
            <a:r>
              <a:rPr altLang="en-US" dirty="0" sz="10967" lang="en-CA">
                <a:solidFill>
                  <a:srgbClr val="92D050"/>
                </a:solidFill>
              </a:rPr>
              <a:t>৫</a:t>
            </a:r>
            <a:r>
              <a:rPr altLang="en-US" dirty="0" sz="10967" lang="en-US">
                <a:solidFill>
                  <a:srgbClr val="92D050"/>
                </a:solidFill>
              </a:rPr>
              <a:t>.</a:t>
            </a:r>
            <a:r>
              <a:rPr altLang="en-US" dirty="0" sz="10967" lang="en-CA">
                <a:solidFill>
                  <a:srgbClr val="92D050"/>
                </a:solidFill>
              </a:rPr>
              <a:t>০</a:t>
            </a:r>
            <a:r>
              <a:rPr altLang="en-US" dirty="0" sz="10967" lang="en-CA">
                <a:solidFill>
                  <a:srgbClr val="92D050"/>
                </a:solidFill>
              </a:rPr>
              <a:t>৭</a:t>
            </a:r>
            <a:r>
              <a:rPr altLang="en-US" dirty="0" sz="10967" lang="en-US">
                <a:solidFill>
                  <a:srgbClr val="92D050"/>
                </a:solidFill>
              </a:rPr>
              <a:t>.</a:t>
            </a:r>
            <a:r>
              <a:rPr altLang="en-US" dirty="0" sz="10967" lang="en-CA">
                <a:solidFill>
                  <a:srgbClr val="92D050"/>
                </a:solidFill>
              </a:rPr>
              <a:t>২</a:t>
            </a:r>
            <a:r>
              <a:rPr altLang="en-US" dirty="0" sz="10967" lang="en-CA">
                <a:solidFill>
                  <a:srgbClr val="92D050"/>
                </a:solidFill>
              </a:rPr>
              <a:t>০</a:t>
            </a:r>
            <a:r>
              <a:rPr altLang="en-US" dirty="0" sz="10967" lang="en-CA">
                <a:solidFill>
                  <a:srgbClr val="92D050"/>
                </a:solidFill>
              </a:rPr>
              <a:t>২</a:t>
            </a:r>
            <a:r>
              <a:rPr altLang="en-US" dirty="0" sz="10967" lang="en-CA">
                <a:solidFill>
                  <a:srgbClr val="92D050"/>
                </a:solidFill>
              </a:rPr>
              <a:t>১</a:t>
            </a:r>
            <a:r>
              <a:rPr altLang="en-US" dirty="0" sz="10967" lang="en-CA">
                <a:solidFill>
                  <a:srgbClr val="92D050"/>
                </a:solidFill>
              </a:rPr>
              <a:t>ইং</a:t>
            </a:r>
            <a:endParaRPr altLang="en-US" sz="10967" lang="zh-CN">
              <a:solidFill>
                <a:srgbClr val="92D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800">
        <p:circl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Autofit/>
          </a:bodyPr>
          <a:p>
            <a:br>
              <a:rPr dirty="0" sz="2800" lang="en-US"/>
            </a:br>
            <a:endParaRPr dirty="0" sz="2800" lang="en-US"/>
          </a:p>
        </p:txBody>
      </p:sp>
      <p:sp>
        <p:nvSpPr>
          <p:cNvPr id="1048617" name="Rectangle 7"/>
          <p:cNvSpPr/>
          <p:nvPr/>
        </p:nvSpPr>
        <p:spPr>
          <a:xfrm>
            <a:off x="489484" y="6080046"/>
            <a:ext cx="4419600" cy="646331"/>
          </a:xfrm>
          <a:prstGeom prst="rect"/>
        </p:spPr>
        <p:txBody>
          <a:bodyPr wrap="square">
            <a:spAutoFit/>
          </a:bodyPr>
          <a:p>
            <a:r>
              <a:rPr dirty="0" lang="en-US"/>
              <a:t>২০১০ </a:t>
            </a:r>
            <a:r>
              <a:rPr dirty="0" lang="en-US" err="1"/>
              <a:t>সালে</a:t>
            </a:r>
            <a:r>
              <a:rPr dirty="0" lang="en-US"/>
              <a:t> ১টি </a:t>
            </a:r>
            <a:r>
              <a:rPr dirty="0" lang="en-US" err="1"/>
              <a:t>ল্যাপটপের</a:t>
            </a:r>
            <a:r>
              <a:rPr dirty="0" lang="en-US"/>
              <a:t> </a:t>
            </a:r>
            <a:r>
              <a:rPr dirty="0" lang="en-US" err="1"/>
              <a:t>মূল্য</a:t>
            </a:r>
            <a:r>
              <a:rPr dirty="0" lang="en-US"/>
              <a:t>      </a:t>
            </a:r>
          </a:p>
          <a:p>
            <a:r>
              <a:rPr dirty="0" lang="en-US"/>
              <a:t>  </a:t>
            </a:r>
            <a:r>
              <a:rPr dirty="0" lang="en-US" err="1"/>
              <a:t>ছিল</a:t>
            </a:r>
            <a:r>
              <a:rPr dirty="0" lang="en-US"/>
              <a:t>=</a:t>
            </a:r>
            <a:r>
              <a:rPr altLang="en-US" dirty="0" lang="en-CA"/>
              <a:t>৪</a:t>
            </a:r>
            <a:r>
              <a:rPr altLang="en-US" dirty="0" lang="en-CA"/>
              <a:t>০</a:t>
            </a:r>
            <a:r>
              <a:rPr altLang="en-US" dirty="0" lang="en-US"/>
              <a:t>,</a:t>
            </a:r>
            <a:r>
              <a:rPr altLang="en-US" dirty="0" lang="en-CA"/>
              <a:t>০</a:t>
            </a:r>
            <a:r>
              <a:rPr altLang="en-US" dirty="0" lang="en-CA"/>
              <a:t>০</a:t>
            </a:r>
            <a:r>
              <a:rPr altLang="en-US" dirty="0" lang="en-CA"/>
              <a:t>০</a:t>
            </a:r>
            <a:r>
              <a:rPr altLang="en-US" dirty="0" lang="en-US"/>
              <a:t> </a:t>
            </a:r>
            <a:r>
              <a:rPr altLang="en-US" dirty="0" lang="en-CA"/>
              <a:t>ট</a:t>
            </a:r>
            <a:r>
              <a:rPr altLang="en-US" dirty="0" lang="en-CA"/>
              <a:t>া</a:t>
            </a:r>
            <a:r>
              <a:rPr altLang="en-US" dirty="0" lang="en-CA"/>
              <a:t>ক</a:t>
            </a:r>
            <a:r>
              <a:rPr altLang="en-US" dirty="0" lang="en-CA"/>
              <a:t>া</a:t>
            </a:r>
            <a:r>
              <a:rPr dirty="0" lang="en-US"/>
              <a:t> </a:t>
            </a:r>
            <a:endParaRPr altLang="en-US" lang="zh-CN"/>
          </a:p>
        </p:txBody>
      </p:sp>
      <p:sp>
        <p:nvSpPr>
          <p:cNvPr id="1048618" name="Rectangle 8"/>
          <p:cNvSpPr/>
          <p:nvPr/>
        </p:nvSpPr>
        <p:spPr>
          <a:xfrm>
            <a:off x="3894251" y="6080046"/>
            <a:ext cx="5097349" cy="358140"/>
          </a:xfrm>
          <a:prstGeom prst="rect"/>
        </p:spPr>
        <p:txBody>
          <a:bodyPr wrap="square">
            <a:spAutoFit/>
          </a:bodyPr>
          <a:p>
            <a:r>
              <a:rPr dirty="0" lang="en-US"/>
              <a:t>২০১০ </a:t>
            </a:r>
            <a:r>
              <a:rPr dirty="0" lang="en-US" err="1"/>
              <a:t>সালে</a:t>
            </a:r>
            <a:r>
              <a:rPr dirty="0" lang="en-US"/>
              <a:t> ১টি </a:t>
            </a:r>
            <a:r>
              <a:rPr dirty="0" lang="en-US" err="1"/>
              <a:t>মোবাইলের</a:t>
            </a:r>
            <a:r>
              <a:rPr dirty="0" lang="en-US"/>
              <a:t> </a:t>
            </a:r>
            <a:r>
              <a:rPr dirty="0" lang="en-US" err="1"/>
              <a:t>মূল্য</a:t>
            </a:r>
            <a:r>
              <a:rPr dirty="0" lang="en-US"/>
              <a:t> </a:t>
            </a:r>
            <a:r>
              <a:rPr dirty="0" lang="en-US" err="1"/>
              <a:t>ছিল</a:t>
            </a:r>
            <a:r>
              <a:rPr dirty="0" lang="en-US"/>
              <a:t> =</a:t>
            </a:r>
            <a:r>
              <a:rPr dirty="0" lang="en-US" u="sng"/>
              <a:t>৪</a:t>
            </a:r>
            <a:r>
              <a:rPr altLang="en-US" dirty="0" lang="en-CA" u="sng"/>
              <a:t>৫</a:t>
            </a:r>
            <a:r>
              <a:rPr altLang="en-US" dirty="0" lang="en-US" u="sng"/>
              <a:t>,</a:t>
            </a:r>
            <a:r>
              <a:rPr dirty="0" lang="en-US"/>
              <a:t>০০০ </a:t>
            </a:r>
            <a:r>
              <a:rPr dirty="0" lang="en-US" err="1"/>
              <a:t>টাকা</a:t>
            </a:r>
            <a:r>
              <a:rPr dirty="0" lang="en-US"/>
              <a:t> </a:t>
            </a:r>
            <a:endParaRPr altLang="en-US" lang="zh-CN"/>
          </a:p>
        </p:txBody>
      </p:sp>
      <p:pic>
        <p:nvPicPr>
          <p:cNvPr id="2097154" name="Content Placeholder 10"/>
          <p:cNvPicPr>
            <a:picLocks noChangeAspect="1" noGrp="1"/>
          </p:cNvPicPr>
          <p:nvPr>
            <p:ph sz="half"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971800" y="0"/>
            <a:ext cx="2971800" cy="2514599"/>
          </a:xfrm>
        </p:spPr>
      </p:pic>
      <p:pic>
        <p:nvPicPr>
          <p:cNvPr id="2097155" name="Picture 12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rcRect t="16984" b="16984"/>
          <a:stretch>
            <a:fillRect/>
          </a:stretch>
        </p:blipFill>
        <p:spPr>
          <a:xfrm>
            <a:off x="0" y="2514599"/>
            <a:ext cx="4724400" cy="3112533"/>
          </a:xfrm>
          <a:prstGeom prst="rect"/>
        </p:spPr>
      </p:pic>
      <p:pic>
        <p:nvPicPr>
          <p:cNvPr id="2097156" name="Content Placeholder 16"/>
          <p:cNvPicPr>
            <a:picLocks noChangeAspect="1" noGrp="1"/>
          </p:cNvPicPr>
          <p:nvPr>
            <p:ph sz="half" idx="2"/>
          </p:nvPr>
        </p:nvPicPr>
        <p:blipFill>
          <a:blip xmlns:r="http://schemas.openxmlformats.org/officeDocument/2006/relationships" r:embed="rId3"/>
          <a:srcRect t="2928" b="2928"/>
          <a:stretch>
            <a:fillRect/>
          </a:stretch>
        </p:blipFill>
        <p:spPr>
          <a:xfrm>
            <a:off x="5105401" y="2470666"/>
            <a:ext cx="3352798" cy="3156466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800">
        <p:circle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500" id="7"/>
                                        <p:tgtEl>
                                          <p:spTgt spid="10486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500" id="12"/>
                                        <p:tgtEl>
                                          <p:spTgt spid="10486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500" id="17"/>
                                        <p:tgtEl>
                                          <p:spTgt spid="104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066800"/>
          </a:xfrm>
        </p:spPr>
        <p:txBody>
          <a:bodyPr>
            <a:normAutofit/>
          </a:bodyPr>
          <a:p>
            <a:pPr algn="ctr"/>
            <a:r>
              <a:rPr b="1" dirty="0" lang="en-US" err="1">
                <a:solidFill>
                  <a:schemeClr val="tx1"/>
                </a:solidFill>
              </a:rPr>
              <a:t>আজকের</a:t>
            </a:r>
            <a:r>
              <a:rPr b="1" dirty="0" lang="en-US">
                <a:solidFill>
                  <a:schemeClr val="tx1"/>
                </a:solidFill>
              </a:rPr>
              <a:t> </a:t>
            </a:r>
            <a:r>
              <a:rPr b="1" dirty="0" lang="en-US" err="1">
                <a:solidFill>
                  <a:schemeClr val="tx1"/>
                </a:solidFill>
              </a:rPr>
              <a:t>পাঠ</a:t>
            </a:r>
            <a:r>
              <a:rPr b="1" dirty="0" lang="en-US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048620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229600" cy="2209800"/>
          </a:xfrm>
        </p:spPr>
        <p:txBody>
          <a:bodyPr>
            <a:normAutofit fontScale="96296" lnSpcReduction="20000"/>
          </a:bodyPr>
          <a:p>
            <a:pPr algn="ctr" indent="-514350" marL="514350">
              <a:buNone/>
            </a:pPr>
            <a:endParaRPr b="1" dirty="0" sz="5400" lang="en-US">
              <a:solidFill>
                <a:srgbClr val="FF0000"/>
              </a:solidFill>
            </a:endParaRPr>
          </a:p>
          <a:p>
            <a:pPr algn="ctr" indent="-514350" marL="514350">
              <a:buNone/>
            </a:pPr>
            <a:r>
              <a:rPr b="1" dirty="0" sz="5400" lang="en-US" err="1">
                <a:solidFill>
                  <a:srgbClr val="FF0000"/>
                </a:solidFill>
              </a:rPr>
              <a:t>অধ্যায়ঃ</a:t>
            </a:r>
            <a:r>
              <a:rPr b="1" dirty="0" sz="5400" lang="en-US">
                <a:solidFill>
                  <a:srgbClr val="FF0000"/>
                </a:solidFill>
              </a:rPr>
              <a:t> </a:t>
            </a:r>
            <a:r>
              <a:rPr altLang="en-US" b="1" dirty="0" sz="5400" lang="en-CA" err="1">
                <a:solidFill>
                  <a:srgbClr val="FF0000"/>
                </a:solidFill>
              </a:rPr>
              <a:t>৪</a:t>
            </a:r>
            <a:r>
              <a:rPr altLang="en-US" b="1" dirty="0" sz="5400" lang="en-CA" err="1">
                <a:solidFill>
                  <a:srgbClr val="FF0000"/>
                </a:solidFill>
              </a:rPr>
              <a:t>র্থ</a:t>
            </a:r>
            <a:endParaRPr b="1" dirty="0" sz="5400" lang="en-US">
              <a:solidFill>
                <a:srgbClr val="FF0000"/>
              </a:solidFill>
            </a:endParaRPr>
          </a:p>
          <a:p>
            <a:pPr algn="ctr" indent="-514350" marL="514350">
              <a:buNone/>
            </a:pPr>
            <a:r>
              <a:rPr b="1" dirty="0" sz="5400" lang="en-US">
                <a:solidFill>
                  <a:srgbClr val="FF0000"/>
                </a:solidFill>
              </a:rPr>
              <a:t> </a:t>
            </a:r>
            <a:r>
              <a:rPr b="1" dirty="0" sz="5400" lang="en-US" err="1">
                <a:solidFill>
                  <a:srgbClr val="FF0000"/>
                </a:solidFill>
              </a:rPr>
              <a:t>অর্থের</a:t>
            </a:r>
            <a:r>
              <a:rPr b="1" dirty="0" sz="5400" lang="en-US">
                <a:solidFill>
                  <a:srgbClr val="FF0000"/>
                </a:solidFill>
              </a:rPr>
              <a:t> </a:t>
            </a:r>
            <a:r>
              <a:rPr b="1" dirty="0" sz="5400" lang="en-US" err="1">
                <a:solidFill>
                  <a:srgbClr val="FF0000"/>
                </a:solidFill>
              </a:rPr>
              <a:t>সময়মূল্য</a:t>
            </a:r>
            <a:r>
              <a:rPr b="1" dirty="0" sz="5400" lang="en-US">
                <a:solidFill>
                  <a:srgbClr val="FF0000"/>
                </a:solidFill>
              </a:rPr>
              <a:t>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800">
        <p:circle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"/>
                                        <p:tgtEl>
                                          <p:spTgt spid="1048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2"/>
                                        <p:tgtEl>
                                          <p:spTgt spid="1048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048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048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762000"/>
          </a:xfrm>
        </p:spPr>
        <p:txBody>
          <a:bodyPr>
            <a:noAutofit/>
          </a:bodyPr>
          <a:p>
            <a:pPr algn="ctr"/>
            <a:r>
              <a:rPr b="1" dirty="0" sz="5400" lang="en-US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</a:rPr>
              <a:t>এই</a:t>
            </a:r>
            <a:r>
              <a:rPr b="1" dirty="0" sz="5400" lang="en-US">
                <a:solidFill>
                  <a:srgbClr val="FF0000"/>
                </a:solidFill>
                <a:highlight>
                  <a:srgbClr val="FFFF00"/>
                </a:highlight>
                <a:latin typeface="+mn-lt"/>
              </a:rPr>
              <a:t> </a:t>
            </a:r>
            <a:r>
              <a:rPr b="1" dirty="0" sz="5400" lang="en-US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</a:rPr>
              <a:t>পাঠ</a:t>
            </a:r>
            <a:r>
              <a:rPr b="1" dirty="0" sz="5400" lang="en-US">
                <a:solidFill>
                  <a:srgbClr val="FF0000"/>
                </a:solidFill>
                <a:highlight>
                  <a:srgbClr val="FFFF00"/>
                </a:highlight>
                <a:latin typeface="+mn-lt"/>
              </a:rPr>
              <a:t> </a:t>
            </a:r>
            <a:r>
              <a:rPr b="1" dirty="0" sz="5400" lang="en-US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</a:rPr>
              <a:t>শেষে</a:t>
            </a:r>
            <a:r>
              <a:rPr b="1" dirty="0" sz="5400" lang="en-US">
                <a:solidFill>
                  <a:srgbClr val="FF0000"/>
                </a:solidFill>
                <a:highlight>
                  <a:srgbClr val="FFFF00"/>
                </a:highlight>
                <a:latin typeface="+mn-lt"/>
              </a:rPr>
              <a:t> </a:t>
            </a:r>
            <a:r>
              <a:rPr b="1" dirty="0" sz="5400" lang="en-US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</a:rPr>
              <a:t>শিক্ষার্থীরাঃ</a:t>
            </a:r>
            <a:endParaRPr b="1" dirty="0" sz="5400" lang="en-US">
              <a:solidFill>
                <a:srgbClr val="FF0000"/>
              </a:solidFill>
              <a:highlight>
                <a:srgbClr val="FFFF00"/>
              </a:highlight>
              <a:latin typeface="+mn-lt"/>
            </a:endParaRPr>
          </a:p>
        </p:txBody>
      </p:sp>
      <p:sp>
        <p:nvSpPr>
          <p:cNvPr id="1048622" name="Content Placeholder 2"/>
          <p:cNvSpPr>
            <a:spLocks noGrp="1"/>
          </p:cNvSpPr>
          <p:nvPr>
            <p:ph idx="1"/>
          </p:nvPr>
        </p:nvSpPr>
        <p:spPr>
          <a:xfrm>
            <a:off x="797340" y="1781092"/>
            <a:ext cx="7934981" cy="3880773"/>
          </a:xfrm>
        </p:spPr>
        <p:txBody>
          <a:bodyPr>
            <a:normAutofit fontScale="96552" lnSpcReduction="20000"/>
          </a:bodyPr>
          <a:p>
            <a:r>
              <a:rPr dirty="0" sz="3975" lang="en-US" err="1"/>
              <a:t>অর্থে</a:t>
            </a:r>
            <a:r>
              <a:rPr dirty="0" sz="3975" lang="en-US" err="1"/>
              <a:t>র</a:t>
            </a:r>
            <a:r>
              <a:rPr dirty="0" sz="3975" lang="en-US"/>
              <a:t> </a:t>
            </a:r>
            <a:r>
              <a:rPr dirty="0" sz="3975" lang="en-US" err="1"/>
              <a:t>সময়</a:t>
            </a:r>
            <a:r>
              <a:rPr dirty="0" sz="3975" lang="en-US"/>
              <a:t> </a:t>
            </a:r>
            <a:r>
              <a:rPr dirty="0" sz="3975" lang="en-US" err="1"/>
              <a:t>মূল্য</a:t>
            </a:r>
            <a:r>
              <a:rPr dirty="0" sz="3975" lang="en-US"/>
              <a:t> </a:t>
            </a:r>
            <a:r>
              <a:rPr dirty="0" sz="3975" lang="en-US" err="1"/>
              <a:t>কি</a:t>
            </a:r>
            <a:r>
              <a:rPr dirty="0" sz="3975" lang="en-US"/>
              <a:t> </a:t>
            </a:r>
            <a:r>
              <a:rPr dirty="0" sz="3975" lang="en-US" err="1"/>
              <a:t>তা</a:t>
            </a:r>
            <a:r>
              <a:rPr dirty="0" sz="3975" lang="en-US"/>
              <a:t> </a:t>
            </a:r>
            <a:r>
              <a:rPr dirty="0" sz="3975" lang="en-US" err="1"/>
              <a:t>বলতে</a:t>
            </a:r>
            <a:r>
              <a:rPr dirty="0" sz="3975" lang="en-US"/>
              <a:t> </a:t>
            </a:r>
            <a:r>
              <a:rPr dirty="0" sz="3975" lang="en-US" err="1"/>
              <a:t>পারবে</a:t>
            </a:r>
            <a:r>
              <a:rPr dirty="0" sz="3975" lang="en-US"/>
              <a:t>।</a:t>
            </a:r>
            <a:endParaRPr dirty="0" sz="3975" lang="en-US"/>
          </a:p>
          <a:p>
            <a:r>
              <a:rPr dirty="0" sz="3975" lang="en-US"/>
              <a:t>অ‍‌</a:t>
            </a:r>
            <a:r>
              <a:rPr dirty="0" sz="3975" lang="en-US" err="1"/>
              <a:t>র্থের</a:t>
            </a:r>
            <a:r>
              <a:rPr dirty="0" sz="3975" lang="en-US"/>
              <a:t> </a:t>
            </a:r>
            <a:r>
              <a:rPr dirty="0" sz="3975" lang="en-US" err="1"/>
              <a:t>বর্তমান</a:t>
            </a:r>
            <a:r>
              <a:rPr dirty="0" sz="3975" lang="en-US"/>
              <a:t> ও </a:t>
            </a:r>
            <a:r>
              <a:rPr dirty="0" sz="3975" lang="en-US" err="1"/>
              <a:t>ভবিষ্য</a:t>
            </a:r>
            <a:r>
              <a:rPr dirty="0" sz="3975" lang="en-US"/>
              <a:t>ৎ </a:t>
            </a:r>
            <a:r>
              <a:rPr dirty="0" sz="3975" lang="en-US" err="1"/>
              <a:t>মূল্যের</a:t>
            </a:r>
            <a:r>
              <a:rPr dirty="0" sz="3975" lang="en-US"/>
              <a:t> </a:t>
            </a:r>
            <a:r>
              <a:rPr dirty="0" sz="3975" lang="en-US" err="1"/>
              <a:t>মধ্যে</a:t>
            </a:r>
            <a:r>
              <a:rPr dirty="0" sz="3975" lang="en-US"/>
              <a:t> </a:t>
            </a:r>
            <a:r>
              <a:rPr dirty="0" sz="3975" lang="en-US" err="1"/>
              <a:t>সম্পর্ক</a:t>
            </a:r>
            <a:r>
              <a:rPr dirty="0" sz="3975" lang="en-US"/>
              <a:t> </a:t>
            </a:r>
            <a:r>
              <a:rPr dirty="0" sz="3975" lang="en-US" err="1"/>
              <a:t>নির্ণয়</a:t>
            </a:r>
            <a:r>
              <a:rPr dirty="0" sz="3975" lang="en-US"/>
              <a:t> </a:t>
            </a:r>
            <a:r>
              <a:rPr dirty="0" sz="3975" lang="en-US" err="1"/>
              <a:t>করতে</a:t>
            </a:r>
            <a:r>
              <a:rPr dirty="0" sz="3975" lang="en-US"/>
              <a:t> </a:t>
            </a:r>
            <a:r>
              <a:rPr dirty="0" sz="3975" lang="en-US" err="1"/>
              <a:t>পারবে</a:t>
            </a:r>
            <a:r>
              <a:rPr dirty="0" sz="3975" lang="en-US"/>
              <a:t> ৷</a:t>
            </a:r>
            <a:endParaRPr dirty="0" sz="3975" lang="en-US"/>
          </a:p>
          <a:p>
            <a:r>
              <a:rPr dirty="0" sz="3975" lang="en-US" err="1"/>
              <a:t>সূত্র</a:t>
            </a:r>
            <a:r>
              <a:rPr dirty="0" sz="3975" lang="en-US"/>
              <a:t> </a:t>
            </a:r>
            <a:r>
              <a:rPr dirty="0" sz="3975" lang="en-US" err="1"/>
              <a:t>প্রয়োগের</a:t>
            </a:r>
            <a:r>
              <a:rPr dirty="0" sz="3975" lang="en-US"/>
              <a:t> </a:t>
            </a:r>
            <a:r>
              <a:rPr dirty="0" sz="3975" lang="en-US" err="1"/>
              <a:t>মাধ্যমে</a:t>
            </a:r>
            <a:r>
              <a:rPr dirty="0" sz="3975" lang="en-US"/>
              <a:t> অ‍‌</a:t>
            </a:r>
            <a:r>
              <a:rPr dirty="0" sz="3975" lang="en-US" err="1"/>
              <a:t>র্থের</a:t>
            </a:r>
            <a:r>
              <a:rPr dirty="0" sz="3975" lang="en-US"/>
              <a:t> </a:t>
            </a:r>
            <a:r>
              <a:rPr dirty="0" sz="3975" lang="en-US" err="1"/>
              <a:t>বর্তমান</a:t>
            </a:r>
            <a:r>
              <a:rPr dirty="0" sz="3975" lang="en-US"/>
              <a:t> ও </a:t>
            </a:r>
            <a:r>
              <a:rPr dirty="0" sz="3975" lang="en-US" err="1"/>
              <a:t>ভবিষ্য</a:t>
            </a:r>
            <a:r>
              <a:rPr dirty="0" sz="3975" lang="en-US"/>
              <a:t>ৎ </a:t>
            </a:r>
            <a:r>
              <a:rPr dirty="0" sz="3975" lang="en-US" err="1"/>
              <a:t>মূল্য</a:t>
            </a:r>
            <a:r>
              <a:rPr dirty="0" sz="3975" lang="en-US"/>
              <a:t> </a:t>
            </a:r>
            <a:r>
              <a:rPr dirty="0" sz="3975" lang="en-US" err="1"/>
              <a:t>নির্ণয়</a:t>
            </a:r>
            <a:r>
              <a:rPr dirty="0" sz="3975" lang="en-US"/>
              <a:t> </a:t>
            </a:r>
            <a:r>
              <a:rPr dirty="0" sz="3975" lang="en-US" err="1"/>
              <a:t>করতে</a:t>
            </a:r>
            <a:r>
              <a:rPr dirty="0" sz="3975" lang="en-US"/>
              <a:t> </a:t>
            </a:r>
            <a:r>
              <a:rPr dirty="0" sz="3975" lang="en-US" err="1"/>
              <a:t>পারবে</a:t>
            </a:r>
            <a:r>
              <a:rPr dirty="0" sz="3975" lang="en-US"/>
              <a:t> ৷</a:t>
            </a:r>
            <a:endParaRPr dirty="0" sz="3975" lang="en-US"/>
          </a:p>
          <a:p>
            <a:endParaRPr dirty="0" sz="3975" lang="en-US"/>
          </a:p>
          <a:p>
            <a:pPr>
              <a:buNone/>
            </a:pPr>
            <a:r>
              <a:rPr dirty="0" sz="3975" lang="en-US"/>
              <a:t> 		    </a:t>
            </a:r>
            <a:endParaRPr dirty="0" sz="3975" lang="en-US"/>
          </a:p>
          <a:p>
            <a:pPr>
              <a:buNone/>
            </a:pPr>
            <a:endParaRPr dirty="0" sz="3975" lang="en-US"/>
          </a:p>
          <a:p>
            <a:pPr>
              <a:buNone/>
            </a:pPr>
            <a:endParaRPr dirty="0" sz="290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800">
        <p:circl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1447800"/>
          </a:xfrm>
        </p:spPr>
        <p:txBody>
          <a:bodyPr>
            <a:noAutofit/>
          </a:bodyPr>
          <a:p>
            <a:pPr algn="just"/>
            <a:r>
              <a:rPr b="1" dirty="0" sz="2800" lang="en-US" err="1">
                <a:solidFill>
                  <a:schemeClr val="tx1"/>
                </a:solidFill>
                <a:latin typeface="+mn-lt"/>
              </a:rPr>
              <a:t>সময়ের</a:t>
            </a:r>
            <a:r>
              <a:rPr b="1" dirty="0" sz="2800" lang="en-US">
                <a:solidFill>
                  <a:schemeClr val="tx1"/>
                </a:solidFill>
                <a:latin typeface="+mn-lt"/>
              </a:rPr>
              <a:t> </a:t>
            </a:r>
            <a:r>
              <a:rPr b="1" dirty="0" sz="2800" lang="en-US" err="1">
                <a:solidFill>
                  <a:schemeClr val="tx1"/>
                </a:solidFill>
                <a:latin typeface="+mn-lt"/>
              </a:rPr>
              <a:t>পরিবর্তন</a:t>
            </a:r>
            <a:r>
              <a:rPr b="1" dirty="0" sz="2800" lang="en-US">
                <a:solidFill>
                  <a:schemeClr val="tx1"/>
                </a:solidFill>
                <a:latin typeface="+mn-lt"/>
              </a:rPr>
              <a:t> </a:t>
            </a:r>
            <a:r>
              <a:rPr b="1" dirty="0" sz="2800" lang="en-US" err="1">
                <a:solidFill>
                  <a:schemeClr val="tx1"/>
                </a:solidFill>
                <a:latin typeface="+mn-lt"/>
              </a:rPr>
              <a:t>হওয়ার</a:t>
            </a:r>
            <a:r>
              <a:rPr b="1" dirty="0" sz="2800" lang="en-US">
                <a:solidFill>
                  <a:schemeClr val="tx1"/>
                </a:solidFill>
                <a:latin typeface="+mn-lt"/>
              </a:rPr>
              <a:t> </a:t>
            </a:r>
            <a:r>
              <a:rPr b="1" dirty="0" sz="2800" lang="en-US" err="1">
                <a:solidFill>
                  <a:schemeClr val="tx1"/>
                </a:solidFill>
                <a:latin typeface="+mn-lt"/>
              </a:rPr>
              <a:t>সাথে</a:t>
            </a:r>
            <a:r>
              <a:rPr b="1" dirty="0" sz="2800" lang="en-US">
                <a:solidFill>
                  <a:schemeClr val="tx1"/>
                </a:solidFill>
                <a:latin typeface="+mn-lt"/>
              </a:rPr>
              <a:t> </a:t>
            </a:r>
            <a:r>
              <a:rPr b="1" dirty="0" sz="2800" lang="en-US" err="1">
                <a:solidFill>
                  <a:schemeClr val="tx1"/>
                </a:solidFill>
                <a:latin typeface="+mn-lt"/>
              </a:rPr>
              <a:t>সাথে</a:t>
            </a:r>
            <a:r>
              <a:rPr b="1" dirty="0" sz="2800" lang="en-US">
                <a:solidFill>
                  <a:schemeClr val="tx1"/>
                </a:solidFill>
                <a:latin typeface="+mn-lt"/>
              </a:rPr>
              <a:t> </a:t>
            </a:r>
            <a:r>
              <a:rPr b="1" dirty="0" sz="2800" lang="en-US" err="1">
                <a:solidFill>
                  <a:schemeClr val="tx1"/>
                </a:solidFill>
                <a:latin typeface="+mn-lt"/>
              </a:rPr>
              <a:t>অর্থের</a:t>
            </a:r>
            <a:r>
              <a:rPr b="1" dirty="0" sz="2800" lang="en-US">
                <a:solidFill>
                  <a:schemeClr val="tx1"/>
                </a:solidFill>
                <a:latin typeface="+mn-lt"/>
              </a:rPr>
              <a:t> </a:t>
            </a:r>
            <a:r>
              <a:rPr b="1" dirty="0" sz="2800" lang="en-US" err="1">
                <a:solidFill>
                  <a:schemeClr val="tx1"/>
                </a:solidFill>
                <a:latin typeface="+mn-lt"/>
              </a:rPr>
              <a:t>মূল্য</a:t>
            </a:r>
            <a:r>
              <a:rPr b="1" dirty="0" sz="2800" lang="en-US">
                <a:solidFill>
                  <a:schemeClr val="tx1"/>
                </a:solidFill>
                <a:latin typeface="+mn-lt"/>
              </a:rPr>
              <a:t> </a:t>
            </a:r>
            <a:r>
              <a:rPr b="1" dirty="0" sz="2800" lang="en-US" err="1">
                <a:solidFill>
                  <a:schemeClr val="tx1"/>
                </a:solidFill>
                <a:latin typeface="+mn-lt"/>
              </a:rPr>
              <a:t>পরিবর্তন</a:t>
            </a:r>
            <a:r>
              <a:rPr b="1" dirty="0" sz="2800" lang="en-US">
                <a:solidFill>
                  <a:schemeClr val="tx1"/>
                </a:solidFill>
                <a:latin typeface="+mn-lt"/>
              </a:rPr>
              <a:t> </a:t>
            </a:r>
            <a:r>
              <a:rPr b="1" dirty="0" sz="2800" lang="en-US" err="1">
                <a:solidFill>
                  <a:schemeClr val="tx1"/>
                </a:solidFill>
                <a:latin typeface="+mn-lt"/>
              </a:rPr>
              <a:t>হওয়াকে</a:t>
            </a:r>
            <a:r>
              <a:rPr b="1" dirty="0" sz="2800" lang="en-US">
                <a:solidFill>
                  <a:schemeClr val="tx1"/>
                </a:solidFill>
                <a:latin typeface="+mn-lt"/>
              </a:rPr>
              <a:t> </a:t>
            </a:r>
            <a:r>
              <a:rPr b="1" dirty="0" sz="2800" lang="en-US" err="1">
                <a:solidFill>
                  <a:schemeClr val="tx1"/>
                </a:solidFill>
                <a:latin typeface="+mn-lt"/>
              </a:rPr>
              <a:t>অর্থের</a:t>
            </a:r>
            <a:r>
              <a:rPr b="1" dirty="0" sz="2800" lang="en-US">
                <a:solidFill>
                  <a:schemeClr val="tx1"/>
                </a:solidFill>
                <a:latin typeface="+mn-lt"/>
              </a:rPr>
              <a:t> </a:t>
            </a:r>
            <a:r>
              <a:rPr b="1" dirty="0" sz="2800" lang="en-US" err="1">
                <a:solidFill>
                  <a:schemeClr val="tx1"/>
                </a:solidFill>
                <a:latin typeface="+mn-lt"/>
              </a:rPr>
              <a:t>সময়মূল্য</a:t>
            </a:r>
            <a:r>
              <a:rPr b="1" dirty="0" sz="2800" lang="en-US">
                <a:solidFill>
                  <a:schemeClr val="tx1"/>
                </a:solidFill>
                <a:latin typeface="+mn-lt"/>
              </a:rPr>
              <a:t> </a:t>
            </a:r>
            <a:r>
              <a:rPr b="1" dirty="0" sz="2800" lang="en-US" err="1">
                <a:solidFill>
                  <a:schemeClr val="tx1"/>
                </a:solidFill>
                <a:latin typeface="+mn-lt"/>
              </a:rPr>
              <a:t>বলে</a:t>
            </a:r>
            <a:r>
              <a:rPr b="1" dirty="0" sz="2800" lang="en-US">
                <a:solidFill>
                  <a:schemeClr val="tx1"/>
                </a:solidFill>
                <a:latin typeface="+mn-lt"/>
              </a:rPr>
              <a:t> ৷</a:t>
            </a:r>
          </a:p>
        </p:txBody>
      </p:sp>
      <p:sp>
        <p:nvSpPr>
          <p:cNvPr id="1048624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581400"/>
          </a:xfrm>
        </p:spPr>
        <p:txBody>
          <a:bodyPr/>
          <a:p>
            <a:pPr algn="just"/>
            <a:r>
              <a:rPr dirty="0" sz="2300" lang="en-US" err="1"/>
              <a:t>এখনকার</a:t>
            </a:r>
            <a:r>
              <a:rPr dirty="0" sz="2300" lang="en-US"/>
              <a:t> ৩০০০ </a:t>
            </a:r>
            <a:r>
              <a:rPr dirty="0" sz="2300" lang="en-US" err="1"/>
              <a:t>টাকা</a:t>
            </a:r>
            <a:r>
              <a:rPr dirty="0" sz="2300" lang="en-US"/>
              <a:t> </a:t>
            </a:r>
            <a:r>
              <a:rPr dirty="0" sz="2300" lang="en-US" err="1"/>
              <a:t>আর</a:t>
            </a:r>
            <a:r>
              <a:rPr dirty="0" sz="2300" lang="en-US"/>
              <a:t> </a:t>
            </a:r>
            <a:r>
              <a:rPr dirty="0" sz="2300" lang="en-US" err="1"/>
              <a:t>পাঁচ</a:t>
            </a:r>
            <a:r>
              <a:rPr dirty="0" sz="2300" lang="en-US"/>
              <a:t>  </a:t>
            </a:r>
            <a:r>
              <a:rPr dirty="0" sz="2300" lang="en-US" err="1"/>
              <a:t>বছর</a:t>
            </a:r>
            <a:r>
              <a:rPr dirty="0" sz="2300" lang="en-US"/>
              <a:t> </a:t>
            </a:r>
            <a:r>
              <a:rPr dirty="0" sz="2300" lang="en-US" err="1"/>
              <a:t>পরের</a:t>
            </a:r>
            <a:r>
              <a:rPr dirty="0" sz="2300" lang="en-US"/>
              <a:t> ৩০০০ </a:t>
            </a:r>
            <a:r>
              <a:rPr dirty="0" sz="2300" lang="en-US" err="1"/>
              <a:t>টাকা</a:t>
            </a:r>
            <a:r>
              <a:rPr dirty="0" sz="2300" lang="en-US"/>
              <a:t> </a:t>
            </a:r>
            <a:r>
              <a:rPr dirty="0" sz="2300" lang="en-US" err="1"/>
              <a:t>সমান</a:t>
            </a:r>
            <a:r>
              <a:rPr dirty="0" sz="2300" lang="en-US"/>
              <a:t> </a:t>
            </a:r>
            <a:r>
              <a:rPr dirty="0" sz="2300" lang="en-US" err="1"/>
              <a:t>মূল্য</a:t>
            </a:r>
            <a:r>
              <a:rPr dirty="0" sz="2300" lang="en-US"/>
              <a:t> </a:t>
            </a:r>
            <a:r>
              <a:rPr dirty="0" sz="2300" lang="en-US" err="1"/>
              <a:t>বহন</a:t>
            </a:r>
            <a:r>
              <a:rPr dirty="0" sz="2300" lang="en-US"/>
              <a:t> </a:t>
            </a:r>
            <a:r>
              <a:rPr dirty="0" sz="2300" lang="en-US" err="1"/>
              <a:t>করে</a:t>
            </a:r>
            <a:r>
              <a:rPr dirty="0" sz="2300" lang="en-US"/>
              <a:t> </a:t>
            </a:r>
            <a:r>
              <a:rPr dirty="0" sz="2300" lang="en-US" err="1"/>
              <a:t>না</a:t>
            </a:r>
            <a:r>
              <a:rPr dirty="0" sz="2300" lang="en-US"/>
              <a:t>, </a:t>
            </a:r>
            <a:r>
              <a:rPr dirty="0" sz="2300" lang="en-US" err="1"/>
              <a:t>এখনকার</a:t>
            </a:r>
            <a:r>
              <a:rPr dirty="0" sz="2300" lang="en-US"/>
              <a:t> ৩০০০ </a:t>
            </a:r>
            <a:r>
              <a:rPr dirty="0" sz="2300" lang="en-US" err="1"/>
              <a:t>টাকা</a:t>
            </a:r>
            <a:r>
              <a:rPr dirty="0" sz="2300" lang="en-US"/>
              <a:t> </a:t>
            </a:r>
            <a:r>
              <a:rPr dirty="0" sz="2300" lang="en-US" err="1"/>
              <a:t>অধিকতর</a:t>
            </a:r>
            <a:r>
              <a:rPr dirty="0" sz="2300" lang="en-US"/>
              <a:t> </a:t>
            </a:r>
            <a:r>
              <a:rPr dirty="0" sz="2300" lang="en-US" err="1"/>
              <a:t>মূল্যবান</a:t>
            </a:r>
            <a:r>
              <a:rPr dirty="0" sz="2300" lang="en-US"/>
              <a:t> ৷ </a:t>
            </a:r>
            <a:r>
              <a:rPr dirty="0" sz="2300" lang="en-US" err="1"/>
              <a:t>এটাই</a:t>
            </a:r>
            <a:r>
              <a:rPr dirty="0" sz="2300" lang="en-US"/>
              <a:t> </a:t>
            </a:r>
            <a:r>
              <a:rPr dirty="0" sz="2300" lang="en-US" err="1"/>
              <a:t>অর্থের</a:t>
            </a:r>
            <a:r>
              <a:rPr dirty="0" sz="2300" lang="en-US"/>
              <a:t> </a:t>
            </a:r>
            <a:r>
              <a:rPr dirty="0" sz="2300" lang="en-US" err="1"/>
              <a:t>সময়মূল্যের</a:t>
            </a:r>
            <a:r>
              <a:rPr dirty="0" sz="2300" lang="en-US"/>
              <a:t> </a:t>
            </a:r>
            <a:r>
              <a:rPr dirty="0" sz="2300" lang="en-US" err="1"/>
              <a:t>ধারনা</a:t>
            </a:r>
            <a:r>
              <a:rPr dirty="0" sz="2300" lang="en-US"/>
              <a:t> ৷  </a:t>
            </a:r>
            <a:endParaRPr dirty="0" sz="2300" lang="en-US"/>
          </a:p>
          <a:p>
            <a:r>
              <a:rPr dirty="0" sz="2300" lang="en-US" err="1"/>
              <a:t>অর্থের</a:t>
            </a:r>
            <a:r>
              <a:rPr dirty="0" sz="2300" lang="en-US"/>
              <a:t> </a:t>
            </a:r>
            <a:r>
              <a:rPr dirty="0" sz="2300" lang="en-US" err="1"/>
              <a:t>সময়মূল্যের</a:t>
            </a:r>
            <a:r>
              <a:rPr dirty="0" sz="2300" lang="en-US"/>
              <a:t> </a:t>
            </a:r>
            <a:r>
              <a:rPr dirty="0" sz="2300" lang="en-US" err="1"/>
              <a:t>মূল</a:t>
            </a:r>
            <a:r>
              <a:rPr dirty="0" sz="2300" lang="en-US"/>
              <a:t> </a:t>
            </a:r>
            <a:r>
              <a:rPr dirty="0" sz="2300" lang="en-US" err="1"/>
              <a:t>কারণ</a:t>
            </a:r>
            <a:r>
              <a:rPr dirty="0" sz="2300" lang="en-US"/>
              <a:t> </a:t>
            </a:r>
            <a:r>
              <a:rPr dirty="0" sz="2300" lang="en-US" err="1"/>
              <a:t>সুদের</a:t>
            </a:r>
            <a:r>
              <a:rPr dirty="0" sz="2300" lang="en-US"/>
              <a:t> </a:t>
            </a:r>
            <a:r>
              <a:rPr dirty="0" sz="2300" lang="en-US" err="1"/>
              <a:t>হার</a:t>
            </a:r>
            <a:r>
              <a:rPr dirty="0" sz="2300" lang="en-US"/>
              <a:t> </a:t>
            </a:r>
            <a:r>
              <a:rPr dirty="0" lang="en-US"/>
              <a:t>৷</a:t>
            </a:r>
          </a:p>
        </p:txBody>
      </p:sp>
      <p:graphicFrame>
        <p:nvGraphicFramePr>
          <p:cNvPr id="4194304" name="Diagram 8"/>
          <p:cNvGraphicFramePr>
            <a:graphicFrameLocks/>
          </p:cNvGraphicFramePr>
          <p:nvPr/>
        </p:nvGraphicFramePr>
        <p:xfrm>
          <a:off x="1905000" y="3810000"/>
          <a:ext cx="4648200" cy="205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1" r:qs="rId5" r:cs="rId4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800">
        <p:circl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itle 1"/>
          <p:cNvSpPr>
            <a:spLocks noGrp="1"/>
          </p:cNvSpPr>
          <p:nvPr>
            <p:ph type="title"/>
          </p:nvPr>
        </p:nvSpPr>
        <p:spPr>
          <a:xfrm>
            <a:off x="533400" y="653716"/>
            <a:ext cx="8229600" cy="990600"/>
          </a:xfrm>
        </p:spPr>
        <p:txBody>
          <a:bodyPr>
            <a:normAutofit fontScale="90000"/>
          </a:bodyPr>
          <a:p>
            <a:r>
              <a:rPr b="1" dirty="0" sz="3600" lang="en-US" err="1">
                <a:solidFill>
                  <a:schemeClr val="accent5"/>
                </a:solidFill>
              </a:rPr>
              <a:t>চক্রবৃদ্ধিকরণের</a:t>
            </a:r>
            <a:r>
              <a:rPr b="1" dirty="0" sz="3600" lang="en-US">
                <a:solidFill>
                  <a:schemeClr val="accent5"/>
                </a:solidFill>
              </a:rPr>
              <a:t> </a:t>
            </a:r>
            <a:r>
              <a:rPr b="1" dirty="0" sz="3600" lang="en-US" err="1">
                <a:solidFill>
                  <a:schemeClr val="accent5"/>
                </a:solidFill>
              </a:rPr>
              <a:t>মাধ্যমে</a:t>
            </a:r>
            <a:r>
              <a:rPr b="1" dirty="0" sz="3600" lang="en-US">
                <a:solidFill>
                  <a:schemeClr val="accent5"/>
                </a:solidFill>
              </a:rPr>
              <a:t> </a:t>
            </a:r>
            <a:r>
              <a:rPr b="1" dirty="0" sz="3600" lang="en-US" err="1">
                <a:solidFill>
                  <a:schemeClr val="accent5"/>
                </a:solidFill>
              </a:rPr>
              <a:t>ভবিষ্যৎমূল্য</a:t>
            </a:r>
            <a:r>
              <a:rPr b="1" dirty="0" sz="3600" lang="en-US">
                <a:solidFill>
                  <a:schemeClr val="accent5"/>
                </a:solidFill>
              </a:rPr>
              <a:t> </a:t>
            </a:r>
            <a:r>
              <a:rPr b="1" dirty="0" sz="3600" lang="en-US" err="1">
                <a:solidFill>
                  <a:schemeClr val="accent5"/>
                </a:solidFill>
              </a:rPr>
              <a:t>নির্ণয়ঃ</a:t>
            </a:r>
            <a:r>
              <a:rPr b="1" dirty="0" sz="3600" lang="en-US">
                <a:solidFill>
                  <a:schemeClr val="accent5"/>
                </a:solidFill>
              </a:rPr>
              <a:t> </a:t>
            </a:r>
            <a:br>
              <a:rPr b="1" dirty="0" sz="3600" lang="en-US">
                <a:solidFill>
                  <a:srgbClr val="002060"/>
                </a:solidFill>
              </a:rPr>
            </a:br>
            <a:br>
              <a:rPr b="1" dirty="0" lang="en-US">
                <a:solidFill>
                  <a:srgbClr val="002060"/>
                </a:solidFill>
              </a:rPr>
            </a:br>
            <a:br>
              <a:rPr dirty="0" sz="2800" lang="en-US"/>
            </a:br>
            <a:endParaRPr dirty="0" sz="2800" lang="en-US"/>
          </a:p>
        </p:txBody>
      </p:sp>
      <p:sp>
        <p:nvSpPr>
          <p:cNvPr id="1048626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505200"/>
          </a:xfrm>
        </p:spPr>
        <p:txBody>
          <a:bodyPr>
            <a:normAutofit/>
          </a:bodyPr>
          <a:p>
            <a:pPr indent="-274320" lvl="5" marL="274320">
              <a:buClr>
                <a:schemeClr val="accent3"/>
              </a:buClr>
              <a:buSzPct val="95000"/>
              <a:buNone/>
            </a:pPr>
            <a:r>
              <a:rPr dirty="0" sz="2000" lang="en-US" err="1"/>
              <a:t>সমাধানঃ</a:t>
            </a:r>
            <a:r>
              <a:rPr dirty="0" sz="2000" lang="en-US"/>
              <a:t> </a:t>
            </a:r>
            <a:r>
              <a:rPr dirty="0" sz="2000" lang="en-US" err="1"/>
              <a:t>আমরা</a:t>
            </a:r>
            <a:r>
              <a:rPr dirty="0" sz="2000" lang="en-US"/>
              <a:t> </a:t>
            </a:r>
            <a:r>
              <a:rPr dirty="0" sz="2000" lang="en-US" err="1"/>
              <a:t>জানি</a:t>
            </a:r>
            <a:r>
              <a:rPr dirty="0" sz="2000" lang="en-US"/>
              <a:t>,</a:t>
            </a:r>
          </a:p>
          <a:p>
            <a:pPr indent="-274320" lvl="5" marL="274320">
              <a:buClr>
                <a:schemeClr val="accent3"/>
              </a:buClr>
              <a:buSzPct val="95000"/>
              <a:buNone/>
            </a:pPr>
            <a:r>
              <a:rPr dirty="0" sz="2800" lang="en-US"/>
              <a:t>FV= PV (১+ </a:t>
            </a:r>
            <a:r>
              <a:rPr dirty="0" sz="2800" lang="en-US" err="1"/>
              <a:t>i</a:t>
            </a:r>
            <a:r>
              <a:rPr dirty="0" sz="2800" lang="en-US"/>
              <a:t>/m)</a:t>
            </a:r>
            <a:r>
              <a:rPr baseline="30000" dirty="0" sz="2800" lang="en-US"/>
              <a:t>n               </a:t>
            </a:r>
            <a:r>
              <a:rPr baseline="30000" dirty="0" sz="3600" lang="en-US" err="1"/>
              <a:t>দেওয়া</a:t>
            </a:r>
            <a:r>
              <a:rPr baseline="30000" dirty="0" sz="3600" lang="en-US"/>
              <a:t> </a:t>
            </a:r>
            <a:r>
              <a:rPr baseline="30000" dirty="0" sz="3600" lang="en-US" err="1"/>
              <a:t>আছে</a:t>
            </a:r>
            <a:r>
              <a:rPr baseline="30000" dirty="0" sz="3600" lang="en-US"/>
              <a:t>  ,          </a:t>
            </a:r>
            <a:endParaRPr dirty="0" sz="2800" lang="en-US"/>
          </a:p>
          <a:p>
            <a:pPr indent="-274320" lvl="5" marL="274320">
              <a:buClr>
                <a:schemeClr val="accent3"/>
              </a:buClr>
              <a:buSzPct val="95000"/>
              <a:buNone/>
            </a:pPr>
            <a:r>
              <a:rPr dirty="0" sz="2800" lang="en-US"/>
              <a:t>     </a:t>
            </a:r>
            <a:r>
              <a:rPr dirty="0" sz="2400" lang="en-US"/>
              <a:t>= </a:t>
            </a:r>
            <a:r>
              <a:rPr dirty="0" sz="2000" lang="en-US"/>
              <a:t>৫০০০০ (১+ .১০)১০               </a:t>
            </a:r>
            <a:r>
              <a:rPr dirty="0" sz="2000" lang="en-US" err="1"/>
              <a:t>বর্তমান</a:t>
            </a:r>
            <a:r>
              <a:rPr dirty="0" sz="2000" lang="en-US"/>
              <a:t> </a:t>
            </a:r>
            <a:r>
              <a:rPr dirty="0" sz="2000" lang="en-US" err="1"/>
              <a:t>মূল্য</a:t>
            </a:r>
            <a:r>
              <a:rPr dirty="0" sz="2000" lang="en-US"/>
              <a:t> (PV) </a:t>
            </a:r>
            <a:r>
              <a:rPr dirty="0" sz="3600" lang="en-US"/>
              <a:t>= </a:t>
            </a:r>
            <a:r>
              <a:rPr dirty="0" sz="2000" lang="en-US"/>
              <a:t>৫০০০০ </a:t>
            </a:r>
            <a:r>
              <a:rPr dirty="0" sz="2000" lang="en-US" err="1"/>
              <a:t>টাকা</a:t>
            </a:r>
            <a:endParaRPr dirty="0" sz="2400" lang="en-US"/>
          </a:p>
          <a:p>
            <a:pPr indent="-274320" lvl="5" marL="274320">
              <a:buClr>
                <a:schemeClr val="accent3"/>
              </a:buClr>
              <a:buSzPct val="95000"/>
              <a:buNone/>
            </a:pPr>
            <a:r>
              <a:rPr dirty="0" sz="2400" lang="en-US"/>
              <a:t>      </a:t>
            </a:r>
            <a:r>
              <a:rPr dirty="0" sz="2000" lang="en-US"/>
              <a:t>= ৫০০০০(২.৫৯৩৭৪২)              </a:t>
            </a:r>
            <a:r>
              <a:rPr dirty="0" sz="2000" lang="en-US" err="1"/>
              <a:t>সুদের</a:t>
            </a:r>
            <a:r>
              <a:rPr dirty="0" sz="2000" lang="en-US"/>
              <a:t> </a:t>
            </a:r>
            <a:r>
              <a:rPr dirty="0" sz="2000" lang="en-US" err="1"/>
              <a:t>হার</a:t>
            </a:r>
            <a:r>
              <a:rPr dirty="0" sz="2000" lang="en-US"/>
              <a:t> (</a:t>
            </a:r>
            <a:r>
              <a:rPr dirty="0" sz="2000" lang="en-US" err="1"/>
              <a:t>i</a:t>
            </a:r>
            <a:r>
              <a:rPr dirty="0" sz="2000" lang="en-US"/>
              <a:t>) = ১০% =.১০</a:t>
            </a:r>
          </a:p>
          <a:p>
            <a:pPr indent="-274320" lvl="5" marL="274320">
              <a:buClr>
                <a:schemeClr val="accent3"/>
              </a:buClr>
              <a:buSzPct val="95000"/>
              <a:buNone/>
            </a:pPr>
            <a:r>
              <a:rPr dirty="0" sz="2000" lang="en-US"/>
              <a:t>       = ১,২৯,৬৮৭.১২ </a:t>
            </a:r>
            <a:r>
              <a:rPr dirty="0" sz="2000" lang="en-US" err="1"/>
              <a:t>টাকা</a:t>
            </a:r>
            <a:r>
              <a:rPr dirty="0" sz="2000" lang="en-US"/>
              <a:t>                </a:t>
            </a:r>
            <a:r>
              <a:rPr dirty="0" sz="2000" lang="en-US" err="1"/>
              <a:t>মেয়াদ</a:t>
            </a:r>
            <a:r>
              <a:rPr dirty="0" sz="2000" lang="en-US"/>
              <a:t> </a:t>
            </a:r>
            <a:r>
              <a:rPr dirty="0" sz="2000" lang="en-US" err="1"/>
              <a:t>কাল</a:t>
            </a:r>
            <a:r>
              <a:rPr dirty="0" sz="2000" lang="en-US"/>
              <a:t> (n) = ১০ </a:t>
            </a:r>
            <a:r>
              <a:rPr dirty="0" sz="2000" lang="en-US" err="1"/>
              <a:t>বছর</a:t>
            </a:r>
            <a:r>
              <a:rPr dirty="0" sz="2000" lang="en-US"/>
              <a:t>                                       </a:t>
            </a:r>
          </a:p>
          <a:p>
            <a:pPr indent="-274320" lvl="5" marL="274320">
              <a:buClr>
                <a:schemeClr val="accent3"/>
              </a:buClr>
              <a:buSzPct val="95000"/>
              <a:buNone/>
            </a:pPr>
            <a:r>
              <a:rPr dirty="0" sz="2000" lang="en-US"/>
              <a:t>                                                      </a:t>
            </a:r>
            <a:r>
              <a:rPr dirty="0" sz="2000" lang="en-US" err="1"/>
              <a:t>ভবিষ্যৎমূল্য</a:t>
            </a:r>
            <a:r>
              <a:rPr dirty="0" sz="2000" lang="en-US"/>
              <a:t> (FV) = </a:t>
            </a:r>
            <a:r>
              <a:rPr dirty="0" sz="2000" lang="en-US" err="1"/>
              <a:t>কত</a:t>
            </a:r>
            <a:r>
              <a:rPr dirty="0" sz="2000" lang="en-US"/>
              <a:t>?</a:t>
            </a:r>
            <a:endParaRPr dirty="0" sz="2400" lang="en-US"/>
          </a:p>
          <a:p>
            <a:pPr>
              <a:buNone/>
            </a:pPr>
            <a:endParaRPr dirty="0" lang="en-US"/>
          </a:p>
        </p:txBody>
      </p:sp>
      <p:sp>
        <p:nvSpPr>
          <p:cNvPr id="1048627" name="Rectangle 3"/>
          <p:cNvSpPr/>
          <p:nvPr/>
        </p:nvSpPr>
        <p:spPr>
          <a:xfrm>
            <a:off x="457200" y="1795046"/>
            <a:ext cx="8077200" cy="677108"/>
          </a:xfrm>
          <a:prstGeom prst="rect"/>
        </p:spPr>
        <p:txBody>
          <a:bodyPr wrap="square">
            <a:spAutoFit/>
          </a:bodyPr>
          <a:p>
            <a:pPr>
              <a:buNone/>
            </a:pPr>
            <a:r>
              <a:rPr b="1" dirty="0" sz="2000" lang="en-US" err="1"/>
              <a:t>প্র্রশ্নঃ</a:t>
            </a:r>
            <a:r>
              <a:rPr dirty="0" sz="2000" lang="en-US"/>
              <a:t> </a:t>
            </a:r>
            <a:r>
              <a:rPr b="1" dirty="0" sz="2000" lang="en-US"/>
              <a:t>১০% </a:t>
            </a:r>
            <a:r>
              <a:rPr b="1" dirty="0" sz="2000" lang="en-US" err="1"/>
              <a:t>মাসিক</a:t>
            </a:r>
            <a:r>
              <a:rPr b="1" dirty="0" sz="2000" lang="en-US"/>
              <a:t> </a:t>
            </a:r>
            <a:r>
              <a:rPr b="1" dirty="0" lang="en-US" err="1"/>
              <a:t>চক্রবৃদ্ধিতে</a:t>
            </a:r>
            <a:r>
              <a:rPr b="1" dirty="0" lang="en-US"/>
              <a:t> </a:t>
            </a:r>
            <a:r>
              <a:rPr b="1" dirty="0" sz="2000" lang="en-US"/>
              <a:t>৫০,০০০ </a:t>
            </a:r>
            <a:r>
              <a:rPr b="1" dirty="0" lang="en-US" err="1"/>
              <a:t>টাকা</a:t>
            </a:r>
            <a:r>
              <a:rPr b="1" dirty="0" lang="en-US"/>
              <a:t> </a:t>
            </a:r>
            <a:r>
              <a:rPr b="1" dirty="0" lang="en-US" err="1"/>
              <a:t>এখন</a:t>
            </a:r>
            <a:r>
              <a:rPr b="1" dirty="0" lang="en-US"/>
              <a:t> </a:t>
            </a:r>
            <a:r>
              <a:rPr b="1" dirty="0" lang="en-US" err="1"/>
              <a:t>ব্যাংকে</a:t>
            </a:r>
            <a:r>
              <a:rPr b="1" dirty="0" lang="en-US"/>
              <a:t> </a:t>
            </a:r>
            <a:r>
              <a:rPr b="1" dirty="0" lang="en-US" err="1"/>
              <a:t>জমা</a:t>
            </a:r>
            <a:r>
              <a:rPr b="1" dirty="0" lang="en-US"/>
              <a:t> </a:t>
            </a:r>
            <a:r>
              <a:rPr b="1" dirty="0" lang="en-US" err="1"/>
              <a:t>রাখা</a:t>
            </a:r>
            <a:r>
              <a:rPr b="1" dirty="0" lang="en-US"/>
              <a:t> </a:t>
            </a:r>
            <a:r>
              <a:rPr b="1" dirty="0" lang="en-US" err="1"/>
              <a:t>হলো</a:t>
            </a:r>
            <a:r>
              <a:rPr b="1" dirty="0" lang="en-US"/>
              <a:t>। ১০ </a:t>
            </a:r>
            <a:r>
              <a:rPr b="1" dirty="0" lang="en-US" err="1"/>
              <a:t>বছর</a:t>
            </a:r>
            <a:r>
              <a:rPr b="1" dirty="0" lang="en-US"/>
              <a:t> </a:t>
            </a:r>
            <a:r>
              <a:rPr b="1" dirty="0" lang="en-US" err="1"/>
              <a:t>পর</a:t>
            </a:r>
            <a:r>
              <a:rPr b="1" dirty="0" lang="en-US"/>
              <a:t> </a:t>
            </a:r>
            <a:r>
              <a:rPr b="1" dirty="0" lang="en-US" err="1"/>
              <a:t>কত</a:t>
            </a:r>
            <a:r>
              <a:rPr b="1" dirty="0" lang="en-US"/>
              <a:t> </a:t>
            </a:r>
            <a:r>
              <a:rPr b="1" dirty="0" lang="en-US" err="1"/>
              <a:t>টাকা</a:t>
            </a:r>
            <a:r>
              <a:rPr b="1" dirty="0" lang="en-US"/>
              <a:t> </a:t>
            </a:r>
            <a:r>
              <a:rPr b="1" dirty="0" lang="en-US" err="1"/>
              <a:t>পাওয়া</a:t>
            </a:r>
            <a:r>
              <a:rPr b="1" dirty="0" lang="en-US"/>
              <a:t> </a:t>
            </a:r>
            <a:r>
              <a:rPr b="1" dirty="0" lang="en-US" err="1"/>
              <a:t>যাবে</a:t>
            </a:r>
            <a:r>
              <a:rPr b="1" dirty="0" lang="en-US"/>
              <a:t>।</a:t>
            </a:r>
          </a:p>
        </p:txBody>
      </p:sp>
      <p:cxnSp>
        <p:nvCxnSpPr>
          <p:cNvPr id="3145730" name="Straight Connector 5"/>
          <p:cNvCxnSpPr>
            <a:cxnSpLocks/>
          </p:cNvCxnSpPr>
          <p:nvPr/>
        </p:nvCxnSpPr>
        <p:spPr>
          <a:xfrm rot="5400000">
            <a:off x="2896394" y="4038203"/>
            <a:ext cx="2437606" cy="794"/>
          </a:xfrm>
          <a:prstGeom prst="line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800">
        <p:circl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"/>
          <p:cNvSpPr txBox="1"/>
          <p:nvPr/>
        </p:nvSpPr>
        <p:spPr>
          <a:xfrm>
            <a:off x="1432237" y="533907"/>
            <a:ext cx="5917548" cy="1056641"/>
          </a:xfrm>
          <a:prstGeom prst="rect"/>
        </p:spPr>
        <p:txBody>
          <a:bodyPr rtlCol="0" wrap="square">
            <a:spAutoFit/>
          </a:bodyPr>
          <a:p>
            <a:r>
              <a:rPr altLang="en-US" sz="6500" lang="en-CA">
                <a:solidFill>
                  <a:srgbClr val="000000"/>
                </a:solidFill>
              </a:rPr>
              <a:t>এ</a:t>
            </a:r>
            <a:r>
              <a:rPr altLang="en-US" sz="6500" lang="en-CA">
                <a:solidFill>
                  <a:srgbClr val="000000"/>
                </a:solidFill>
              </a:rPr>
              <a:t>ক</a:t>
            </a:r>
            <a:r>
              <a:rPr altLang="en-US" sz="6500" lang="en-CA">
                <a:solidFill>
                  <a:srgbClr val="000000"/>
                </a:solidFill>
              </a:rPr>
              <a:t>ক</a:t>
            </a:r>
            <a:r>
              <a:rPr altLang="en-US" sz="6500" lang="en-US">
                <a:solidFill>
                  <a:srgbClr val="000000"/>
                </a:solidFill>
              </a:rPr>
              <a:t> </a:t>
            </a:r>
            <a:r>
              <a:rPr altLang="en-US" sz="6500" lang="en-CA">
                <a:solidFill>
                  <a:srgbClr val="000000"/>
                </a:solidFill>
              </a:rPr>
              <a:t>কাজ</a:t>
            </a:r>
            <a:r>
              <a:rPr altLang="en-US" sz="6500" lang="en-CA">
                <a:solidFill>
                  <a:srgbClr val="000000"/>
                </a:solidFill>
              </a:rPr>
              <a:t>ঃ</a:t>
            </a:r>
            <a:r>
              <a:rPr altLang="en-US" sz="6500" lang="en-US">
                <a:solidFill>
                  <a:srgbClr val="000000"/>
                </a:solidFill>
              </a:rPr>
              <a:t>-</a:t>
            </a:r>
            <a:r>
              <a:rPr altLang="en-US" sz="2800" lang="en-US">
                <a:solidFill>
                  <a:srgbClr val="000000"/>
                </a:solidFill>
              </a:rPr>
              <a:t> </a:t>
            </a:r>
            <a:endParaRPr sz="2800" lang="en-CA">
              <a:solidFill>
                <a:srgbClr val="000000"/>
              </a:solidFill>
            </a:endParaRPr>
          </a:p>
        </p:txBody>
      </p:sp>
      <p:sp>
        <p:nvSpPr>
          <p:cNvPr id="1048605" name=""/>
          <p:cNvSpPr txBox="1"/>
          <p:nvPr/>
        </p:nvSpPr>
        <p:spPr>
          <a:xfrm>
            <a:off x="997289" y="2572661"/>
            <a:ext cx="6535292" cy="2288540"/>
          </a:xfrm>
          <a:prstGeom prst="rect"/>
        </p:spPr>
        <p:txBody>
          <a:bodyPr rtlCol="0" wrap="square">
            <a:spAutoFit/>
          </a:bodyPr>
          <a:p>
            <a:r>
              <a:rPr dirty="0" sz="3000" lang="en-US" err="1"/>
              <a:t>প্র</a:t>
            </a:r>
            <a:r>
              <a:rPr altLang="en-US" dirty="0" sz="3000" lang="en-CA" err="1"/>
              <a:t>শ</a:t>
            </a:r>
            <a:r>
              <a:rPr altLang="en-US" dirty="0" sz="3000" lang="en-CA" err="1"/>
              <a:t>্ন</a:t>
            </a:r>
            <a:r>
              <a:rPr altLang="en-US" dirty="0" sz="3000" lang="en-CA" err="1"/>
              <a:t>ঃ</a:t>
            </a:r>
            <a:r>
              <a:rPr dirty="0" sz="3000" lang="en-US"/>
              <a:t> ১০% </a:t>
            </a:r>
            <a:r>
              <a:rPr dirty="0" sz="3000" lang="en-US" err="1"/>
              <a:t>মাসিক</a:t>
            </a:r>
            <a:r>
              <a:rPr dirty="0" sz="3000" lang="en-US"/>
              <a:t> </a:t>
            </a:r>
            <a:r>
              <a:rPr dirty="0" sz="3000" lang="en-US" err="1"/>
              <a:t>চক্রবৃদ্ধিতে</a:t>
            </a:r>
            <a:r>
              <a:rPr dirty="0" sz="3000" lang="en-US"/>
              <a:t> ১২ </a:t>
            </a:r>
            <a:r>
              <a:rPr dirty="0" sz="3000" lang="en-US" err="1"/>
              <a:t>বছর</a:t>
            </a:r>
            <a:r>
              <a:rPr dirty="0" sz="3000" lang="en-US"/>
              <a:t> </a:t>
            </a:r>
            <a:r>
              <a:rPr dirty="0" sz="3000" lang="en-US" err="1"/>
              <a:t>পর</a:t>
            </a:r>
            <a:r>
              <a:rPr dirty="0" sz="3000" lang="en-US"/>
              <a:t> ২,০০,০০০ </a:t>
            </a:r>
            <a:r>
              <a:rPr dirty="0" sz="3000" lang="en-US" err="1"/>
              <a:t>টাকা</a:t>
            </a:r>
            <a:r>
              <a:rPr dirty="0" sz="3000" lang="en-US"/>
              <a:t> </a:t>
            </a:r>
            <a:r>
              <a:rPr dirty="0" sz="3000" lang="en-US" err="1"/>
              <a:t>পাওয়ার</a:t>
            </a:r>
            <a:r>
              <a:rPr dirty="0" sz="3000" lang="en-US"/>
              <a:t> </a:t>
            </a:r>
            <a:r>
              <a:rPr dirty="0" sz="3000" lang="en-US" err="1"/>
              <a:t>আশায়</a:t>
            </a:r>
            <a:r>
              <a:rPr dirty="0" sz="3000" lang="en-US"/>
              <a:t>  </a:t>
            </a:r>
            <a:r>
              <a:rPr dirty="0" sz="3000" lang="en-US" err="1"/>
              <a:t>বর্তমানে</a:t>
            </a:r>
            <a:r>
              <a:rPr dirty="0" sz="3000" lang="en-US"/>
              <a:t> </a:t>
            </a:r>
            <a:r>
              <a:rPr dirty="0" sz="3000" lang="en-US" err="1"/>
              <a:t>কিছু</a:t>
            </a:r>
            <a:r>
              <a:rPr dirty="0" sz="3000" lang="en-US"/>
              <a:t> </a:t>
            </a:r>
            <a:r>
              <a:rPr dirty="0" sz="3000" lang="en-US" err="1"/>
              <a:t>টাকা</a:t>
            </a:r>
            <a:r>
              <a:rPr dirty="0" sz="3000" lang="en-US"/>
              <a:t> </a:t>
            </a:r>
            <a:r>
              <a:rPr dirty="0" sz="3000" lang="en-US" err="1"/>
              <a:t>ব্যাংকে</a:t>
            </a:r>
            <a:r>
              <a:rPr dirty="0" sz="3000" lang="en-US"/>
              <a:t> </a:t>
            </a:r>
            <a:r>
              <a:rPr dirty="0" sz="3000" lang="en-US" err="1"/>
              <a:t>জমা</a:t>
            </a:r>
            <a:r>
              <a:rPr dirty="0" sz="3000" lang="en-US"/>
              <a:t> </a:t>
            </a:r>
            <a:r>
              <a:rPr dirty="0" sz="3000" lang="en-US" err="1"/>
              <a:t>রাখতে</a:t>
            </a:r>
            <a:r>
              <a:rPr dirty="0" sz="3000" lang="en-US"/>
              <a:t> </a:t>
            </a:r>
            <a:r>
              <a:rPr dirty="0" sz="3000" lang="en-US" err="1"/>
              <a:t>হবে</a:t>
            </a:r>
            <a:r>
              <a:rPr dirty="0" sz="3000" lang="en-US"/>
              <a:t>। </a:t>
            </a:r>
            <a:r>
              <a:rPr dirty="0" sz="3000" lang="en-US" err="1"/>
              <a:t>বর্তমানে</a:t>
            </a:r>
            <a:r>
              <a:rPr dirty="0" sz="3000" lang="en-US"/>
              <a:t> </a:t>
            </a:r>
            <a:r>
              <a:rPr dirty="0" sz="3000" lang="en-US" err="1"/>
              <a:t>কত</a:t>
            </a:r>
            <a:r>
              <a:rPr dirty="0" sz="3000" lang="en-US"/>
              <a:t> </a:t>
            </a:r>
            <a:r>
              <a:rPr dirty="0" sz="3000" lang="en-US" err="1"/>
              <a:t>টাকা</a:t>
            </a:r>
            <a:r>
              <a:rPr dirty="0" sz="3000" lang="en-US"/>
              <a:t> </a:t>
            </a:r>
            <a:r>
              <a:rPr dirty="0" sz="3000" lang="en-US" err="1"/>
              <a:t>ব্যাংকে</a:t>
            </a:r>
            <a:r>
              <a:rPr dirty="0" sz="3000" lang="en-US"/>
              <a:t> </a:t>
            </a:r>
            <a:r>
              <a:rPr dirty="0" sz="3000" lang="en-US" err="1"/>
              <a:t>জমা</a:t>
            </a:r>
            <a:r>
              <a:rPr dirty="0" sz="3000" lang="en-US"/>
              <a:t> </a:t>
            </a:r>
            <a:r>
              <a:rPr dirty="0" sz="3000" lang="en-US" err="1"/>
              <a:t>রাখতে</a:t>
            </a:r>
            <a:r>
              <a:rPr dirty="0" sz="3000" lang="en-US"/>
              <a:t> </a:t>
            </a:r>
            <a:r>
              <a:rPr dirty="0" sz="3000" lang="en-US" err="1"/>
              <a:t>হবে</a:t>
            </a:r>
            <a:r>
              <a:rPr dirty="0" sz="3000" lang="en-US"/>
              <a:t>?</a:t>
            </a:r>
            <a:endParaRPr sz="3000"/>
          </a:p>
          <a:p>
            <a:endParaRPr dirty="0" sz="280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800">
        <p:circl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pPr algn="ctr"/>
            <a:r>
              <a:rPr b="1" dirty="0" sz="7200" lang="en-US" err="1">
                <a:solidFill>
                  <a:schemeClr val="tx1"/>
                </a:solidFill>
                <a:latin typeface="+mn-lt"/>
              </a:rPr>
              <a:t>মূল্যায়ণঃ</a:t>
            </a:r>
            <a:endParaRPr b="1" dirty="0" sz="7200"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buNone/>
            </a:pPr>
            <a:endParaRPr dirty="0" lang="en-US"/>
          </a:p>
          <a:p>
            <a:pPr>
              <a:buNone/>
            </a:pPr>
            <a:endParaRPr dirty="0" lang="en-US"/>
          </a:p>
          <a:p>
            <a:pPr>
              <a:buNone/>
            </a:pPr>
            <a:endParaRPr dirty="0" lang="en-US"/>
          </a:p>
          <a:p>
            <a:pPr>
              <a:buNone/>
            </a:pPr>
            <a:endParaRPr dirty="0" lang="en-US"/>
          </a:p>
          <a:p>
            <a:pPr>
              <a:buNone/>
            </a:pPr>
            <a:endParaRPr dirty="0" lang="en-US"/>
          </a:p>
        </p:txBody>
      </p:sp>
      <p:sp>
        <p:nvSpPr>
          <p:cNvPr id="1048599" name="Rectangle 3"/>
          <p:cNvSpPr/>
          <p:nvPr/>
        </p:nvSpPr>
        <p:spPr>
          <a:xfrm>
            <a:off x="685800" y="2322534"/>
            <a:ext cx="7696200" cy="954107"/>
          </a:xfrm>
          <a:prstGeom prst="rect"/>
        </p:spPr>
        <p:txBody>
          <a:bodyPr wrap="square">
            <a:spAutoFit/>
          </a:bodyPr>
          <a:p>
            <a:pPr>
              <a:buNone/>
            </a:pPr>
            <a:r>
              <a:rPr dirty="0" sz="2800" lang="en-US" err="1"/>
              <a:t>প্রশ্নঃ</a:t>
            </a:r>
            <a:r>
              <a:rPr dirty="0" sz="2800" lang="en-US"/>
              <a:t> </a:t>
            </a:r>
            <a:r>
              <a:rPr dirty="0" sz="2800" lang="en-US" err="1"/>
              <a:t>সুদের</a:t>
            </a:r>
            <a:r>
              <a:rPr dirty="0" sz="2800" lang="en-US"/>
              <a:t> </a:t>
            </a:r>
            <a:r>
              <a:rPr dirty="0" sz="2800" lang="en-US" err="1"/>
              <a:t>হারের</a:t>
            </a:r>
            <a:r>
              <a:rPr dirty="0" sz="2800" lang="en-US"/>
              <a:t> </a:t>
            </a:r>
            <a:r>
              <a:rPr dirty="0" sz="2800" lang="en-US" err="1"/>
              <a:t>কারণে</a:t>
            </a:r>
            <a:r>
              <a:rPr dirty="0" sz="2800" lang="en-US"/>
              <a:t> </a:t>
            </a:r>
            <a:r>
              <a:rPr dirty="0" sz="2800" lang="en-US" err="1"/>
              <a:t>বর্তমান</a:t>
            </a:r>
            <a:r>
              <a:rPr dirty="0" sz="2800" lang="en-US"/>
              <a:t> ও </a:t>
            </a:r>
            <a:r>
              <a:rPr dirty="0" sz="2800" lang="en-US" err="1"/>
              <a:t>ভবিষ্য</a:t>
            </a:r>
            <a:r>
              <a:rPr dirty="0" sz="2800" lang="en-US"/>
              <a:t>ৎ </a:t>
            </a:r>
            <a:r>
              <a:rPr dirty="0" sz="2800" lang="en-US" err="1"/>
              <a:t>সময়ের</a:t>
            </a:r>
            <a:r>
              <a:rPr dirty="0" sz="2800" lang="en-US"/>
              <a:t> </a:t>
            </a:r>
            <a:r>
              <a:rPr dirty="0" sz="2800" lang="en-US" err="1"/>
              <a:t>মধ্যে</a:t>
            </a:r>
            <a:r>
              <a:rPr dirty="0" sz="2800" lang="en-US"/>
              <a:t> </a:t>
            </a:r>
            <a:r>
              <a:rPr dirty="0" sz="2800" lang="en-US" err="1"/>
              <a:t>কিসের</a:t>
            </a:r>
            <a:r>
              <a:rPr dirty="0" sz="2800" lang="en-US"/>
              <a:t> </a:t>
            </a:r>
            <a:r>
              <a:rPr dirty="0" sz="2800" lang="en-US" err="1"/>
              <a:t>পার্থক্য</a:t>
            </a:r>
            <a:r>
              <a:rPr dirty="0" sz="2800" lang="en-US"/>
              <a:t> </a:t>
            </a:r>
            <a:r>
              <a:rPr dirty="0" sz="2800" lang="en-US" err="1"/>
              <a:t>সৃষ্টি</a:t>
            </a:r>
            <a:r>
              <a:rPr dirty="0" sz="2800" lang="en-US"/>
              <a:t> </a:t>
            </a:r>
            <a:r>
              <a:rPr dirty="0" sz="2800" lang="en-US" err="1"/>
              <a:t>হয়</a:t>
            </a:r>
            <a:r>
              <a:rPr dirty="0" sz="2800" lang="en-US"/>
              <a:t>?</a:t>
            </a:r>
          </a:p>
        </p:txBody>
      </p:sp>
      <p:sp>
        <p:nvSpPr>
          <p:cNvPr id="1048600" name="Rectangle 4"/>
          <p:cNvSpPr/>
          <p:nvPr/>
        </p:nvSpPr>
        <p:spPr>
          <a:xfrm>
            <a:off x="685800" y="3465493"/>
            <a:ext cx="7848600" cy="954107"/>
          </a:xfrm>
          <a:prstGeom prst="rect"/>
        </p:spPr>
        <p:txBody>
          <a:bodyPr wrap="square">
            <a:spAutoFit/>
          </a:bodyPr>
          <a:p>
            <a:pPr>
              <a:buNone/>
            </a:pPr>
            <a:r>
              <a:rPr dirty="0" sz="2800" lang="en-US" err="1"/>
              <a:t>প্রশ্নঃ</a:t>
            </a:r>
            <a:r>
              <a:rPr dirty="0" sz="2800" lang="en-US"/>
              <a:t> </a:t>
            </a:r>
            <a:r>
              <a:rPr dirty="0" sz="2800" lang="en-US" err="1"/>
              <a:t>চক্রবৃদ্ধিকরণের</a:t>
            </a:r>
            <a:r>
              <a:rPr dirty="0" sz="2800" lang="en-US"/>
              <a:t> </a:t>
            </a:r>
            <a:r>
              <a:rPr dirty="0" sz="2800" lang="en-US" err="1"/>
              <a:t>মাধ্যমে</a:t>
            </a:r>
            <a:r>
              <a:rPr dirty="0" sz="2800" lang="en-US"/>
              <a:t> </a:t>
            </a:r>
            <a:r>
              <a:rPr dirty="0" sz="2800" lang="en-US" err="1"/>
              <a:t>ভবিষ্যৎমূল্য</a:t>
            </a:r>
            <a:r>
              <a:rPr dirty="0" sz="2800" lang="en-US"/>
              <a:t> </a:t>
            </a:r>
            <a:r>
              <a:rPr dirty="0" sz="2800" lang="en-US" err="1"/>
              <a:t>নির্ণয়ের</a:t>
            </a:r>
            <a:r>
              <a:rPr dirty="0" sz="2800" lang="en-US"/>
              <a:t> </a:t>
            </a:r>
            <a:r>
              <a:rPr dirty="0" sz="2800" lang="en-US" err="1"/>
              <a:t>সূত্রটি</a:t>
            </a:r>
            <a:r>
              <a:rPr dirty="0" sz="2800" lang="en-US"/>
              <a:t> </a:t>
            </a:r>
            <a:r>
              <a:rPr dirty="0" sz="2800" lang="en-US" err="1"/>
              <a:t>লিখ</a:t>
            </a:r>
            <a:r>
              <a:rPr dirty="0" sz="2800" lang="en-US"/>
              <a:t>।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800">
        <p:circl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lastClr="000000" val="windowText"/>
      </a:dk1>
      <a:lt1>
        <a:sysClr lastClr="FFFFFF" val="window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r="5400000" dist="254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r="5400000" dist="381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l" rig="threePt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Company>Microsoft</Company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মতবিনিময় সভা</dc:title>
  <dc:creator>Ahsanullah Khalid</dc:creator>
  <cp:lastModifiedBy>md younus</cp:lastModifiedBy>
  <dcterms:created xsi:type="dcterms:W3CDTF">2020-03-20T15:48:05Z</dcterms:created>
  <dcterms:modified xsi:type="dcterms:W3CDTF">2021-07-26T09:47:06Z</dcterms:modified>
</cp:coreProperties>
</file>