
<file path=[Content_Types].xml><?xml version="1.0" encoding="utf-8"?>
<Types xmlns="http://schemas.openxmlformats.org/package/2006/content-types">
  <Default Extension="gif" ContentType="image/gif"/>
  <Default Extension="jfif" ContentType="image/jpeg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mp" ContentType="image/png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300" r:id="rId2"/>
    <p:sldId id="272" r:id="rId3"/>
    <p:sldId id="275" r:id="rId4"/>
    <p:sldId id="276" r:id="rId5"/>
    <p:sldId id="277" r:id="rId6"/>
    <p:sldId id="283" r:id="rId7"/>
    <p:sldId id="288" r:id="rId8"/>
    <p:sldId id="274" r:id="rId9"/>
    <p:sldId id="294" r:id="rId10"/>
    <p:sldId id="273" r:id="rId11"/>
    <p:sldId id="278" r:id="rId12"/>
    <p:sldId id="290" r:id="rId13"/>
    <p:sldId id="299" r:id="rId14"/>
    <p:sldId id="287" r:id="rId15"/>
    <p:sldId id="297" r:id="rId16"/>
    <p:sldId id="289" r:id="rId17"/>
    <p:sldId id="285" r:id="rId18"/>
    <p:sldId id="282" r:id="rId19"/>
    <p:sldId id="281" r:id="rId20"/>
    <p:sldId id="279" r:id="rId21"/>
    <p:sldId id="301" r:id="rId22"/>
    <p:sldId id="302" r:id="rId23"/>
    <p:sldId id="280" r:id="rId24"/>
    <p:sldId id="292" r:id="rId25"/>
    <p:sldId id="291" r:id="rId2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EE1AA2"/>
    <a:srgbClr val="FF66CC"/>
    <a:srgbClr val="FF00FF"/>
    <a:srgbClr val="00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ame 6">
            <a:extLst>
              <a:ext uri="{FF2B5EF4-FFF2-40B4-BE49-F238E27FC236}">
                <a16:creationId xmlns:a16="http://schemas.microsoft.com/office/drawing/2014/main" id="{26073C8F-B5A9-45CD-9340-548C188ADBEF}"/>
              </a:ext>
            </a:extLst>
          </p:cNvPr>
          <p:cNvSpPr/>
          <p:nvPr userDrawn="1"/>
        </p:nvSpPr>
        <p:spPr>
          <a:xfrm>
            <a:off x="1" y="0"/>
            <a:ext cx="12192000" cy="6858000"/>
          </a:xfrm>
          <a:prstGeom prst="frame">
            <a:avLst>
              <a:gd name="adj1" fmla="val 0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Half Frame 7">
            <a:extLst>
              <a:ext uri="{FF2B5EF4-FFF2-40B4-BE49-F238E27FC236}">
                <a16:creationId xmlns:a16="http://schemas.microsoft.com/office/drawing/2014/main" id="{F843C1D0-4A65-45AD-B738-B123B60716B9}"/>
              </a:ext>
            </a:extLst>
          </p:cNvPr>
          <p:cNvSpPr/>
          <p:nvPr userDrawn="1"/>
        </p:nvSpPr>
        <p:spPr>
          <a:xfrm>
            <a:off x="-1" y="1"/>
            <a:ext cx="6844937" cy="3892730"/>
          </a:xfrm>
          <a:prstGeom prst="halfFrame">
            <a:avLst>
              <a:gd name="adj1" fmla="val 7905"/>
              <a:gd name="adj2" fmla="val 8884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Half Frame 8">
            <a:extLst>
              <a:ext uri="{FF2B5EF4-FFF2-40B4-BE49-F238E27FC236}">
                <a16:creationId xmlns:a16="http://schemas.microsoft.com/office/drawing/2014/main" id="{6959380A-5DF4-4997-B876-35C8939DF7CE}"/>
              </a:ext>
            </a:extLst>
          </p:cNvPr>
          <p:cNvSpPr/>
          <p:nvPr userDrawn="1"/>
        </p:nvSpPr>
        <p:spPr>
          <a:xfrm rot="5400000">
            <a:off x="5956662" y="21771"/>
            <a:ext cx="6257110" cy="6213565"/>
          </a:xfrm>
          <a:prstGeom prst="halfFrame">
            <a:avLst>
              <a:gd name="adj1" fmla="val 5191"/>
              <a:gd name="adj2" fmla="val 4499"/>
            </a:avLst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Half Frame 9">
            <a:extLst>
              <a:ext uri="{FF2B5EF4-FFF2-40B4-BE49-F238E27FC236}">
                <a16:creationId xmlns:a16="http://schemas.microsoft.com/office/drawing/2014/main" id="{44E1E469-E8D9-4EC1-BDA3-9DED2CC5ACBF}"/>
              </a:ext>
            </a:extLst>
          </p:cNvPr>
          <p:cNvSpPr/>
          <p:nvPr userDrawn="1"/>
        </p:nvSpPr>
        <p:spPr>
          <a:xfrm rot="10800000">
            <a:off x="5172891" y="3265713"/>
            <a:ext cx="7019108" cy="3592286"/>
          </a:xfrm>
          <a:prstGeom prst="halfFrame">
            <a:avLst>
              <a:gd name="adj1" fmla="val 7905"/>
              <a:gd name="adj2" fmla="val 8884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Half Frame 10">
            <a:extLst>
              <a:ext uri="{FF2B5EF4-FFF2-40B4-BE49-F238E27FC236}">
                <a16:creationId xmlns:a16="http://schemas.microsoft.com/office/drawing/2014/main" id="{CCC0D7F2-D2B0-4547-99A5-6DE2009081DE}"/>
              </a:ext>
            </a:extLst>
          </p:cNvPr>
          <p:cNvSpPr/>
          <p:nvPr userDrawn="1"/>
        </p:nvSpPr>
        <p:spPr>
          <a:xfrm rot="16200000">
            <a:off x="1480460" y="1948540"/>
            <a:ext cx="3428999" cy="6389920"/>
          </a:xfrm>
          <a:prstGeom prst="halfFrame">
            <a:avLst>
              <a:gd name="adj1" fmla="val 10522"/>
              <a:gd name="adj2" fmla="val 9646"/>
            </a:avLst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5079F3D-A6D9-4270-971D-13B5236237C4}"/>
              </a:ext>
            </a:extLst>
          </p:cNvPr>
          <p:cNvSpPr txBox="1"/>
          <p:nvPr userDrawn="1"/>
        </p:nvSpPr>
        <p:spPr>
          <a:xfrm>
            <a:off x="9344298" y="6165503"/>
            <a:ext cx="26865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Nelufa</a:t>
            </a:r>
            <a:r>
              <a:rPr lang="en-US" sz="2400" b="1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afrose</a:t>
            </a:r>
            <a:r>
              <a:rPr lang="en-US" sz="2400" b="1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bithi</a:t>
            </a:r>
            <a:endParaRPr lang="en-US" sz="2400" b="1" i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61864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C07EAC8-3AAC-49A9-9BF4-4B70F719C2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65860A4-ABDA-4839-B786-76C9A1B5637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E14964F-C2F6-432C-AAF5-C1740EF78E3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A37035-9AEB-4EC8-93A5-C4A7F7A6E4E6}" type="datetimeFigureOut">
              <a:rPr lang="en-US" smtClean="0"/>
              <a:t>8/20/2021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B0F4EF4-CF3B-4A2B-8719-EEA09C443BD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BF2EB18-A266-48E5-A68C-6A4E26212F6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4EBD75-D4D7-478B-B4EC-E4CF7049C6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96876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7" Type="http://schemas.openxmlformats.org/officeDocument/2006/relationships/image" Target="../media/image7.gif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5.jpg"/><Relationship Id="rId5" Type="http://schemas.openxmlformats.org/officeDocument/2006/relationships/image" Target="../media/image24.jpeg"/><Relationship Id="rId4" Type="http://schemas.openxmlformats.org/officeDocument/2006/relationships/image" Target="../media/image23.gif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gif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gif"/><Relationship Id="rId4" Type="http://schemas.openxmlformats.org/officeDocument/2006/relationships/image" Target="../media/image6.jfi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tmp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34EC5DA-00B1-4FE0-8DFA-27CC0691B3F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18923" y="2602131"/>
            <a:ext cx="4820478" cy="3678670"/>
          </a:xfrm>
          <a:prstGeom prst="ellipse">
            <a:avLst/>
          </a:prstGeom>
          <a:ln w="190500" cap="rnd">
            <a:solidFill>
              <a:srgbClr val="FF0000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A2AD53B-818D-47BA-B078-2A1E7A743D9B}"/>
              </a:ext>
            </a:extLst>
          </p:cNvPr>
          <p:cNvSpPr txBox="1"/>
          <p:nvPr/>
        </p:nvSpPr>
        <p:spPr>
          <a:xfrm>
            <a:off x="689112" y="478473"/>
            <a:ext cx="6364356" cy="21236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Welcome to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6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kumimoji="0" lang="en-US" sz="66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ultimedia</a:t>
            </a:r>
            <a:r>
              <a:rPr kumimoji="0" lang="en-US" sz="66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class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0EE115F-C0F5-4ECA-83C3-CFF6D500BAB9}"/>
              </a:ext>
            </a:extLst>
          </p:cNvPr>
          <p:cNvSpPr/>
          <p:nvPr/>
        </p:nvSpPr>
        <p:spPr>
          <a:xfrm>
            <a:off x="9435548" y="6307289"/>
            <a:ext cx="2385391" cy="25253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04954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5E89E679-3650-41AF-9D7E-9A7DD77346F9}"/>
              </a:ext>
            </a:extLst>
          </p:cNvPr>
          <p:cNvSpPr txBox="1"/>
          <p:nvPr/>
        </p:nvSpPr>
        <p:spPr>
          <a:xfrm>
            <a:off x="437323" y="4595479"/>
            <a:ext cx="1137119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Cell phone/Mobile phone 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made appearance in the 1990s. Today, more than 100 million people in Bangladesh and more than 4.6 billion  people worldwide have mobiles.   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C7B43ED-57C6-4D41-927C-C22507250E4C}"/>
              </a:ext>
            </a:extLst>
          </p:cNvPr>
          <p:cNvSpPr txBox="1"/>
          <p:nvPr/>
        </p:nvSpPr>
        <p:spPr>
          <a:xfrm>
            <a:off x="4703692" y="446640"/>
            <a:ext cx="2558500" cy="646331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txBody>
          <a:bodyPr wrap="square">
            <a:spAutoFit/>
          </a:bodyPr>
          <a:lstStyle/>
          <a:p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Cell phone</a:t>
            </a:r>
            <a:endParaRPr lang="en-US" sz="360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070D094-8920-4B7C-8107-208F228B62F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16291" y="1573984"/>
            <a:ext cx="4733301" cy="2888974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2A3244BD-A01B-4201-A172-A73CA0B2F4FA}"/>
              </a:ext>
            </a:extLst>
          </p:cNvPr>
          <p:cNvSpPr/>
          <p:nvPr/>
        </p:nvSpPr>
        <p:spPr>
          <a:xfrm>
            <a:off x="9435548" y="6307289"/>
            <a:ext cx="2385391" cy="25253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27502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691B500-864F-4C94-9EA3-58F0347EB769}"/>
              </a:ext>
            </a:extLst>
          </p:cNvPr>
          <p:cNvSpPr txBox="1"/>
          <p:nvPr/>
        </p:nvSpPr>
        <p:spPr>
          <a:xfrm>
            <a:off x="324678" y="4275425"/>
            <a:ext cx="1154264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Personal Computer: 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The personal computer only became available to consumers in 1974. It allows us to access the internet , do word processing , use a calculator, watch TV, play games and do a host of other things.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272261C-B29D-401B-891B-1BBED770544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00330" y="992066"/>
            <a:ext cx="4572000" cy="3329526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49753E1E-5C64-4277-8C99-54F8602ADC93}"/>
              </a:ext>
            </a:extLst>
          </p:cNvPr>
          <p:cNvSpPr txBox="1"/>
          <p:nvPr/>
        </p:nvSpPr>
        <p:spPr>
          <a:xfrm>
            <a:off x="4300330" y="345735"/>
            <a:ext cx="4287078" cy="646331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txBody>
          <a:bodyPr wrap="square">
            <a:spAutoFit/>
          </a:bodyPr>
          <a:lstStyle/>
          <a:p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Personal Computer: </a:t>
            </a:r>
            <a:endParaRPr lang="en-US" sz="3600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9357AE7-1166-4EEB-BD1F-87FACB129647}"/>
              </a:ext>
            </a:extLst>
          </p:cNvPr>
          <p:cNvSpPr/>
          <p:nvPr/>
        </p:nvSpPr>
        <p:spPr>
          <a:xfrm>
            <a:off x="9435548" y="6307289"/>
            <a:ext cx="2385391" cy="25253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78941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711C485-7A93-4C83-991E-712518686BDD}"/>
              </a:ext>
            </a:extLst>
          </p:cNvPr>
          <p:cNvSpPr txBox="1"/>
          <p:nvPr/>
        </p:nvSpPr>
        <p:spPr>
          <a:xfrm>
            <a:off x="3200400" y="233319"/>
            <a:ext cx="6321287" cy="646331"/>
          </a:xfrm>
          <a:prstGeom prst="rect">
            <a:avLst/>
          </a:prstGeom>
          <a:noFill/>
          <a:ln>
            <a:solidFill>
              <a:schemeClr val="accent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First Communication Satellite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40DA8A8-CDDA-4402-A9C2-5C99EFE9EDA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33811" y="1097464"/>
            <a:ext cx="5054463" cy="271916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82ED69D4-FDF2-4257-8C83-63996D7899A6}"/>
              </a:ext>
            </a:extLst>
          </p:cNvPr>
          <p:cNvSpPr txBox="1"/>
          <p:nvPr/>
        </p:nvSpPr>
        <p:spPr>
          <a:xfrm>
            <a:off x="424069" y="4343040"/>
            <a:ext cx="1139687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1o July 1962 marked the birth of satellite communications. On this day Telstar satellite commenced its journey into space. Today, we use satellites for GPS , TV, radio, weather tracking, space exploration and global communications, among other things. 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5FAC741-A9DE-43B7-8AE6-28B2835F8D16}"/>
              </a:ext>
            </a:extLst>
          </p:cNvPr>
          <p:cNvSpPr/>
          <p:nvPr/>
        </p:nvSpPr>
        <p:spPr>
          <a:xfrm>
            <a:off x="9435548" y="6307289"/>
            <a:ext cx="2385391" cy="25253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47793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EA4CF6B6-FA46-4C5A-97B0-438A127D22D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9263" y="713614"/>
            <a:ext cx="4961696" cy="272994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A5CA7B13-611C-48DB-B72C-283BDE1F1FDA}"/>
              </a:ext>
            </a:extLst>
          </p:cNvPr>
          <p:cNvSpPr txBox="1"/>
          <p:nvPr/>
        </p:nvSpPr>
        <p:spPr>
          <a:xfrm>
            <a:off x="700083" y="3626473"/>
            <a:ext cx="3792404" cy="584775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Trans-Atlantic TV</a:t>
            </a:r>
            <a:r>
              <a:rPr lang="en-US" dirty="0"/>
              <a:t> 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D7EC836E-78D8-4ABF-97A0-058B81FABF0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61043" y="660606"/>
            <a:ext cx="4961696" cy="283596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E89DD63E-16FA-45AD-9D59-E44C1B60E357}"/>
              </a:ext>
            </a:extLst>
          </p:cNvPr>
          <p:cNvSpPr txBox="1"/>
          <p:nvPr/>
        </p:nvSpPr>
        <p:spPr>
          <a:xfrm>
            <a:off x="6433930" y="3626472"/>
            <a:ext cx="4815922" cy="584775"/>
          </a:xfrm>
          <a:prstGeom prst="rect">
            <a:avLst/>
          </a:prstGeom>
          <a:noFill/>
          <a:ln>
            <a:solidFill>
              <a:schemeClr val="accent5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Bell Telephone Laboratories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9181640-5019-4411-9AA6-1B19891C5F3C}"/>
              </a:ext>
            </a:extLst>
          </p:cNvPr>
          <p:cNvSpPr/>
          <p:nvPr/>
        </p:nvSpPr>
        <p:spPr>
          <a:xfrm>
            <a:off x="9435548" y="6307289"/>
            <a:ext cx="2385391" cy="25253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0B26C28-901B-41F8-916C-1A6AF9DA37AE}"/>
              </a:ext>
            </a:extLst>
          </p:cNvPr>
          <p:cNvSpPr txBox="1"/>
          <p:nvPr/>
        </p:nvSpPr>
        <p:spPr>
          <a:xfrm>
            <a:off x="371061" y="6248891"/>
            <a:ext cx="332298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First Communication Satellite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779CDE5-57FE-4AFA-A61A-4EE23ED1D0CE}"/>
              </a:ext>
            </a:extLst>
          </p:cNvPr>
          <p:cNvSpPr txBox="1"/>
          <p:nvPr/>
        </p:nvSpPr>
        <p:spPr>
          <a:xfrm>
            <a:off x="700083" y="4619252"/>
            <a:ext cx="906676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Telstar satellite carried the first trans-Atlantic TV broadcasts. </a:t>
            </a:r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DD5FCB6-D12E-4556-AD88-897E55F45656}"/>
              </a:ext>
            </a:extLst>
          </p:cNvPr>
          <p:cNvSpPr txBox="1"/>
          <p:nvPr/>
        </p:nvSpPr>
        <p:spPr>
          <a:xfrm>
            <a:off x="795130" y="5277994"/>
            <a:ext cx="1060173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Telstar was built by a team at Bell</a:t>
            </a:r>
            <a:r>
              <a:rPr lang="en-US" sz="28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Telephone Laboratories in USA.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477705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3" grpId="0" animBg="1"/>
      <p:bldP spid="13" grpId="0"/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5E14BE5-83E2-4485-ADF0-95C078856112}"/>
              </a:ext>
            </a:extLst>
          </p:cNvPr>
          <p:cNvSpPr txBox="1"/>
          <p:nvPr/>
        </p:nvSpPr>
        <p:spPr>
          <a:xfrm>
            <a:off x="3624469" y="450574"/>
            <a:ext cx="41346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Moon Landing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2BD8D03-1C2E-46E8-8D15-CFCD19B5AF50}"/>
              </a:ext>
            </a:extLst>
          </p:cNvPr>
          <p:cNvSpPr txBox="1"/>
          <p:nvPr/>
        </p:nvSpPr>
        <p:spPr>
          <a:xfrm>
            <a:off x="848138" y="4823791"/>
            <a:ext cx="1031019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Putting a man on the moon is perhaps man’s most inspiring accomplishment. It opened the door to future space travel  and led to a number of spin-off inventions. 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11E198EE-CCA2-444C-8D1C-E6C840D23CA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10961" y="1515861"/>
            <a:ext cx="4961696" cy="255255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6206072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15E1C40-2EFE-42CD-84C0-F639169DFA3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4303" y="883468"/>
            <a:ext cx="4961697" cy="267199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C874DAD-C035-4FDB-A383-1FB4BDB849ED}"/>
              </a:ext>
            </a:extLst>
          </p:cNvPr>
          <p:cNvSpPr txBox="1"/>
          <p:nvPr/>
        </p:nvSpPr>
        <p:spPr>
          <a:xfrm>
            <a:off x="2001078" y="3917686"/>
            <a:ext cx="231913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Appolo-11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207C9D6-0922-4C66-9E64-B45A3887E3CA}"/>
              </a:ext>
            </a:extLst>
          </p:cNvPr>
          <p:cNvSpPr txBox="1"/>
          <p:nvPr/>
        </p:nvSpPr>
        <p:spPr>
          <a:xfrm>
            <a:off x="7368210" y="3862816"/>
            <a:ext cx="3694042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Neil Armstrong and Buzz Aldrin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90C8231-A426-441A-9B47-A3E0AA77C67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29976" y="843987"/>
            <a:ext cx="5157380" cy="272879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EB0973C5-4EA1-49E0-A344-F3EF28FFC67E}"/>
              </a:ext>
            </a:extLst>
          </p:cNvPr>
          <p:cNvSpPr/>
          <p:nvPr/>
        </p:nvSpPr>
        <p:spPr>
          <a:xfrm>
            <a:off x="9435548" y="6307289"/>
            <a:ext cx="2385391" cy="25253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33EC0CC-47D2-443B-B723-ED5748245CEC}"/>
              </a:ext>
            </a:extLst>
          </p:cNvPr>
          <p:cNvSpPr txBox="1"/>
          <p:nvPr/>
        </p:nvSpPr>
        <p:spPr>
          <a:xfrm>
            <a:off x="312668" y="6194716"/>
            <a:ext cx="231913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Moon Landing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2EFE4BF-F0DC-4422-A8A3-B1DD1703E088}"/>
              </a:ext>
            </a:extLst>
          </p:cNvPr>
          <p:cNvSpPr txBox="1"/>
          <p:nvPr/>
        </p:nvSpPr>
        <p:spPr>
          <a:xfrm>
            <a:off x="447882" y="4864687"/>
            <a:ext cx="1129623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In 1969, as a part  of the Apollo 11 mission, Neil Armstrong became  the first person to accomplish that dream, followed only minutes later by Buzz Aldrin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22139513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0A63A55-6E7D-40B6-82A4-FA2E87392C4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3384" b="12770"/>
          <a:stretch/>
        </p:blipFill>
        <p:spPr>
          <a:xfrm>
            <a:off x="661032" y="1292106"/>
            <a:ext cx="10416208" cy="3839025"/>
          </a:xfrm>
          <a:prstGeom prst="rect">
            <a:avLst/>
          </a:prstGeom>
        </p:spPr>
      </p:pic>
      <p:pic>
        <p:nvPicPr>
          <p:cNvPr id="11" name="Picture 4" descr="Small administrative map of Bangladesh | Bangladesh | Asia | Mapsland | Maps  of the World">
            <a:extLst>
              <a:ext uri="{FF2B5EF4-FFF2-40B4-BE49-F238E27FC236}">
                <a16:creationId xmlns:a16="http://schemas.microsoft.com/office/drawing/2014/main" id="{6D79C7BF-66B9-4179-AC2E-22A6FF068F8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0402" t="3326" r="10822" b="1"/>
          <a:stretch/>
        </p:blipFill>
        <p:spPr bwMode="auto">
          <a:xfrm>
            <a:off x="6067917" y="3875749"/>
            <a:ext cx="1507435" cy="670767"/>
          </a:xfrm>
          <a:prstGeom prst="rect">
            <a:avLst/>
          </a:prstGeom>
          <a:noFill/>
          <a:ln w="57150">
            <a:solidFill>
              <a:schemeClr val="tx1"/>
            </a:solidFill>
          </a:ln>
          <a:scene3d>
            <a:camera prst="isometricOffAxis1Right">
              <a:rot lat="776980" lon="20347848" rev="69163"/>
            </a:camera>
            <a:lightRig rig="threePt" dir="t"/>
          </a:scene3d>
          <a:sp3d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364E7475-8111-4B35-8E14-02E07602F151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409119">
            <a:off x="3464717" y="3793118"/>
            <a:ext cx="1404730" cy="693492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B024E203-D249-47CC-9806-871CA0E88A10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0480354">
            <a:off x="8495297" y="3576690"/>
            <a:ext cx="852224" cy="593377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4DDE1D12-A617-4CEA-A611-41DA2F8BEE76}"/>
              </a:ext>
            </a:extLst>
          </p:cNvPr>
          <p:cNvSpPr txBox="1"/>
          <p:nvPr/>
        </p:nvSpPr>
        <p:spPr>
          <a:xfrm>
            <a:off x="3603822" y="278297"/>
            <a:ext cx="64356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Internet/Wide World Web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9D6694A-8BE1-4143-B46C-9DD00E4E3EBE}"/>
              </a:ext>
            </a:extLst>
          </p:cNvPr>
          <p:cNvSpPr txBox="1"/>
          <p:nvPr/>
        </p:nvSpPr>
        <p:spPr>
          <a:xfrm>
            <a:off x="404191" y="5131131"/>
            <a:ext cx="1138361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The ARPANET ,The first Internet , was invented in1969 .The public  had access to the World Wide Web starting in 1993. The web has revolutionized the dissemination of information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893F8EEE-8639-4E65-963F-7CBB458A493D}"/>
              </a:ext>
            </a:extLst>
          </p:cNvPr>
          <p:cNvSpPr/>
          <p:nvPr/>
        </p:nvSpPr>
        <p:spPr>
          <a:xfrm>
            <a:off x="9435548" y="6307289"/>
            <a:ext cx="2385391" cy="25253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96932362-7DB6-477E-BA5E-FD1C3E8B8E4C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3865" t="12998" r="13445" b="22011"/>
          <a:stretch/>
        </p:blipFill>
        <p:spPr>
          <a:xfrm>
            <a:off x="4220978" y="1384877"/>
            <a:ext cx="3379304" cy="2163840"/>
          </a:xfrm>
          <a:prstGeom prst="ellipse">
            <a:avLst/>
          </a:prstGeom>
          <a:ln w="63500" cap="rnd">
            <a:solidFill>
              <a:schemeClr val="bg1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0" name="Picture 2" descr="MAKE MORE MONEY - Chess.com">
            <a:extLst>
              <a:ext uri="{FF2B5EF4-FFF2-40B4-BE49-F238E27FC236}">
                <a16:creationId xmlns:a16="http://schemas.microsoft.com/office/drawing/2014/main" id="{AD78D23F-7303-4B35-9D61-65DEB56AEAD1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48582" y="1306236"/>
            <a:ext cx="3763617" cy="23620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240323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25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25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1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124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555C3FC-BE47-430B-A92C-F84B3F106D1D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51197" y="1523999"/>
            <a:ext cx="5131795" cy="2888974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8CFA34A1-A2E8-48D1-8173-18C55B9960B1}"/>
              </a:ext>
            </a:extLst>
          </p:cNvPr>
          <p:cNvSpPr txBox="1"/>
          <p:nvPr/>
        </p:nvSpPr>
        <p:spPr>
          <a:xfrm>
            <a:off x="4267200" y="490330"/>
            <a:ext cx="32997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The Microchip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19F4E90-ED3A-45D2-856D-7FECA8D46F37}"/>
              </a:ext>
            </a:extLst>
          </p:cNvPr>
          <p:cNvSpPr txBox="1"/>
          <p:nvPr/>
        </p:nvSpPr>
        <p:spPr>
          <a:xfrm>
            <a:off x="1480930" y="4412973"/>
            <a:ext cx="887233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 microchip is a set of electronic on one small plate. It is used in virtually all electronic equipment today. The forerunner to the microchip was invented back in 1959.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5CC3CE3-791D-4938-9900-D726D540332D}"/>
              </a:ext>
            </a:extLst>
          </p:cNvPr>
          <p:cNvSpPr/>
          <p:nvPr/>
        </p:nvSpPr>
        <p:spPr>
          <a:xfrm>
            <a:off x="9435548" y="6307289"/>
            <a:ext cx="2385391" cy="25253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99657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: Diagonal Corners Rounded 5">
            <a:extLst>
              <a:ext uri="{FF2B5EF4-FFF2-40B4-BE49-F238E27FC236}">
                <a16:creationId xmlns:a16="http://schemas.microsoft.com/office/drawing/2014/main" id="{FA1E215A-1D34-4DFE-A145-858AB4E1873F}"/>
              </a:ext>
            </a:extLst>
          </p:cNvPr>
          <p:cNvSpPr/>
          <p:nvPr/>
        </p:nvSpPr>
        <p:spPr>
          <a:xfrm>
            <a:off x="485205" y="477358"/>
            <a:ext cx="5345751" cy="768347"/>
          </a:xfrm>
          <a:prstGeom prst="round2DiagRect">
            <a:avLst>
              <a:gd name="adj1" fmla="val 0"/>
              <a:gd name="adj2" fmla="val 50000"/>
            </a:avLst>
          </a:prstGeom>
          <a:noFill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8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Individual work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75B5136-86A8-4ED6-A5C5-6E61A988B291}"/>
              </a:ext>
            </a:extLst>
          </p:cNvPr>
          <p:cNvSpPr/>
          <p:nvPr/>
        </p:nvSpPr>
        <p:spPr>
          <a:xfrm>
            <a:off x="485205" y="1296395"/>
            <a:ext cx="5783073" cy="45719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Star: 5 Points 9">
            <a:extLst>
              <a:ext uri="{FF2B5EF4-FFF2-40B4-BE49-F238E27FC236}">
                <a16:creationId xmlns:a16="http://schemas.microsoft.com/office/drawing/2014/main" id="{58048F61-8696-4A6D-A02F-E6D725DC702A}"/>
              </a:ext>
            </a:extLst>
          </p:cNvPr>
          <p:cNvSpPr/>
          <p:nvPr/>
        </p:nvSpPr>
        <p:spPr>
          <a:xfrm>
            <a:off x="6096000" y="861532"/>
            <a:ext cx="516835" cy="768347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F6BA05D-368D-463B-A01D-D8D50E228896}"/>
              </a:ext>
            </a:extLst>
          </p:cNvPr>
          <p:cNvSpPr txBox="1"/>
          <p:nvPr/>
        </p:nvSpPr>
        <p:spPr>
          <a:xfrm>
            <a:off x="485205" y="4158586"/>
            <a:ext cx="1074751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You have read about seven amazing achievements of science in the last fifty years. In your view which of the achievements has strongest influence on human beings. Explain why?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767A33B-6459-41E3-AB44-D6F731F7A15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72323" y="1629879"/>
            <a:ext cx="2847353" cy="2331969"/>
          </a:xfrm>
          <a:prstGeom prst="rect">
            <a:avLst/>
          </a:prstGeom>
          <a:ln w="38100" cap="sq">
            <a:solidFill>
              <a:srgbClr val="FF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6988147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5F0F782-DDB8-4C31-854B-B8765F5E08D1}"/>
              </a:ext>
            </a:extLst>
          </p:cNvPr>
          <p:cNvSpPr txBox="1"/>
          <p:nvPr/>
        </p:nvSpPr>
        <p:spPr>
          <a:xfrm>
            <a:off x="463825" y="1461435"/>
            <a:ext cx="2828926" cy="1077218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Read from the textbook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D26BF38-758E-42C6-82D2-BF2197A07A8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3826" y="2538653"/>
            <a:ext cx="2828925" cy="320495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CCB90B5-5E36-4D92-AAF7-DFADDA33A9CE}"/>
              </a:ext>
            </a:extLst>
          </p:cNvPr>
          <p:cNvSpPr txBox="1"/>
          <p:nvPr/>
        </p:nvSpPr>
        <p:spPr>
          <a:xfrm>
            <a:off x="3610803" y="2105127"/>
            <a:ext cx="7892085" cy="175432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Open the textbook at page-164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&amp;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Read Silently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52F9F87-FBAC-4DED-A4DE-EE2546310360}"/>
              </a:ext>
            </a:extLst>
          </p:cNvPr>
          <p:cNvSpPr/>
          <p:nvPr/>
        </p:nvSpPr>
        <p:spPr>
          <a:xfrm>
            <a:off x="9435548" y="6307289"/>
            <a:ext cx="2385391" cy="25253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99619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Delay 1">
            <a:extLst>
              <a:ext uri="{FF2B5EF4-FFF2-40B4-BE49-F238E27FC236}">
                <a16:creationId xmlns:a16="http://schemas.microsoft.com/office/drawing/2014/main" id="{2F29F07D-F1A8-44F0-95FD-50166B5C24AB}"/>
              </a:ext>
            </a:extLst>
          </p:cNvPr>
          <p:cNvSpPr/>
          <p:nvPr/>
        </p:nvSpPr>
        <p:spPr>
          <a:xfrm rot="16200000">
            <a:off x="-411939" y="1282497"/>
            <a:ext cx="6149010" cy="4386473"/>
          </a:xfrm>
          <a:prstGeom prst="flowChartDelay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A97FF43-6C00-42D1-9266-0844D499AAB8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30299" y="1185491"/>
            <a:ext cx="1906536" cy="211284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DF14D11-D87E-4543-8FB6-BA92BE78820E}"/>
              </a:ext>
            </a:extLst>
          </p:cNvPr>
          <p:cNvSpPr txBox="1"/>
          <p:nvPr/>
        </p:nvSpPr>
        <p:spPr>
          <a:xfrm>
            <a:off x="490330" y="3764294"/>
            <a:ext cx="4293719" cy="19082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Mosammat</a:t>
            </a:r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Nelufa</a:t>
            </a:r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Afrose</a:t>
            </a:r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Bithi</a:t>
            </a:r>
            <a:endPara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Lecturer in English </a:t>
            </a:r>
          </a:p>
          <a:p>
            <a:r>
              <a:rPr lang="en-US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Khilbaisa</a:t>
            </a:r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Rahmania</a:t>
            </a:r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Fazil</a:t>
            </a:r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Madrasa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</a:p>
          <a:p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Sadar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Lakshmipur</a:t>
            </a:r>
            <a:endParaRPr 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E-mail:nelufa.afrose@gmail.com</a:t>
            </a:r>
            <a:endParaRPr 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sp>
        <p:nvSpPr>
          <p:cNvPr id="6" name="Flowchart: Delay 5">
            <a:extLst>
              <a:ext uri="{FF2B5EF4-FFF2-40B4-BE49-F238E27FC236}">
                <a16:creationId xmlns:a16="http://schemas.microsoft.com/office/drawing/2014/main" id="{91589B27-700A-4A14-A813-87E71FF35B5C}"/>
              </a:ext>
            </a:extLst>
          </p:cNvPr>
          <p:cNvSpPr/>
          <p:nvPr/>
        </p:nvSpPr>
        <p:spPr>
          <a:xfrm rot="16200000">
            <a:off x="6327914" y="1129746"/>
            <a:ext cx="6149010" cy="4598505"/>
          </a:xfrm>
          <a:prstGeom prst="flowChartDelay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4F33EC7-7FCE-42FB-8819-C020EB3596A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54887" y="780356"/>
            <a:ext cx="2144920" cy="2923116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1AE8F22F-74CA-4033-B364-AF429D54D0C9}"/>
              </a:ext>
            </a:extLst>
          </p:cNvPr>
          <p:cNvSpPr txBox="1"/>
          <p:nvPr/>
        </p:nvSpPr>
        <p:spPr>
          <a:xfrm>
            <a:off x="7655477" y="4684708"/>
            <a:ext cx="374374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Class- Alim/ xi/xii 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Subject-English 1st paper 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EEA59EC-C711-4D7A-B081-CBEA1C9E9D06}"/>
              </a:ext>
            </a:extLst>
          </p:cNvPr>
          <p:cNvSpPr txBox="1"/>
          <p:nvPr/>
        </p:nvSpPr>
        <p:spPr>
          <a:xfrm>
            <a:off x="4784049" y="401228"/>
            <a:ext cx="2259014" cy="83099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Identity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73819710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4C9B71EE-E026-4B32-9A4B-F26096C9A347}"/>
              </a:ext>
            </a:extLst>
          </p:cNvPr>
          <p:cNvSpPr/>
          <p:nvPr/>
        </p:nvSpPr>
        <p:spPr>
          <a:xfrm rot="16200000">
            <a:off x="-2160104" y="2912167"/>
            <a:ext cx="6149010" cy="1033666"/>
          </a:xfrm>
          <a:prstGeom prst="round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Evaluation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16AA404-423F-4D6A-A0A7-01D723832174}"/>
              </a:ext>
            </a:extLst>
          </p:cNvPr>
          <p:cNvSpPr txBox="1"/>
          <p:nvPr/>
        </p:nvSpPr>
        <p:spPr>
          <a:xfrm>
            <a:off x="1431235" y="621436"/>
            <a:ext cx="10204174" cy="52322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accent2"/>
            </a:solidFill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Read the following text and fill in the blanks with suitable words</a:t>
            </a:r>
            <a:r>
              <a:rPr lang="en-US" sz="2800" b="1" dirty="0">
                <a:solidFill>
                  <a:prstClr val="black">
                    <a:lumMod val="95000"/>
                    <a:lumOff val="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8D71192-A4B4-4E13-8631-77868935109D}"/>
              </a:ext>
            </a:extLst>
          </p:cNvPr>
          <p:cNvSpPr txBox="1"/>
          <p:nvPr/>
        </p:nvSpPr>
        <p:spPr>
          <a:xfrm>
            <a:off x="1431235" y="1934817"/>
            <a:ext cx="10363197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Human (a)________ to put steps on the (b)_____. They desired to (c)_________ the moon. This (d)______ dream came (e)________ when Apollo 11 was (f)________ in 1962. The moon landing is a (g)__________in the history of (h)______ exploration. It (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)________ a new horizon for the (j)_______.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DFB0907-9B95-4848-9CA4-3685AA134A91}"/>
              </a:ext>
            </a:extLst>
          </p:cNvPr>
          <p:cNvSpPr txBox="1"/>
          <p:nvPr/>
        </p:nvSpPr>
        <p:spPr>
          <a:xfrm>
            <a:off x="3313043" y="1934817"/>
            <a:ext cx="113306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dream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4213A60-8D16-4D4A-B251-A6CAD9E08545}"/>
              </a:ext>
            </a:extLst>
          </p:cNvPr>
          <p:cNvSpPr txBox="1"/>
          <p:nvPr/>
        </p:nvSpPr>
        <p:spPr>
          <a:xfrm>
            <a:off x="7620000" y="1934817"/>
            <a:ext cx="10336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moon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7A5B2F3-2616-49DB-823B-EEDCC4C3CF0F}"/>
              </a:ext>
            </a:extLst>
          </p:cNvPr>
          <p:cNvSpPr txBox="1"/>
          <p:nvPr/>
        </p:nvSpPr>
        <p:spPr>
          <a:xfrm>
            <a:off x="2040834" y="2446967"/>
            <a:ext cx="12722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capture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097A666-0D32-4D64-8C81-2F1EA8F78CA5}"/>
              </a:ext>
            </a:extLst>
          </p:cNvPr>
          <p:cNvSpPr txBox="1"/>
          <p:nvPr/>
        </p:nvSpPr>
        <p:spPr>
          <a:xfrm>
            <a:off x="6486939" y="2442282"/>
            <a:ext cx="10336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very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4ACA80D-C68A-4EC6-8879-15BF3DE43A52}"/>
              </a:ext>
            </a:extLst>
          </p:cNvPr>
          <p:cNvSpPr txBox="1"/>
          <p:nvPr/>
        </p:nvSpPr>
        <p:spPr>
          <a:xfrm>
            <a:off x="9816545" y="2332382"/>
            <a:ext cx="8150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true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BBAD3F6-7F9C-43E2-8229-E518D4A3CCD9}"/>
              </a:ext>
            </a:extLst>
          </p:cNvPr>
          <p:cNvSpPr txBox="1"/>
          <p:nvPr/>
        </p:nvSpPr>
        <p:spPr>
          <a:xfrm>
            <a:off x="5032510" y="2796591"/>
            <a:ext cx="158032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launched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F6DACAC-5745-4733-A300-7A349650F590}"/>
              </a:ext>
            </a:extLst>
          </p:cNvPr>
          <p:cNvSpPr txBox="1"/>
          <p:nvPr/>
        </p:nvSpPr>
        <p:spPr>
          <a:xfrm>
            <a:off x="2068165" y="3237128"/>
            <a:ext cx="16316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milestone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B40717E-7BF2-4E36-B1FE-40D190E61691}"/>
              </a:ext>
            </a:extLst>
          </p:cNvPr>
          <p:cNvSpPr txBox="1"/>
          <p:nvPr/>
        </p:nvSpPr>
        <p:spPr>
          <a:xfrm>
            <a:off x="6573074" y="3248198"/>
            <a:ext cx="10336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space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0AEB3CD-978C-4D60-9517-FB6E3AC0A3C9}"/>
              </a:ext>
            </a:extLst>
          </p:cNvPr>
          <p:cNvSpPr txBox="1"/>
          <p:nvPr/>
        </p:nvSpPr>
        <p:spPr>
          <a:xfrm>
            <a:off x="10123835" y="3256984"/>
            <a:ext cx="179567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has opened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5A97F1B-35B6-4AD5-AF38-FDA01B65B290}"/>
              </a:ext>
            </a:extLst>
          </p:cNvPr>
          <p:cNvSpPr txBox="1"/>
          <p:nvPr/>
        </p:nvSpPr>
        <p:spPr>
          <a:xfrm>
            <a:off x="5134385" y="3586752"/>
            <a:ext cx="12324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people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F1260349-945D-47D4-A533-CB6CAEB3BF40}"/>
              </a:ext>
            </a:extLst>
          </p:cNvPr>
          <p:cNvSpPr/>
          <p:nvPr/>
        </p:nvSpPr>
        <p:spPr>
          <a:xfrm>
            <a:off x="9435548" y="6307289"/>
            <a:ext cx="2385391" cy="25253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08527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3" grpId="0"/>
      <p:bldP spid="5" grpId="0"/>
      <p:bldP spid="6" grpId="0"/>
      <p:bldP spid="8" grpId="0"/>
      <p:bldP spid="11" grpId="0"/>
      <p:bldP spid="12" grpId="0"/>
      <p:bldP spid="14" grpId="0"/>
      <p:bldP spid="1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5630B62-7B16-4BAC-BB90-967A74461DA2}"/>
              </a:ext>
            </a:extLst>
          </p:cNvPr>
          <p:cNvSpPr txBox="1"/>
          <p:nvPr/>
        </p:nvSpPr>
        <p:spPr>
          <a:xfrm>
            <a:off x="2504660" y="477078"/>
            <a:ext cx="7646504" cy="769441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Let’s Understand the information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147472D-CD77-4BE7-9449-2D9D924CBDA9}"/>
              </a:ext>
            </a:extLst>
          </p:cNvPr>
          <p:cNvSpPr txBox="1"/>
          <p:nvPr/>
        </p:nvSpPr>
        <p:spPr>
          <a:xfrm>
            <a:off x="3460474" y="1462276"/>
            <a:ext cx="484863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71500" indent="-571500">
              <a:buFont typeface="Wingdings" panose="05000000000000000000" pitchFamily="2" charset="2"/>
              <a:buChar char="Ø"/>
            </a:pPr>
            <a:r>
              <a:rPr lang="en-US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What is computer?</a:t>
            </a:r>
            <a:endParaRPr lang="en-US" sz="3600" b="1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272DBC8-E112-4275-BB1A-02649685483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7958" y="2672458"/>
            <a:ext cx="3922642" cy="297436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6ADA1AC-B64B-4BF0-9DCE-E3C8D7AF6C83}"/>
              </a:ext>
            </a:extLst>
          </p:cNvPr>
          <p:cNvSpPr txBox="1"/>
          <p:nvPr/>
        </p:nvSpPr>
        <p:spPr>
          <a:xfrm>
            <a:off x="4800600" y="2503494"/>
            <a:ext cx="6887817" cy="2062103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txBody>
          <a:bodyPr wrap="square">
            <a:spAutoFit/>
          </a:bodyPr>
          <a:lstStyle/>
          <a:p>
            <a:r>
              <a:rPr lang="en-US" sz="3200" b="0" i="0" dirty="0">
                <a:solidFill>
                  <a:srgbClr val="20212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Computer is an electronic device for storing and processing data, typically in binary form, according to instructions given to it in a variable program</a:t>
            </a:r>
            <a:r>
              <a:rPr lang="en-US" b="0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84639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/>
      <p:bldP spid="6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2B72E0AB-3565-40E3-BDEF-C63A96F07577}"/>
              </a:ext>
            </a:extLst>
          </p:cNvPr>
          <p:cNvSpPr txBox="1"/>
          <p:nvPr/>
        </p:nvSpPr>
        <p:spPr>
          <a:xfrm>
            <a:off x="4421027" y="624707"/>
            <a:ext cx="42473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Ø"/>
            </a:pP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What is WWW?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B89BDBD-1857-4E1F-9379-379082A41DFD}"/>
              </a:ext>
            </a:extLst>
          </p:cNvPr>
          <p:cNvSpPr txBox="1"/>
          <p:nvPr/>
        </p:nvSpPr>
        <p:spPr>
          <a:xfrm>
            <a:off x="281609" y="6183003"/>
            <a:ext cx="275313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Understanding information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C18D46A-C3A3-4B49-A2FD-A3F25313031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/>
          <a:srcRect l="5955" r="7489"/>
          <a:stretch/>
        </p:blipFill>
        <p:spPr>
          <a:xfrm>
            <a:off x="598386" y="1271038"/>
            <a:ext cx="3179299" cy="4749934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10F04166-638C-4DA8-BCE3-02795F500BD2}"/>
              </a:ext>
            </a:extLst>
          </p:cNvPr>
          <p:cNvSpPr txBox="1"/>
          <p:nvPr/>
        </p:nvSpPr>
        <p:spPr>
          <a:xfrm>
            <a:off x="4125045" y="1771581"/>
            <a:ext cx="6471137" cy="2554545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txBody>
          <a:bodyPr wrap="square">
            <a:spAutoFit/>
          </a:bodyPr>
          <a:lstStyle/>
          <a:p>
            <a:r>
              <a:rPr lang="en-US" sz="3200" dirty="0">
                <a:solidFill>
                  <a:srgbClr val="4D515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WWW means</a:t>
            </a:r>
            <a:r>
              <a:rPr lang="en-US" sz="3200" b="0" i="0" dirty="0">
                <a:solidFill>
                  <a:srgbClr val="4D515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World Wide Web, commonly known as the Web, is an information system where documents and other web resources are identified by Uniform Resource Locators,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63495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Diagonal Corners Rounded 5">
            <a:extLst>
              <a:ext uri="{FF2B5EF4-FFF2-40B4-BE49-F238E27FC236}">
                <a16:creationId xmlns:a16="http://schemas.microsoft.com/office/drawing/2014/main" id="{272B18D5-14E7-4583-ACA5-B7E33038D59D}"/>
              </a:ext>
            </a:extLst>
          </p:cNvPr>
          <p:cNvSpPr/>
          <p:nvPr/>
        </p:nvSpPr>
        <p:spPr>
          <a:xfrm>
            <a:off x="485206" y="477359"/>
            <a:ext cx="3728985" cy="768347"/>
          </a:xfrm>
          <a:prstGeom prst="round2DiagRect">
            <a:avLst>
              <a:gd name="adj1" fmla="val 0"/>
              <a:gd name="adj2" fmla="val 50000"/>
            </a:avLst>
          </a:prstGeom>
          <a:noFill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Pair</a:t>
            </a:r>
            <a:r>
              <a:rPr lang="en-US" sz="48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work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A6B6BE7-77D0-41D8-A311-2E4A8A0F6D91}"/>
              </a:ext>
            </a:extLst>
          </p:cNvPr>
          <p:cNvSpPr/>
          <p:nvPr/>
        </p:nvSpPr>
        <p:spPr>
          <a:xfrm>
            <a:off x="379189" y="1345095"/>
            <a:ext cx="4563872" cy="59636"/>
          </a:xfrm>
          <a:prstGeom prst="rect">
            <a:avLst/>
          </a:prstGeom>
          <a:solidFill>
            <a:schemeClr val="accent2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Star: 5 Points 4">
            <a:extLst>
              <a:ext uri="{FF2B5EF4-FFF2-40B4-BE49-F238E27FC236}">
                <a16:creationId xmlns:a16="http://schemas.microsoft.com/office/drawing/2014/main" id="{BC1AD772-03CB-4FE5-8810-39875717582D}"/>
              </a:ext>
            </a:extLst>
          </p:cNvPr>
          <p:cNvSpPr/>
          <p:nvPr/>
        </p:nvSpPr>
        <p:spPr>
          <a:xfrm>
            <a:off x="4784035" y="1040296"/>
            <a:ext cx="490330" cy="609598"/>
          </a:xfrm>
          <a:prstGeom prst="star5">
            <a:avLst/>
          </a:prstGeom>
          <a:solidFill>
            <a:srgbClr val="EE1AA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3CC74D0-8A2D-46D3-BE85-E8EA1FB5F506}"/>
              </a:ext>
            </a:extLst>
          </p:cNvPr>
          <p:cNvSpPr txBox="1"/>
          <p:nvPr/>
        </p:nvSpPr>
        <p:spPr>
          <a:xfrm>
            <a:off x="485206" y="2676866"/>
            <a:ext cx="81460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1.Who was First implanted with the Jarvik-7?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2740281-97CE-4C55-B1F9-2055378958FC}"/>
              </a:ext>
            </a:extLst>
          </p:cNvPr>
          <p:cNvSpPr txBox="1"/>
          <p:nvPr/>
        </p:nvSpPr>
        <p:spPr>
          <a:xfrm>
            <a:off x="485206" y="4454288"/>
            <a:ext cx="610262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4.How are Microchips used?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C13BF47B-3329-4560-9D54-DA3ED38A7A88}"/>
              </a:ext>
            </a:extLst>
          </p:cNvPr>
          <p:cNvSpPr txBox="1"/>
          <p:nvPr/>
        </p:nvSpPr>
        <p:spPr>
          <a:xfrm>
            <a:off x="2581613" y="1440623"/>
            <a:ext cx="6049617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Answer the following questions</a:t>
            </a:r>
          </a:p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According to board Question no-1.B</a:t>
            </a:r>
            <a:r>
              <a:rPr lang="en-US" dirty="0"/>
              <a:t>)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08F67689-59ED-4F79-8C2D-69640A743162}"/>
              </a:ext>
            </a:extLst>
          </p:cNvPr>
          <p:cNvSpPr txBox="1"/>
          <p:nvPr/>
        </p:nvSpPr>
        <p:spPr>
          <a:xfrm>
            <a:off x="485206" y="3882582"/>
            <a:ext cx="610262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3.What is Telstar?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5CA8D8AD-424B-4DCA-B053-E3ED1E3505EA}"/>
              </a:ext>
            </a:extLst>
          </p:cNvPr>
          <p:cNvSpPr txBox="1"/>
          <p:nvPr/>
        </p:nvSpPr>
        <p:spPr>
          <a:xfrm>
            <a:off x="452605" y="5195496"/>
            <a:ext cx="8980911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5.Why the moon landing  is significance in human life?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7DD53D45-32A3-4625-9A26-BE9AF186621C}"/>
              </a:ext>
            </a:extLst>
          </p:cNvPr>
          <p:cNvSpPr txBox="1"/>
          <p:nvPr/>
        </p:nvSpPr>
        <p:spPr>
          <a:xfrm>
            <a:off x="452605" y="3310876"/>
            <a:ext cx="7936021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SG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2.What do you mean by amazing scientific advances?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0884C97-A8C5-4AFE-96BA-EDAD521A5D8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19037" y="373858"/>
            <a:ext cx="2999846" cy="2826227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94CFD0A8-5379-4852-BE4E-010A9D19B60F}"/>
              </a:ext>
            </a:extLst>
          </p:cNvPr>
          <p:cNvSpPr/>
          <p:nvPr/>
        </p:nvSpPr>
        <p:spPr>
          <a:xfrm>
            <a:off x="9435548" y="6307289"/>
            <a:ext cx="2385391" cy="25253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01868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2" grpId="0"/>
      <p:bldP spid="16" grpId="0"/>
      <p:bldP spid="18" grpId="0"/>
      <p:bldP spid="20" grpId="0"/>
      <p:bldP spid="22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7F2EE50-E69B-4FA6-B68B-087D1007275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0634" b="12527"/>
          <a:stretch/>
        </p:blipFill>
        <p:spPr>
          <a:xfrm>
            <a:off x="8574157" y="245367"/>
            <a:ext cx="3207026" cy="194102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Rectangle: Diagonal Corners Rounded 5">
            <a:extLst>
              <a:ext uri="{FF2B5EF4-FFF2-40B4-BE49-F238E27FC236}">
                <a16:creationId xmlns:a16="http://schemas.microsoft.com/office/drawing/2014/main" id="{8364FB1A-58F5-4C4B-A907-6C75D3C2A820}"/>
              </a:ext>
            </a:extLst>
          </p:cNvPr>
          <p:cNvSpPr/>
          <p:nvPr/>
        </p:nvSpPr>
        <p:spPr>
          <a:xfrm>
            <a:off x="410817" y="413858"/>
            <a:ext cx="4153056" cy="768347"/>
          </a:xfrm>
          <a:prstGeom prst="round2DiagRect">
            <a:avLst>
              <a:gd name="adj1" fmla="val 0"/>
              <a:gd name="adj2" fmla="val 50000"/>
            </a:avLst>
          </a:prstGeom>
          <a:noFill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4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Home</a:t>
            </a:r>
            <a:r>
              <a:rPr lang="en-US" sz="44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work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42BB0C0-3680-4257-8C10-BD646973C9EC}"/>
              </a:ext>
            </a:extLst>
          </p:cNvPr>
          <p:cNvSpPr/>
          <p:nvPr/>
        </p:nvSpPr>
        <p:spPr>
          <a:xfrm>
            <a:off x="379189" y="1345095"/>
            <a:ext cx="4563872" cy="59636"/>
          </a:xfrm>
          <a:prstGeom prst="rect">
            <a:avLst/>
          </a:prstGeom>
          <a:solidFill>
            <a:schemeClr val="accent2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Star: 5 Points 6">
            <a:extLst>
              <a:ext uri="{FF2B5EF4-FFF2-40B4-BE49-F238E27FC236}">
                <a16:creationId xmlns:a16="http://schemas.microsoft.com/office/drawing/2014/main" id="{B7F77AAE-5C20-4B1F-8B79-CBE056F13A7C}"/>
              </a:ext>
            </a:extLst>
          </p:cNvPr>
          <p:cNvSpPr/>
          <p:nvPr/>
        </p:nvSpPr>
        <p:spPr>
          <a:xfrm>
            <a:off x="4784035" y="1040296"/>
            <a:ext cx="490330" cy="609598"/>
          </a:xfrm>
          <a:prstGeom prst="star5">
            <a:avLst/>
          </a:prstGeom>
          <a:solidFill>
            <a:srgbClr val="EE1AA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0A3155C-D592-44F7-96F7-E6090BE9E4C6}"/>
              </a:ext>
            </a:extLst>
          </p:cNvPr>
          <p:cNvSpPr txBox="1"/>
          <p:nvPr/>
        </p:nvSpPr>
        <p:spPr>
          <a:xfrm>
            <a:off x="458703" y="2186396"/>
            <a:ext cx="9859618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Make flow-chart showing the influence/effect of World Wide Web. (One is done for you.)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AEC13BD-95A9-465F-9D32-F16769DDE854}"/>
              </a:ext>
            </a:extLst>
          </p:cNvPr>
          <p:cNvSpPr txBox="1"/>
          <p:nvPr/>
        </p:nvSpPr>
        <p:spPr>
          <a:xfrm>
            <a:off x="387546" y="3681545"/>
            <a:ext cx="3265714" cy="954107"/>
          </a:xfrm>
          <a:prstGeom prst="rect">
            <a:avLst/>
          </a:prstGeom>
          <a:ln w="57150">
            <a:solidFill>
              <a:schemeClr val="tx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1.Dissemination of information</a:t>
            </a:r>
          </a:p>
        </p:txBody>
      </p:sp>
      <p:sp>
        <p:nvSpPr>
          <p:cNvPr id="10" name="Arrow: Right 9">
            <a:extLst>
              <a:ext uri="{FF2B5EF4-FFF2-40B4-BE49-F238E27FC236}">
                <a16:creationId xmlns:a16="http://schemas.microsoft.com/office/drawing/2014/main" id="{F8042179-CB08-4E98-B964-D2AD1D39677B}"/>
              </a:ext>
            </a:extLst>
          </p:cNvPr>
          <p:cNvSpPr/>
          <p:nvPr/>
        </p:nvSpPr>
        <p:spPr>
          <a:xfrm>
            <a:off x="3750712" y="4004994"/>
            <a:ext cx="399141" cy="344718"/>
          </a:xfrm>
          <a:prstGeom prst="righ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1DFF55D-4C3B-4FDF-BB5B-D7C7280A86BB}"/>
              </a:ext>
            </a:extLst>
          </p:cNvPr>
          <p:cNvSpPr txBox="1"/>
          <p:nvPr/>
        </p:nvSpPr>
        <p:spPr>
          <a:xfrm>
            <a:off x="4324893" y="3677005"/>
            <a:ext cx="914403" cy="1200329"/>
          </a:xfrm>
          <a:prstGeom prst="rect">
            <a:avLst/>
          </a:prstGeom>
          <a:ln w="381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  <a:p>
            <a:endParaRPr lang="en-US" sz="3600" dirty="0"/>
          </a:p>
        </p:txBody>
      </p:sp>
      <p:sp>
        <p:nvSpPr>
          <p:cNvPr id="12" name="Arrow: Right 11">
            <a:extLst>
              <a:ext uri="{FF2B5EF4-FFF2-40B4-BE49-F238E27FC236}">
                <a16:creationId xmlns:a16="http://schemas.microsoft.com/office/drawing/2014/main" id="{0B4C4D43-18A0-4E71-9412-A7FF79C72E24}"/>
              </a:ext>
            </a:extLst>
          </p:cNvPr>
          <p:cNvSpPr/>
          <p:nvPr/>
        </p:nvSpPr>
        <p:spPr>
          <a:xfrm>
            <a:off x="5355783" y="4083754"/>
            <a:ext cx="442680" cy="322943"/>
          </a:xfrm>
          <a:prstGeom prst="righ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DBE78CB-BE87-4997-B8F5-DF26D15465FB}"/>
              </a:ext>
            </a:extLst>
          </p:cNvPr>
          <p:cNvSpPr txBox="1"/>
          <p:nvPr/>
        </p:nvSpPr>
        <p:spPr>
          <a:xfrm>
            <a:off x="5950322" y="3686565"/>
            <a:ext cx="914403" cy="1200329"/>
          </a:xfrm>
          <a:prstGeom prst="rect">
            <a:avLst/>
          </a:prstGeom>
          <a:ln w="381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dirty="0"/>
              <a:t>3</a:t>
            </a:r>
          </a:p>
          <a:p>
            <a:endParaRPr lang="en-US" sz="3600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1F36D97-414A-4E40-A9A8-18643622B8F6}"/>
              </a:ext>
            </a:extLst>
          </p:cNvPr>
          <p:cNvSpPr txBox="1"/>
          <p:nvPr/>
        </p:nvSpPr>
        <p:spPr>
          <a:xfrm>
            <a:off x="7498378" y="3749547"/>
            <a:ext cx="914403" cy="1200329"/>
          </a:xfrm>
          <a:prstGeom prst="rect">
            <a:avLst/>
          </a:prstGeom>
          <a:ln w="38100"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dirty="0"/>
              <a:t>4</a:t>
            </a:r>
          </a:p>
          <a:p>
            <a:endParaRPr lang="en-US" sz="3600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B689007-7C24-40CF-9401-D77A0CE6215D}"/>
              </a:ext>
            </a:extLst>
          </p:cNvPr>
          <p:cNvSpPr txBox="1"/>
          <p:nvPr/>
        </p:nvSpPr>
        <p:spPr>
          <a:xfrm>
            <a:off x="9085469" y="3795413"/>
            <a:ext cx="882983" cy="1200329"/>
          </a:xfrm>
          <a:prstGeom prst="rect">
            <a:avLst/>
          </a:prstGeom>
          <a:ln w="381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dirty="0"/>
              <a:t>5</a:t>
            </a:r>
          </a:p>
          <a:p>
            <a:endParaRPr lang="en-US" sz="3600" dirty="0"/>
          </a:p>
        </p:txBody>
      </p:sp>
      <p:sp>
        <p:nvSpPr>
          <p:cNvPr id="16" name="Arrow: Right 15">
            <a:extLst>
              <a:ext uri="{FF2B5EF4-FFF2-40B4-BE49-F238E27FC236}">
                <a16:creationId xmlns:a16="http://schemas.microsoft.com/office/drawing/2014/main" id="{99503C92-6326-472D-8305-68293B02B5FD}"/>
              </a:ext>
            </a:extLst>
          </p:cNvPr>
          <p:cNvSpPr/>
          <p:nvPr/>
        </p:nvSpPr>
        <p:spPr>
          <a:xfrm>
            <a:off x="6942954" y="4083754"/>
            <a:ext cx="442680" cy="322943"/>
          </a:xfrm>
          <a:prstGeom prst="rightArrow">
            <a:avLst/>
          </a:prstGeom>
          <a:solidFill>
            <a:schemeClr val="tx1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Arrow: Right 16">
            <a:extLst>
              <a:ext uri="{FF2B5EF4-FFF2-40B4-BE49-F238E27FC236}">
                <a16:creationId xmlns:a16="http://schemas.microsoft.com/office/drawing/2014/main" id="{2567C736-8691-49BA-8DC7-228E69CF2D5F}"/>
              </a:ext>
            </a:extLst>
          </p:cNvPr>
          <p:cNvSpPr/>
          <p:nvPr/>
        </p:nvSpPr>
        <p:spPr>
          <a:xfrm>
            <a:off x="8491012" y="4127425"/>
            <a:ext cx="442680" cy="322943"/>
          </a:xfrm>
          <a:prstGeom prst="righ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4891F2AA-9996-4A46-9465-0F2A846D77A1}"/>
              </a:ext>
            </a:extLst>
          </p:cNvPr>
          <p:cNvSpPr txBox="1"/>
          <p:nvPr/>
        </p:nvSpPr>
        <p:spPr>
          <a:xfrm>
            <a:off x="10641140" y="3686564"/>
            <a:ext cx="882983" cy="1200329"/>
          </a:xfrm>
          <a:prstGeom prst="rect">
            <a:avLst/>
          </a:prstGeom>
          <a:ln w="381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dirty="0"/>
              <a:t>6</a:t>
            </a:r>
          </a:p>
          <a:p>
            <a:endParaRPr lang="en-US" sz="3600" dirty="0"/>
          </a:p>
        </p:txBody>
      </p:sp>
      <p:sp>
        <p:nvSpPr>
          <p:cNvPr id="19" name="Arrow: Right 18">
            <a:extLst>
              <a:ext uri="{FF2B5EF4-FFF2-40B4-BE49-F238E27FC236}">
                <a16:creationId xmlns:a16="http://schemas.microsoft.com/office/drawing/2014/main" id="{2A6D4A6D-8F77-4D61-8518-EDEE69E74C3A}"/>
              </a:ext>
            </a:extLst>
          </p:cNvPr>
          <p:cNvSpPr/>
          <p:nvPr/>
        </p:nvSpPr>
        <p:spPr>
          <a:xfrm>
            <a:off x="10120229" y="4083753"/>
            <a:ext cx="442680" cy="322943"/>
          </a:xfrm>
          <a:prstGeom prst="righ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4CC98EE6-D63B-48C9-B8EF-2A88BC5971AF}"/>
              </a:ext>
            </a:extLst>
          </p:cNvPr>
          <p:cNvSpPr/>
          <p:nvPr/>
        </p:nvSpPr>
        <p:spPr>
          <a:xfrm>
            <a:off x="9435548" y="6307289"/>
            <a:ext cx="2385391" cy="25253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81765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CBAAEE0-E3FB-4E1A-BEBE-ACE57C10E4C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2016" y="819474"/>
            <a:ext cx="7792279" cy="5505864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2F51F11-1870-4A35-A1CE-89F71DBC0232}"/>
              </a:ext>
            </a:extLst>
          </p:cNvPr>
          <p:cNvSpPr txBox="1"/>
          <p:nvPr/>
        </p:nvSpPr>
        <p:spPr>
          <a:xfrm>
            <a:off x="7666383" y="1830294"/>
            <a:ext cx="4267201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See you again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</a:t>
            </a:r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AF4A44E-2F06-4CDB-AF13-4FEC796CF699}"/>
              </a:ext>
            </a:extLst>
          </p:cNvPr>
          <p:cNvSpPr txBox="1"/>
          <p:nvPr/>
        </p:nvSpPr>
        <p:spPr>
          <a:xfrm>
            <a:off x="463824" y="1737044"/>
            <a:ext cx="385638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Thank you. 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E345B291-CF69-4F18-94D8-58C84EEC7998}"/>
              </a:ext>
            </a:extLst>
          </p:cNvPr>
          <p:cNvSpPr/>
          <p:nvPr/>
        </p:nvSpPr>
        <p:spPr>
          <a:xfrm>
            <a:off x="9435548" y="6307289"/>
            <a:ext cx="2385391" cy="25253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49246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AD0BAC7C-0425-4FA8-AD68-B9D961E4D969}"/>
              </a:ext>
            </a:extLst>
          </p:cNvPr>
          <p:cNvSpPr/>
          <p:nvPr/>
        </p:nvSpPr>
        <p:spPr>
          <a:xfrm>
            <a:off x="371060" y="1040485"/>
            <a:ext cx="6162261" cy="79513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6BA0800-5178-44F2-B2FD-1FDD095A548B}"/>
              </a:ext>
            </a:extLst>
          </p:cNvPr>
          <p:cNvSpPr txBox="1"/>
          <p:nvPr/>
        </p:nvSpPr>
        <p:spPr>
          <a:xfrm>
            <a:off x="523461" y="1244906"/>
            <a:ext cx="5857460" cy="58477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We Live in the age of science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A925145-729D-4A73-8FF2-29E6379DFCA9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9843" y="2455499"/>
            <a:ext cx="2577548" cy="3657599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095F65AF-237F-4B57-BC7B-FA77B55C716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92838" y="2816461"/>
            <a:ext cx="2775089" cy="288014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7148C9B-1049-4181-8EAA-89E91387E35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88100" y="2319295"/>
            <a:ext cx="4134057" cy="3539242"/>
          </a:xfrm>
          <a:prstGeom prst="rect">
            <a:avLst/>
          </a:prstGeom>
        </p:spPr>
      </p:pic>
      <p:pic>
        <p:nvPicPr>
          <p:cNvPr id="15" name="Picture 2" descr="MAKE MORE MONEY - Chess.com">
            <a:extLst>
              <a:ext uri="{FF2B5EF4-FFF2-40B4-BE49-F238E27FC236}">
                <a16:creationId xmlns:a16="http://schemas.microsoft.com/office/drawing/2014/main" id="{2049D231-EB63-4DC2-A9DC-20AC9CF125F8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035178" y="3429000"/>
            <a:ext cx="1039900" cy="10899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7614C6D8-F4AF-423F-AE19-6E5E4D7889A9}"/>
              </a:ext>
            </a:extLst>
          </p:cNvPr>
          <p:cNvSpPr txBox="1"/>
          <p:nvPr/>
        </p:nvSpPr>
        <p:spPr>
          <a:xfrm>
            <a:off x="375719" y="1796075"/>
            <a:ext cx="752723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Can you tell some important  scientific inventions? 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BD1461A9-3584-45DD-ABC7-DA732ECC785F}"/>
              </a:ext>
            </a:extLst>
          </p:cNvPr>
          <p:cNvSpPr txBox="1"/>
          <p:nvPr/>
        </p:nvSpPr>
        <p:spPr>
          <a:xfrm>
            <a:off x="371061" y="5722514"/>
            <a:ext cx="29989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Mobile Phone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94C879AC-1406-4231-AB67-08A318CB7E10}"/>
              </a:ext>
            </a:extLst>
          </p:cNvPr>
          <p:cNvSpPr txBox="1"/>
          <p:nvPr/>
        </p:nvSpPr>
        <p:spPr>
          <a:xfrm>
            <a:off x="4367316" y="5851488"/>
            <a:ext cx="256698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Computer</a:t>
            </a:r>
            <a:endParaRPr lang="en-US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8293B2C5-3751-4A1C-9611-C430AD83CB52}"/>
              </a:ext>
            </a:extLst>
          </p:cNvPr>
          <p:cNvSpPr txBox="1"/>
          <p:nvPr/>
        </p:nvSpPr>
        <p:spPr>
          <a:xfrm>
            <a:off x="8595693" y="5696610"/>
            <a:ext cx="238870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Internet etc</a:t>
            </a:r>
            <a:r>
              <a:rPr lang="en-US" dirty="0"/>
              <a:t>.</a:t>
            </a:r>
          </a:p>
        </p:txBody>
      </p:sp>
      <p:sp>
        <p:nvSpPr>
          <p:cNvPr id="20" name="Rectangle: Diagonal Corners Rounded 5">
            <a:extLst>
              <a:ext uri="{FF2B5EF4-FFF2-40B4-BE49-F238E27FC236}">
                <a16:creationId xmlns:a16="http://schemas.microsoft.com/office/drawing/2014/main" id="{575CB3F6-27D5-4E04-A7C5-10C22C5D69AC}"/>
              </a:ext>
            </a:extLst>
          </p:cNvPr>
          <p:cNvSpPr/>
          <p:nvPr/>
        </p:nvSpPr>
        <p:spPr>
          <a:xfrm>
            <a:off x="371060" y="250552"/>
            <a:ext cx="4153056" cy="768347"/>
          </a:xfrm>
          <a:prstGeom prst="round2DiagRect">
            <a:avLst>
              <a:gd name="adj1" fmla="val 0"/>
              <a:gd name="adj2" fmla="val 50000"/>
            </a:avLst>
          </a:prstGeom>
          <a:noFill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Warm up activity</a:t>
            </a:r>
          </a:p>
        </p:txBody>
      </p:sp>
      <p:sp>
        <p:nvSpPr>
          <p:cNvPr id="21" name="Star: 5 Points 20">
            <a:extLst>
              <a:ext uri="{FF2B5EF4-FFF2-40B4-BE49-F238E27FC236}">
                <a16:creationId xmlns:a16="http://schemas.microsoft.com/office/drawing/2014/main" id="{0A0346BD-1344-45B7-8A6B-E05780A1C784}"/>
              </a:ext>
            </a:extLst>
          </p:cNvPr>
          <p:cNvSpPr/>
          <p:nvPr/>
        </p:nvSpPr>
        <p:spPr>
          <a:xfrm>
            <a:off x="6409856" y="743958"/>
            <a:ext cx="543340" cy="584775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B65FBB6F-F8E0-4362-A55F-D4D74694F354}"/>
              </a:ext>
            </a:extLst>
          </p:cNvPr>
          <p:cNvSpPr/>
          <p:nvPr/>
        </p:nvSpPr>
        <p:spPr>
          <a:xfrm>
            <a:off x="9435548" y="6307289"/>
            <a:ext cx="2385391" cy="25253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51767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6" grpId="0"/>
      <p:bldP spid="17" grpId="0"/>
      <p:bldP spid="18" grpId="0"/>
      <p:bldP spid="1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FCFE9D1D-D6BF-4714-847C-3ACA3CF15A2B}"/>
              </a:ext>
            </a:extLst>
          </p:cNvPr>
          <p:cNvSpPr/>
          <p:nvPr/>
        </p:nvSpPr>
        <p:spPr>
          <a:xfrm>
            <a:off x="9435548" y="6307289"/>
            <a:ext cx="2385391" cy="25253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C8F1230-2A97-4D7B-BF8C-660A4B869A52}"/>
              </a:ext>
            </a:extLst>
          </p:cNvPr>
          <p:cNvSpPr txBox="1"/>
          <p:nvPr/>
        </p:nvSpPr>
        <p:spPr>
          <a:xfrm>
            <a:off x="2544417" y="365280"/>
            <a:ext cx="6891130" cy="70788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Our today’s topic is-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AA381C8-5886-4128-8A0F-198C699C950F}"/>
              </a:ext>
            </a:extLst>
          </p:cNvPr>
          <p:cNvSpPr txBox="1"/>
          <p:nvPr/>
        </p:nvSpPr>
        <p:spPr>
          <a:xfrm>
            <a:off x="477077" y="1145624"/>
            <a:ext cx="11237845" cy="1569660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48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Some of the Greatest Scientific Achievements of the Last 50 Years.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03D2F2A-D375-41A7-BC44-46D62108AA62}"/>
              </a:ext>
            </a:extLst>
          </p:cNvPr>
          <p:cNvSpPr txBox="1"/>
          <p:nvPr/>
        </p:nvSpPr>
        <p:spPr>
          <a:xfrm>
            <a:off x="477077" y="2715284"/>
            <a:ext cx="9621079" cy="11387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Unit-Two: 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Greatest Scientific Achievements 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Lesson: </a:t>
            </a:r>
            <a:r>
              <a:rPr lang="en-US" sz="28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One (Part-2)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9228703-ED01-451F-B882-60C00D42DC8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644" b="4182"/>
          <a:stretch/>
        </p:blipFill>
        <p:spPr>
          <a:xfrm>
            <a:off x="5194852" y="3538330"/>
            <a:ext cx="5155098" cy="295439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4346015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8FD64A9-CAAF-4D1C-92F0-9A0B3C38ED11}"/>
              </a:ext>
            </a:extLst>
          </p:cNvPr>
          <p:cNvSpPr txBox="1"/>
          <p:nvPr/>
        </p:nvSpPr>
        <p:spPr>
          <a:xfrm>
            <a:off x="669234" y="212083"/>
            <a:ext cx="6188764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A3097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stA="45000" endPos="47000" dist="12700" dir="5400000" sy="-100000" algn="bl" rotWithShape="0"/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Learning Outcomes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5B19026A-848B-4AF8-87E2-98E98F306549}"/>
              </a:ext>
            </a:extLst>
          </p:cNvPr>
          <p:cNvSpPr/>
          <p:nvPr/>
        </p:nvSpPr>
        <p:spPr>
          <a:xfrm>
            <a:off x="404190" y="1303417"/>
            <a:ext cx="9879497" cy="45719"/>
          </a:xfrm>
          <a:prstGeom prst="rect">
            <a:avLst/>
          </a:prstGeom>
          <a:solidFill>
            <a:srgbClr val="00B0F0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E4AB04B-6F7B-4B4D-87B9-CA2B57A2A932}"/>
              </a:ext>
            </a:extLst>
          </p:cNvPr>
          <p:cNvSpPr txBox="1"/>
          <p:nvPr/>
        </p:nvSpPr>
        <p:spPr>
          <a:xfrm>
            <a:off x="669234" y="1479344"/>
            <a:ext cx="9963979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b="1" u="sng" dirty="0">
                <a:solidFill>
                  <a:srgbClr val="002060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After finishing the lesson, the students will be able to 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C9E385D-8F33-4895-AE7E-076208A59F14}"/>
              </a:ext>
            </a:extLst>
          </p:cNvPr>
          <p:cNvSpPr txBox="1"/>
          <p:nvPr/>
        </p:nvSpPr>
        <p:spPr>
          <a:xfrm>
            <a:off x="1073426" y="2570922"/>
            <a:ext cx="54996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Learn new words from the text. </a:t>
            </a:r>
          </a:p>
        </p:txBody>
      </p:sp>
      <p:sp>
        <p:nvSpPr>
          <p:cNvPr id="4" name="Star: 5 Points 3">
            <a:extLst>
              <a:ext uri="{FF2B5EF4-FFF2-40B4-BE49-F238E27FC236}">
                <a16:creationId xmlns:a16="http://schemas.microsoft.com/office/drawing/2014/main" id="{925C75EA-6078-4838-94F9-414C8ECA915F}"/>
              </a:ext>
            </a:extLst>
          </p:cNvPr>
          <p:cNvSpPr/>
          <p:nvPr/>
        </p:nvSpPr>
        <p:spPr>
          <a:xfrm>
            <a:off x="10134600" y="972541"/>
            <a:ext cx="530087" cy="600622"/>
          </a:xfrm>
          <a:prstGeom prst="star5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50EE5CD-7AFF-461D-9D84-C25CAB4A1DEB}"/>
              </a:ext>
            </a:extLst>
          </p:cNvPr>
          <p:cNvSpPr txBox="1"/>
          <p:nvPr/>
        </p:nvSpPr>
        <p:spPr>
          <a:xfrm>
            <a:off x="1007165" y="3286805"/>
            <a:ext cx="83886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Know about some of the greatest achievements.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31446EE-A496-4A0F-BB29-086C9A856A70}"/>
              </a:ext>
            </a:extLst>
          </p:cNvPr>
          <p:cNvSpPr txBox="1"/>
          <p:nvPr/>
        </p:nvSpPr>
        <p:spPr>
          <a:xfrm>
            <a:off x="1073426" y="4002688"/>
            <a:ext cx="45852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Understand the text.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0B958E6-7AE1-43BD-B843-87B2F1E9667E}"/>
              </a:ext>
            </a:extLst>
          </p:cNvPr>
          <p:cNvSpPr txBox="1"/>
          <p:nvPr/>
        </p:nvSpPr>
        <p:spPr>
          <a:xfrm>
            <a:off x="1007165" y="4711704"/>
            <a:ext cx="69971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Practice questions for exam preparation. 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AC202BD2-ECA6-44E5-822F-1B554B5E4EC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45371" y="3094142"/>
            <a:ext cx="2908543" cy="3196264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07E6FDCB-653A-4133-BF87-7AD9C3834890}"/>
              </a:ext>
            </a:extLst>
          </p:cNvPr>
          <p:cNvSpPr/>
          <p:nvPr/>
        </p:nvSpPr>
        <p:spPr>
          <a:xfrm>
            <a:off x="9435548" y="6307289"/>
            <a:ext cx="2385391" cy="25253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23274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7" grpId="0"/>
      <p:bldP spid="8" grpId="0"/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0544A66-9C2C-4210-9EEA-503100A6AB89}"/>
              </a:ext>
            </a:extLst>
          </p:cNvPr>
          <p:cNvSpPr txBox="1"/>
          <p:nvPr/>
        </p:nvSpPr>
        <p:spPr>
          <a:xfrm>
            <a:off x="4388127" y="400111"/>
            <a:ext cx="2597426" cy="646331"/>
          </a:xfrm>
          <a:prstGeom prst="rect">
            <a:avLst/>
          </a:prstGeom>
          <a:noFill/>
          <a:ln w="76200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New Words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0100915-4AAD-403E-B891-D95E22FA3CB7}"/>
              </a:ext>
            </a:extLst>
          </p:cNvPr>
          <p:cNvSpPr txBox="1"/>
          <p:nvPr/>
        </p:nvSpPr>
        <p:spPr>
          <a:xfrm>
            <a:off x="549965" y="1245704"/>
            <a:ext cx="1875183" cy="523220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Amazing -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4E57FF0-EB16-42A9-BD6D-26BB0A875257}"/>
              </a:ext>
            </a:extLst>
          </p:cNvPr>
          <p:cNvSpPr txBox="1"/>
          <p:nvPr/>
        </p:nvSpPr>
        <p:spPr>
          <a:xfrm>
            <a:off x="439808" y="4429107"/>
            <a:ext cx="2109163" cy="52322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Productive -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F0A9F68-5CE5-45EB-AB1F-7DA9EC63EC9D}"/>
              </a:ext>
            </a:extLst>
          </p:cNvPr>
          <p:cNvSpPr txBox="1"/>
          <p:nvPr/>
        </p:nvSpPr>
        <p:spPr>
          <a:xfrm>
            <a:off x="480393" y="2050367"/>
            <a:ext cx="2397815" cy="523220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Extraordinary -</a:t>
            </a:r>
            <a:r>
              <a:rPr lang="en-US" dirty="0"/>
              <a:t>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3D07A3D-C9E0-427D-BBCA-3118A01CDC68}"/>
              </a:ext>
            </a:extLst>
          </p:cNvPr>
          <p:cNvSpPr txBox="1"/>
          <p:nvPr/>
        </p:nvSpPr>
        <p:spPr>
          <a:xfrm>
            <a:off x="439809" y="3629606"/>
            <a:ext cx="1417980" cy="523220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Strata -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7E2C524-889D-4E29-B825-4A73A945FC3F}"/>
              </a:ext>
            </a:extLst>
          </p:cNvPr>
          <p:cNvSpPr txBox="1"/>
          <p:nvPr/>
        </p:nvSpPr>
        <p:spPr>
          <a:xfrm>
            <a:off x="480393" y="2778053"/>
            <a:ext cx="2166730" cy="523220"/>
          </a:xfrm>
          <a:prstGeom prst="rect">
            <a:avLst/>
          </a:prstGeom>
          <a:noFill/>
          <a:ln>
            <a:solidFill>
              <a:srgbClr val="00FF00"/>
            </a:solidFill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Surveillance -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DA74B52-6DE5-46B3-9EA9-BE15B138EE43}"/>
              </a:ext>
            </a:extLst>
          </p:cNvPr>
          <p:cNvSpPr txBox="1"/>
          <p:nvPr/>
        </p:nvSpPr>
        <p:spPr>
          <a:xfrm>
            <a:off x="2748170" y="2811994"/>
            <a:ext cx="2938670" cy="523220"/>
          </a:xfrm>
          <a:prstGeom prst="rect">
            <a:avLst/>
          </a:prstGeom>
          <a:noFill/>
          <a:ln>
            <a:solidFill>
              <a:srgbClr val="00FF00"/>
            </a:solidFill>
          </a:ln>
        </p:spPr>
        <p:txBody>
          <a:bodyPr wrap="square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Observation.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28AE978-B401-433C-938B-5933D7977538}"/>
              </a:ext>
            </a:extLst>
          </p:cNvPr>
          <p:cNvSpPr txBox="1"/>
          <p:nvPr/>
        </p:nvSpPr>
        <p:spPr>
          <a:xfrm>
            <a:off x="2996232" y="2077307"/>
            <a:ext cx="3551581" cy="523220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Special/exceptional.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80368D0-AA87-4917-BAC2-A6D8863A94F7}"/>
              </a:ext>
            </a:extLst>
          </p:cNvPr>
          <p:cNvSpPr txBox="1"/>
          <p:nvPr/>
        </p:nvSpPr>
        <p:spPr>
          <a:xfrm>
            <a:off x="2878208" y="1272644"/>
            <a:ext cx="3945834" cy="523220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Astonishing/remarkable.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17A5E35-393F-4789-8C46-3C4E73AFF87A}"/>
              </a:ext>
            </a:extLst>
          </p:cNvPr>
          <p:cNvSpPr txBox="1"/>
          <p:nvPr/>
        </p:nvSpPr>
        <p:spPr>
          <a:xfrm>
            <a:off x="2321614" y="3632351"/>
            <a:ext cx="2276889" cy="523220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Layer/level.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9240464-17B0-4AA1-BB28-9E5128B91947}"/>
              </a:ext>
            </a:extLst>
          </p:cNvPr>
          <p:cNvSpPr txBox="1"/>
          <p:nvPr/>
        </p:nvSpPr>
        <p:spPr>
          <a:xfrm>
            <a:off x="2647123" y="4422218"/>
            <a:ext cx="3171411" cy="52322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Beneficial/ fruitful.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E9FABAF-BAEE-4A33-8586-170ED948016E}"/>
              </a:ext>
            </a:extLst>
          </p:cNvPr>
          <p:cNvSpPr txBox="1"/>
          <p:nvPr/>
        </p:nvSpPr>
        <p:spPr>
          <a:xfrm>
            <a:off x="433182" y="5350686"/>
            <a:ext cx="2445026" cy="523220"/>
          </a:xfrm>
          <a:prstGeom prst="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Revolutionize -</a:t>
            </a:r>
            <a:r>
              <a:rPr lang="en-US" dirty="0"/>
              <a:t> 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92E74037-7644-47A0-8C55-123735F2369A}"/>
              </a:ext>
            </a:extLst>
          </p:cNvPr>
          <p:cNvSpPr txBox="1"/>
          <p:nvPr/>
        </p:nvSpPr>
        <p:spPr>
          <a:xfrm>
            <a:off x="3086102" y="5397841"/>
            <a:ext cx="3009898" cy="523220"/>
          </a:xfrm>
          <a:prstGeom prst="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Reform/transform.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AFF03647-9D42-4CCF-A79B-F4C890AF2EEC}"/>
              </a:ext>
            </a:extLst>
          </p:cNvPr>
          <p:cNvSpPr/>
          <p:nvPr/>
        </p:nvSpPr>
        <p:spPr>
          <a:xfrm>
            <a:off x="9448800" y="6280784"/>
            <a:ext cx="2385391" cy="25253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68205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6" grpId="0" animBg="1"/>
      <p:bldP spid="7" grpId="0" animBg="1"/>
      <p:bldP spid="9" grpId="0" animBg="1"/>
      <p:bldP spid="11" grpId="0" animBg="1"/>
      <p:bldP spid="5" grpId="0" animBg="1"/>
      <p:bldP spid="10" grpId="0" animBg="1"/>
      <p:bldP spid="12" grpId="0" animBg="1"/>
      <p:bldP spid="13" grpId="0" animBg="1"/>
      <p:bldP spid="14" grpId="0" animBg="1"/>
      <p:bldP spid="1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6A1301B1-36C2-4856-95F0-DB24CDAC88B4}"/>
              </a:ext>
            </a:extLst>
          </p:cNvPr>
          <p:cNvSpPr txBox="1"/>
          <p:nvPr/>
        </p:nvSpPr>
        <p:spPr>
          <a:xfrm>
            <a:off x="480393" y="807086"/>
            <a:ext cx="2100468" cy="52322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Innovations-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D9BB0FF-26CB-4E72-9D5A-78193A9A26BF}"/>
              </a:ext>
            </a:extLst>
          </p:cNvPr>
          <p:cNvSpPr txBox="1"/>
          <p:nvPr/>
        </p:nvSpPr>
        <p:spPr>
          <a:xfrm>
            <a:off x="2653750" y="784063"/>
            <a:ext cx="6102626" cy="52322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introduction of new things/ ideas.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8FF3B1F-F78A-4C43-945A-262C05F20FB1}"/>
              </a:ext>
            </a:extLst>
          </p:cNvPr>
          <p:cNvSpPr txBox="1"/>
          <p:nvPr/>
        </p:nvSpPr>
        <p:spPr>
          <a:xfrm>
            <a:off x="515178" y="1738333"/>
            <a:ext cx="1996110" cy="523220"/>
          </a:xfrm>
          <a:prstGeom prst="rect">
            <a:avLst/>
          </a:prstGeom>
          <a:noFill/>
          <a:ln>
            <a:solidFill>
              <a:srgbClr val="EE1AA2"/>
            </a:solidFill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Exploration-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B309A85-93D5-403E-8540-A031BFFBBF4F}"/>
              </a:ext>
            </a:extLst>
          </p:cNvPr>
          <p:cNvSpPr txBox="1"/>
          <p:nvPr/>
        </p:nvSpPr>
        <p:spPr>
          <a:xfrm>
            <a:off x="3044687" y="4156069"/>
            <a:ext cx="610262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Investigation/survey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11B1193-085E-4A6F-AE99-AB0039FF8A10}"/>
              </a:ext>
            </a:extLst>
          </p:cNvPr>
          <p:cNvSpPr txBox="1"/>
          <p:nvPr/>
        </p:nvSpPr>
        <p:spPr>
          <a:xfrm>
            <a:off x="2676937" y="1738333"/>
            <a:ext cx="3594653" cy="523220"/>
          </a:xfrm>
          <a:prstGeom prst="rect">
            <a:avLst/>
          </a:prstGeom>
          <a:noFill/>
          <a:ln>
            <a:solidFill>
              <a:srgbClr val="EE1AA2"/>
            </a:solidFill>
          </a:ln>
        </p:spPr>
        <p:txBody>
          <a:bodyPr wrap="square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Investigation/survey.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07116A0-4213-431D-BDF1-456E9253A6CF}"/>
              </a:ext>
            </a:extLst>
          </p:cNvPr>
          <p:cNvSpPr txBox="1"/>
          <p:nvPr/>
        </p:nvSpPr>
        <p:spPr>
          <a:xfrm>
            <a:off x="515178" y="2573911"/>
            <a:ext cx="1878495" cy="523220"/>
          </a:xfrm>
          <a:prstGeom prst="rect">
            <a:avLst/>
          </a:prstGeom>
          <a:noFill/>
          <a:ln>
            <a:solidFill>
              <a:srgbClr val="00FF00"/>
            </a:solidFill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antastic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F7293585-D1F9-483E-8180-6D3D5E4081E5}"/>
              </a:ext>
            </a:extLst>
          </p:cNvPr>
          <p:cNvSpPr txBox="1"/>
          <p:nvPr/>
        </p:nvSpPr>
        <p:spPr>
          <a:xfrm>
            <a:off x="2647121" y="2633451"/>
            <a:ext cx="3077818" cy="523220"/>
          </a:xfrm>
          <a:prstGeom prst="rect">
            <a:avLst/>
          </a:prstGeom>
          <a:noFill/>
          <a:ln>
            <a:solidFill>
              <a:srgbClr val="00FF00"/>
            </a:solidFill>
          </a:ln>
        </p:spPr>
        <p:txBody>
          <a:bodyPr wrap="square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Unreal/ incredible.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C1D3D79C-4D0D-4DA4-81ED-1BD7705BCF24}"/>
              </a:ext>
            </a:extLst>
          </p:cNvPr>
          <p:cNvSpPr txBox="1"/>
          <p:nvPr/>
        </p:nvSpPr>
        <p:spPr>
          <a:xfrm>
            <a:off x="480392" y="3358741"/>
            <a:ext cx="1913281" cy="523220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esistant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6CA5BE88-87EB-4E4C-A3D1-6E7C91D2D68F}"/>
              </a:ext>
            </a:extLst>
          </p:cNvPr>
          <p:cNvSpPr txBox="1"/>
          <p:nvPr/>
        </p:nvSpPr>
        <p:spPr>
          <a:xfrm>
            <a:off x="2580860" y="3431580"/>
            <a:ext cx="3786809" cy="523220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Preventive/obstructing.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BEF5BA1C-2DB7-43D8-BAD8-D54CB5F75960}"/>
              </a:ext>
            </a:extLst>
          </p:cNvPr>
          <p:cNvSpPr txBox="1"/>
          <p:nvPr/>
        </p:nvSpPr>
        <p:spPr>
          <a:xfrm>
            <a:off x="515177" y="4156069"/>
            <a:ext cx="1520686" cy="523220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txBody>
          <a:bodyPr wrap="square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Feat-</a:t>
            </a:r>
            <a:endParaRPr lang="en-US" dirty="0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8E58964B-7C7A-4561-AE50-C7CF072A9DF6}"/>
              </a:ext>
            </a:extLst>
          </p:cNvPr>
          <p:cNvSpPr txBox="1"/>
          <p:nvPr/>
        </p:nvSpPr>
        <p:spPr>
          <a:xfrm>
            <a:off x="2511287" y="4183749"/>
            <a:ext cx="4247322" cy="523220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Performance/ Attainment.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B4316AF1-C13C-4690-A88D-BE4EBA74D6CD}"/>
              </a:ext>
            </a:extLst>
          </p:cNvPr>
          <p:cNvSpPr txBox="1"/>
          <p:nvPr/>
        </p:nvSpPr>
        <p:spPr>
          <a:xfrm>
            <a:off x="515177" y="5116263"/>
            <a:ext cx="1520686" cy="52322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GPS-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311FD6E0-5027-4C58-A9B1-DEB7B95B8249}"/>
              </a:ext>
            </a:extLst>
          </p:cNvPr>
          <p:cNvSpPr txBox="1"/>
          <p:nvPr/>
        </p:nvSpPr>
        <p:spPr>
          <a:xfrm>
            <a:off x="2377108" y="5181741"/>
            <a:ext cx="5292588" cy="523220"/>
          </a:xfrm>
          <a:prstGeom prst="rect">
            <a:avLst/>
          </a:prstGeom>
          <a:noFill/>
          <a:ln>
            <a:solidFill>
              <a:schemeClr val="accent2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The Global Positioning System.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00BCA566-2C50-4EB8-9947-3AE6BF625341}"/>
              </a:ext>
            </a:extLst>
          </p:cNvPr>
          <p:cNvSpPr/>
          <p:nvPr/>
        </p:nvSpPr>
        <p:spPr>
          <a:xfrm>
            <a:off x="9435548" y="6307289"/>
            <a:ext cx="2385391" cy="25253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27219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7" grpId="0" animBg="1"/>
      <p:bldP spid="11" grpId="0" animBg="1"/>
      <p:bldP spid="15" grpId="0" animBg="1"/>
      <p:bldP spid="17" grpId="0" animBg="1"/>
      <p:bldP spid="19" grpId="0" animBg="1"/>
      <p:bldP spid="21" grpId="0" animBg="1"/>
      <p:bldP spid="23" grpId="0" animBg="1"/>
      <p:bldP spid="25" grpId="0" animBg="1"/>
      <p:bldP spid="27" grpId="0" animBg="1"/>
      <p:bldP spid="3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E0DB868D-BE01-4A6A-B010-F38D5A993E5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93097" y="1749533"/>
            <a:ext cx="3499405" cy="2575163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4A653D01-BCD7-42BE-8B6D-5F7D0BA75411}"/>
              </a:ext>
            </a:extLst>
          </p:cNvPr>
          <p:cNvSpPr txBox="1"/>
          <p:nvPr/>
        </p:nvSpPr>
        <p:spPr>
          <a:xfrm>
            <a:off x="417443" y="4455577"/>
            <a:ext cx="11357113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Implanting an artificial heart ,the Jarvik-7 in 1982 was an extraordinary step towards increasing human lifespan. One day, more advanced versions of artificial organs will likely allow us to live much longer and more productive lives.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C9782E1-4BC5-434A-B643-929C557727B8}"/>
              </a:ext>
            </a:extLst>
          </p:cNvPr>
          <p:cNvSpPr txBox="1"/>
          <p:nvPr/>
        </p:nvSpPr>
        <p:spPr>
          <a:xfrm>
            <a:off x="3708329" y="972321"/>
            <a:ext cx="4317312" cy="64633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A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rtificial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heart </a:t>
            </a:r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9B6EC5D-A65A-4A84-BA35-43EF6F26DEA5}"/>
              </a:ext>
            </a:extLst>
          </p:cNvPr>
          <p:cNvSpPr txBox="1"/>
          <p:nvPr/>
        </p:nvSpPr>
        <p:spPr>
          <a:xfrm>
            <a:off x="2700130" y="271309"/>
            <a:ext cx="759680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Some of the greatest achievements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FC8FE5E-EB87-4393-8AFB-E65633DEE71F}"/>
              </a:ext>
            </a:extLst>
          </p:cNvPr>
          <p:cNvSpPr/>
          <p:nvPr/>
        </p:nvSpPr>
        <p:spPr>
          <a:xfrm>
            <a:off x="9435548" y="6307289"/>
            <a:ext cx="2385391" cy="25253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38217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 animBg="1"/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34A9463F-5EB6-4298-A3C2-53812AA78C89}"/>
              </a:ext>
            </a:extLst>
          </p:cNvPr>
          <p:cNvSpPr txBox="1"/>
          <p:nvPr/>
        </p:nvSpPr>
        <p:spPr>
          <a:xfrm>
            <a:off x="6714399" y="3724283"/>
            <a:ext cx="4651512" cy="523220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Jarvik-7,the artificial Heart</a:t>
            </a:r>
            <a:r>
              <a:rPr lang="en-US" b="1" dirty="0"/>
              <a:t>.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CEFD5205-CAD6-410E-9B9E-D825AC72C9B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87440" y="819895"/>
            <a:ext cx="4978471" cy="259400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23C5D03E-F79E-4339-8319-88300DAB810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6089" y="898257"/>
            <a:ext cx="4850297" cy="253074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EEA50CDC-C044-44FC-AD21-B56193032884}"/>
              </a:ext>
            </a:extLst>
          </p:cNvPr>
          <p:cNvSpPr txBox="1"/>
          <p:nvPr/>
        </p:nvSpPr>
        <p:spPr>
          <a:xfrm>
            <a:off x="1099931" y="3724283"/>
            <a:ext cx="4691269" cy="830997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Robert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Jarvik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and first implanted patient , Dr Barney Clark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6954ED1-C4D5-45A7-945D-E2523B9A6652}"/>
              </a:ext>
            </a:extLst>
          </p:cNvPr>
          <p:cNvSpPr/>
          <p:nvPr/>
        </p:nvSpPr>
        <p:spPr>
          <a:xfrm>
            <a:off x="9435548" y="6307289"/>
            <a:ext cx="2385391" cy="25253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2FFC659-830F-4AC4-81E8-C5D8878F00B9}"/>
              </a:ext>
            </a:extLst>
          </p:cNvPr>
          <p:cNvSpPr txBox="1"/>
          <p:nvPr/>
        </p:nvSpPr>
        <p:spPr>
          <a:xfrm>
            <a:off x="237398" y="6190494"/>
            <a:ext cx="217563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A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rtificial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heart </a:t>
            </a:r>
            <a:endParaRPr lang="en-US" sz="1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04F6A98-3067-4F46-8113-C014C70BDA62}"/>
              </a:ext>
            </a:extLst>
          </p:cNvPr>
          <p:cNvSpPr txBox="1"/>
          <p:nvPr/>
        </p:nvSpPr>
        <p:spPr>
          <a:xfrm>
            <a:off x="826089" y="4996635"/>
            <a:ext cx="10305736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The Jarvik-7 was designed by Robert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Jarvik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  Dr. Barney was the first person implanted with Jarvik-7.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48095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4" grpId="0" animBg="1"/>
      <p:bldP spid="10" grpId="0"/>
    </p:bld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799</TotalTime>
  <Words>909</Words>
  <Application>Microsoft Office PowerPoint</Application>
  <PresentationFormat>Widescreen</PresentationFormat>
  <Paragraphs>123</Paragraphs>
  <Slides>25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3" baseType="lpstr">
      <vt:lpstr>arial</vt:lpstr>
      <vt:lpstr>arial</vt:lpstr>
      <vt:lpstr>Calibri</vt:lpstr>
      <vt:lpstr>Calibri Light</vt:lpstr>
      <vt:lpstr>NikoshBAN</vt:lpstr>
      <vt:lpstr>Times New Roman</vt:lpstr>
      <vt:lpstr>Wingdings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DOEL</dc:creator>
  <cp:lastModifiedBy>DOEL</cp:lastModifiedBy>
  <cp:revision>87</cp:revision>
  <dcterms:created xsi:type="dcterms:W3CDTF">2021-07-01T17:56:26Z</dcterms:created>
  <dcterms:modified xsi:type="dcterms:W3CDTF">2021-08-20T01:54:40Z</dcterms:modified>
</cp:coreProperties>
</file>