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8" r:id="rId3"/>
    <p:sldId id="259" r:id="rId4"/>
    <p:sldId id="264" r:id="rId5"/>
    <p:sldId id="265" r:id="rId6"/>
    <p:sldId id="260" r:id="rId7"/>
    <p:sldId id="261" r:id="rId8"/>
    <p:sldId id="271" r:id="rId9"/>
    <p:sldId id="272" r:id="rId10"/>
    <p:sldId id="262" r:id="rId11"/>
    <p:sldId id="263" r:id="rId12"/>
    <p:sldId id="274" r:id="rId13"/>
    <p:sldId id="275" r:id="rId14"/>
    <p:sldId id="273" r:id="rId15"/>
    <p:sldId id="276" r:id="rId16"/>
    <p:sldId id="270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5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3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36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6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8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7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9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83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0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0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4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493216-37F1-4010-8136-609F77CA025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774D94-1648-41B2-9998-6D6D7F1D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7080B0-755D-4B73-B1DD-26DDA83E5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623455"/>
            <a:ext cx="11028218" cy="563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959455-3400-40E0-A3D3-C60F352D9837}"/>
              </a:ext>
            </a:extLst>
          </p:cNvPr>
          <p:cNvSpPr/>
          <p:nvPr/>
        </p:nvSpPr>
        <p:spPr>
          <a:xfrm>
            <a:off x="781626" y="595745"/>
            <a:ext cx="10357427" cy="1868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আজকের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পাঠে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তোমাদের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স্বাগতম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4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9D8A11A5-824A-44C1-A602-0016C1087016}"/>
              </a:ext>
            </a:extLst>
          </p:cNvPr>
          <p:cNvSpPr/>
          <p:nvPr/>
        </p:nvSpPr>
        <p:spPr>
          <a:xfrm>
            <a:off x="3977640" y="0"/>
            <a:ext cx="2712720" cy="856566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গীবতের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স্বরুপ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বাঙালির আড্ডার রাজনীতি ও সংস্কৃতি – ৪ নম্বর প্ল্যাটফর্ম">
            <a:extLst>
              <a:ext uri="{FF2B5EF4-FFF2-40B4-BE49-F238E27FC236}">
                <a16:creationId xmlns:a16="http://schemas.microsoft.com/office/drawing/2014/main" id="{52020DA8-C727-45D5-8F13-5CBE9C5A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78" y="990624"/>
            <a:ext cx="3837622" cy="27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পাঁচফোড়ন | Bangla Blog | Bengali Pnachforon: আড্ডা ও বাঙ্গালী ~ সমরেন্দ্র  দাস">
            <a:extLst>
              <a:ext uri="{FF2B5EF4-FFF2-40B4-BE49-F238E27FC236}">
                <a16:creationId xmlns:a16="http://schemas.microsoft.com/office/drawing/2014/main" id="{DD8F4BCE-285E-4B56-B7B8-34F84D3C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7" y="990624"/>
            <a:ext cx="4028122" cy="27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FFF6DB7D-6D8C-4334-897C-7B3D306AF5CB}"/>
              </a:ext>
            </a:extLst>
          </p:cNvPr>
          <p:cNvSpPr/>
          <p:nvPr/>
        </p:nvSpPr>
        <p:spPr>
          <a:xfrm rot="16200000">
            <a:off x="7869910" y="2077047"/>
            <a:ext cx="2700584" cy="527733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FF00"/>
                </a:solidFill>
              </a:rPr>
              <a:t>বন্ধুদের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আড্ডায়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8D1C9901-A483-40D7-97E3-355F180A7D77}"/>
              </a:ext>
            </a:extLst>
          </p:cNvPr>
          <p:cNvSpPr/>
          <p:nvPr/>
        </p:nvSpPr>
        <p:spPr>
          <a:xfrm>
            <a:off x="785337" y="400929"/>
            <a:ext cx="2700587" cy="5277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দোকানের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আড্ডায়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সামাজিক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আড্ডায়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A Black and White Cartoon of Gossips Chin Wagging on a Sofa - Royalty Free  Clipart Picture">
            <a:extLst>
              <a:ext uri="{FF2B5EF4-FFF2-40B4-BE49-F238E27FC236}">
                <a16:creationId xmlns:a16="http://schemas.microsoft.com/office/drawing/2014/main" id="{701A738D-74C2-443E-BD91-0BB3C0ED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66" y="3825264"/>
            <a:ext cx="332946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EFF12C7-8B00-45DB-BB44-8309D9DF28F9}"/>
              </a:ext>
            </a:extLst>
          </p:cNvPr>
          <p:cNvSpPr/>
          <p:nvPr/>
        </p:nvSpPr>
        <p:spPr>
          <a:xfrm>
            <a:off x="6000673" y="4305300"/>
            <a:ext cx="1727200" cy="1902813"/>
          </a:xfrm>
          <a:prstGeom prst="wedgeEllipseCallout">
            <a:avLst>
              <a:gd name="adj1" fmla="val -96014"/>
              <a:gd name="adj2" fmla="val -236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আড্ডায়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75932-9870-46B1-BEBE-2A10BFA6B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4" y="3825265"/>
            <a:ext cx="3574904" cy="21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পুরুষ - Posts | Facebook">
            <a:extLst>
              <a:ext uri="{FF2B5EF4-FFF2-40B4-BE49-F238E27FC236}">
                <a16:creationId xmlns:a16="http://schemas.microsoft.com/office/drawing/2014/main" id="{F8EE7D6D-6A7E-4BFB-A731-E060D1751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4880"/>
            <a:ext cx="3926205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69765B20-376B-4F61-BBD1-09556DC5C67F}"/>
              </a:ext>
            </a:extLst>
          </p:cNvPr>
          <p:cNvSpPr/>
          <p:nvPr/>
        </p:nvSpPr>
        <p:spPr>
          <a:xfrm>
            <a:off x="1274618" y="0"/>
            <a:ext cx="3926205" cy="94488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spc="-300" dirty="0" err="1"/>
              <a:t>গিবতের</a:t>
            </a:r>
            <a:r>
              <a:rPr lang="en-US" sz="3200" u="sng" spc="-300" dirty="0"/>
              <a:t>   </a:t>
            </a:r>
            <a:r>
              <a:rPr lang="en-US" sz="2800" dirty="0" err="1"/>
              <a:t>কুফল</a:t>
            </a:r>
            <a:endParaRPr lang="en-US" sz="2800" dirty="0"/>
          </a:p>
        </p:txBody>
      </p:sp>
      <p:pic>
        <p:nvPicPr>
          <p:cNvPr id="2050" name="Picture 2" descr="Family Quarrel High Res Stock Images | Shutterstock">
            <a:extLst>
              <a:ext uri="{FF2B5EF4-FFF2-40B4-BE49-F238E27FC236}">
                <a16:creationId xmlns:a16="http://schemas.microsoft.com/office/drawing/2014/main" id="{7FA25CDE-2B79-45F5-9B3D-A1FF688C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49" y="944880"/>
            <a:ext cx="3819525" cy="288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FDCD223A-7D7C-44AF-98E8-045FA61C8F49}"/>
              </a:ext>
            </a:extLst>
          </p:cNvPr>
          <p:cNvSpPr/>
          <p:nvPr/>
        </p:nvSpPr>
        <p:spPr>
          <a:xfrm rot="1976106">
            <a:off x="-503104" y="85962"/>
            <a:ext cx="2884288" cy="1346200"/>
          </a:xfrm>
          <a:prstGeom prst="notchedRightArrow">
            <a:avLst>
              <a:gd name="adj1" fmla="val 51510"/>
              <a:gd name="adj2" fmla="val 50000"/>
            </a:avLst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পারিবারিক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কলহ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Callout: Bent Line with Border and Accent Bar 4">
            <a:extLst>
              <a:ext uri="{FF2B5EF4-FFF2-40B4-BE49-F238E27FC236}">
                <a16:creationId xmlns:a16="http://schemas.microsoft.com/office/drawing/2014/main" id="{4E29C9EC-60CD-4DAD-B450-83362BE0D2AE}"/>
              </a:ext>
            </a:extLst>
          </p:cNvPr>
          <p:cNvSpPr/>
          <p:nvPr/>
        </p:nvSpPr>
        <p:spPr>
          <a:xfrm>
            <a:off x="7480299" y="0"/>
            <a:ext cx="2910609" cy="660400"/>
          </a:xfrm>
          <a:prstGeom prst="accentBorderCallout2">
            <a:avLst>
              <a:gd name="adj1" fmla="val 22596"/>
              <a:gd name="adj2" fmla="val 525"/>
              <a:gd name="adj3" fmla="val 18750"/>
              <a:gd name="adj4" fmla="val -16667"/>
              <a:gd name="adj5" fmla="val 139494"/>
              <a:gd name="adj6" fmla="val -2009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সামাজিক</a:t>
            </a:r>
            <a:r>
              <a:rPr lang="en-US" sz="2400" dirty="0"/>
              <a:t> </a:t>
            </a:r>
            <a:r>
              <a:rPr lang="en-US" sz="2400" dirty="0" err="1"/>
              <a:t>কলহ</a:t>
            </a:r>
            <a:endParaRPr lang="en-US" sz="2400" dirty="0"/>
          </a:p>
        </p:txBody>
      </p:sp>
      <p:pic>
        <p:nvPicPr>
          <p:cNvPr id="2052" name="Picture 4" descr="কোম্পানীগঞ্জে মসজিদের জায়গা নিয়ে মারামারি, আহত ৪ - প্রবাসীর দিগন্ত">
            <a:extLst>
              <a:ext uri="{FF2B5EF4-FFF2-40B4-BE49-F238E27FC236}">
                <a16:creationId xmlns:a16="http://schemas.microsoft.com/office/drawing/2014/main" id="{BB0289B7-5547-48C4-9DAD-8D05E651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72" y="3611880"/>
            <a:ext cx="4811071" cy="2961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কীভাবে কোনও নকল বন্ধু কেটে যাবে (ছবির সাথে) - পরামর্শ - 2021">
            <a:extLst>
              <a:ext uri="{FF2B5EF4-FFF2-40B4-BE49-F238E27FC236}">
                <a16:creationId xmlns:a16="http://schemas.microsoft.com/office/drawing/2014/main" id="{36C5117B-518A-4066-9572-7ED6C092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2" y="3265516"/>
            <a:ext cx="3771900" cy="2961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llout: Bent Line with Border and Accent Bar 14">
            <a:extLst>
              <a:ext uri="{FF2B5EF4-FFF2-40B4-BE49-F238E27FC236}">
                <a16:creationId xmlns:a16="http://schemas.microsoft.com/office/drawing/2014/main" id="{B6AB7EF1-3029-449A-94A7-036674CF5302}"/>
              </a:ext>
            </a:extLst>
          </p:cNvPr>
          <p:cNvSpPr/>
          <p:nvPr/>
        </p:nvSpPr>
        <p:spPr>
          <a:xfrm rot="16200000">
            <a:off x="-204039" y="4686719"/>
            <a:ext cx="2383358" cy="660400"/>
          </a:xfrm>
          <a:prstGeom prst="accentBorderCallout2">
            <a:avLst>
              <a:gd name="adj1" fmla="val 22596"/>
              <a:gd name="adj2" fmla="val 525"/>
              <a:gd name="adj3" fmla="val 18750"/>
              <a:gd name="adj4" fmla="val -16667"/>
              <a:gd name="adj5" fmla="val 29373"/>
              <a:gd name="adj6" fmla="val -2067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সামাজিক</a:t>
            </a:r>
            <a:r>
              <a:rPr lang="en-US" sz="2400" dirty="0"/>
              <a:t> </a:t>
            </a:r>
            <a:r>
              <a:rPr lang="en-US" sz="2400" dirty="0" err="1"/>
              <a:t>কলহ</a:t>
            </a:r>
            <a:endParaRPr lang="en-US" sz="2400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D4EA87D-D911-4C27-83C0-A75E402F3D93}"/>
              </a:ext>
            </a:extLst>
          </p:cNvPr>
          <p:cNvSpPr/>
          <p:nvPr/>
        </p:nvSpPr>
        <p:spPr>
          <a:xfrm>
            <a:off x="9080499" y="4048761"/>
            <a:ext cx="2792845" cy="1183639"/>
          </a:xfrm>
          <a:prstGeom prst="wedgeEllipseCallout">
            <a:avLst>
              <a:gd name="adj1" fmla="val -66211"/>
              <a:gd name="adj2" fmla="val 1748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বন্ধুত্ব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নষ্ট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E4D0A-03D9-47B0-A87C-8DEC6EEF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734291"/>
            <a:ext cx="10931235" cy="52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7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5EC3B-00D7-4A6A-BCF4-1B5FBD829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5" y="734291"/>
            <a:ext cx="10321637" cy="53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5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59665-2355-4F8A-A824-F3800D0B3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4" y="526473"/>
            <a:ext cx="9878291" cy="5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6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1D770-D809-471E-845F-1EE83EC34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b="20581"/>
          <a:stretch/>
        </p:blipFill>
        <p:spPr>
          <a:xfrm>
            <a:off x="872837" y="415636"/>
            <a:ext cx="10695708" cy="57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9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33AA67A2-E3D3-4B71-8D10-8182A410FEF8}"/>
              </a:ext>
            </a:extLst>
          </p:cNvPr>
          <p:cNvSpPr/>
          <p:nvPr/>
        </p:nvSpPr>
        <p:spPr>
          <a:xfrm>
            <a:off x="4152899" y="0"/>
            <a:ext cx="3494809" cy="91440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গিবতের</a:t>
            </a:r>
            <a:r>
              <a:rPr lang="en-US" sz="3200" dirty="0"/>
              <a:t> </a:t>
            </a:r>
            <a:r>
              <a:rPr lang="en-US" sz="3200" dirty="0" err="1"/>
              <a:t>পরিনাম</a:t>
            </a:r>
            <a:r>
              <a:rPr lang="en-US" sz="3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DBD28-BF71-43C8-864D-712A5DAA3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3848100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026EB6-2D54-45D0-AC6A-630530EC7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2" y="941237"/>
            <a:ext cx="3949700" cy="290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F0355-967D-4CA4-8CF6-4DAE1EC1F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2" y="3841750"/>
            <a:ext cx="3774278" cy="2495609"/>
          </a:xfrm>
          <a:prstGeom prst="rect">
            <a:avLst/>
          </a:prstGeom>
        </p:spPr>
      </p:pic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63C6A8A4-F547-4334-9A11-027D72D97840}"/>
              </a:ext>
            </a:extLst>
          </p:cNvPr>
          <p:cNvSpPr/>
          <p:nvPr/>
        </p:nvSpPr>
        <p:spPr>
          <a:xfrm>
            <a:off x="482600" y="6451600"/>
            <a:ext cx="3670300" cy="406400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গিবত</a:t>
            </a:r>
            <a:r>
              <a:rPr lang="en-US" sz="2000" dirty="0"/>
              <a:t> </a:t>
            </a:r>
            <a:r>
              <a:rPr lang="en-US" sz="2000" dirty="0" err="1"/>
              <a:t>কারীর</a:t>
            </a:r>
            <a:r>
              <a:rPr lang="en-US" sz="2000" dirty="0"/>
              <a:t> </a:t>
            </a:r>
            <a:r>
              <a:rPr lang="en-US" sz="2000" dirty="0" err="1"/>
              <a:t>স্থান</a:t>
            </a:r>
            <a:r>
              <a:rPr lang="en-US" sz="2000" dirty="0"/>
              <a:t> </a:t>
            </a:r>
            <a:r>
              <a:rPr lang="en-US" sz="2000" dirty="0" err="1"/>
              <a:t>জাহান্নাম</a:t>
            </a:r>
            <a:endParaRPr lang="en-US" sz="2000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2AAC05A-67B0-4E2A-92AC-BB66D87A02DE}"/>
              </a:ext>
            </a:extLst>
          </p:cNvPr>
          <p:cNvSpPr/>
          <p:nvPr/>
        </p:nvSpPr>
        <p:spPr>
          <a:xfrm>
            <a:off x="8712199" y="914400"/>
            <a:ext cx="2856346" cy="1725763"/>
          </a:xfrm>
          <a:prstGeom prst="wedgeEllipseCallout">
            <a:avLst>
              <a:gd name="adj1" fmla="val -75840"/>
              <a:gd name="adj2" fmla="val 1761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মৃত</a:t>
            </a:r>
            <a:r>
              <a:rPr lang="en-US" sz="2400" dirty="0"/>
              <a:t> </a:t>
            </a:r>
            <a:r>
              <a:rPr lang="en-US" sz="2400" dirty="0" err="1"/>
              <a:t>ভাইয়ের</a:t>
            </a:r>
            <a:r>
              <a:rPr lang="en-US" sz="2400" dirty="0"/>
              <a:t> </a:t>
            </a:r>
            <a:r>
              <a:rPr lang="en-US" sz="2400" dirty="0" err="1"/>
              <a:t>গোশত</a:t>
            </a:r>
            <a:r>
              <a:rPr lang="en-US" sz="2400" dirty="0"/>
              <a:t> </a:t>
            </a:r>
            <a:r>
              <a:rPr lang="en-US" sz="2400" dirty="0" err="1"/>
              <a:t>খাওয়ার</a:t>
            </a:r>
            <a:r>
              <a:rPr lang="en-US" sz="2400" dirty="0"/>
              <a:t> </a:t>
            </a:r>
            <a:r>
              <a:rPr lang="en-US" sz="2400" dirty="0" err="1"/>
              <a:t>ন্যায়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843199-B160-4F2C-AD7D-2562F93C3DAA}"/>
              </a:ext>
            </a:extLst>
          </p:cNvPr>
          <p:cNvSpPr/>
          <p:nvPr/>
        </p:nvSpPr>
        <p:spPr>
          <a:xfrm>
            <a:off x="4635500" y="3962400"/>
            <a:ext cx="4076700" cy="2794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গিবত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ব্যভিচারের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চাইতে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মারাত্মক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3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21166D3-2F70-443F-B951-3AB2192DF002}"/>
              </a:ext>
            </a:extLst>
          </p:cNvPr>
          <p:cNvSpPr/>
          <p:nvPr/>
        </p:nvSpPr>
        <p:spPr>
          <a:xfrm>
            <a:off x="3704704" y="595746"/>
            <a:ext cx="3804459" cy="1554480"/>
          </a:xfrm>
          <a:prstGeom prst="wedgeEllipseCallout">
            <a:avLst>
              <a:gd name="adj1" fmla="val -38264"/>
              <a:gd name="adj2" fmla="val 641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দলীয়</a:t>
            </a:r>
            <a:r>
              <a:rPr lang="en-US" sz="3600" b="1" dirty="0"/>
              <a:t> </a:t>
            </a:r>
            <a:r>
              <a:rPr lang="en-US" sz="3600" b="1" dirty="0" err="1"/>
              <a:t>কাজ</a:t>
            </a:r>
            <a:endParaRPr lang="en-US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B75EE8-F2F2-4E07-A9EB-7245D84EB360}"/>
              </a:ext>
            </a:extLst>
          </p:cNvPr>
          <p:cNvSpPr/>
          <p:nvPr/>
        </p:nvSpPr>
        <p:spPr>
          <a:xfrm>
            <a:off x="2076450" y="2777836"/>
            <a:ext cx="8039100" cy="307848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তোমরা</a:t>
            </a:r>
            <a:r>
              <a:rPr lang="en-US" sz="4400" dirty="0"/>
              <a:t> </a:t>
            </a:r>
            <a:r>
              <a:rPr lang="en-US" sz="4400" dirty="0" err="1"/>
              <a:t>তিনটি</a:t>
            </a:r>
            <a:r>
              <a:rPr lang="en-US" sz="4400" dirty="0"/>
              <a:t> </a:t>
            </a:r>
            <a:r>
              <a:rPr lang="en-US" sz="4400" dirty="0" err="1"/>
              <a:t>দলে</a:t>
            </a:r>
            <a:r>
              <a:rPr lang="en-US" sz="4400" dirty="0"/>
              <a:t> </a:t>
            </a:r>
            <a:r>
              <a:rPr lang="en-US" sz="4400" dirty="0" err="1"/>
              <a:t>বিভক্ত</a:t>
            </a:r>
            <a:r>
              <a:rPr lang="en-US" sz="4400" dirty="0"/>
              <a:t> </a:t>
            </a:r>
            <a:r>
              <a:rPr lang="en-US" sz="4400" dirty="0" err="1"/>
              <a:t>হয়ে</a:t>
            </a:r>
            <a:r>
              <a:rPr lang="en-US" sz="4400" dirty="0"/>
              <a:t> </a:t>
            </a:r>
            <a:r>
              <a:rPr lang="en-US" sz="4400" dirty="0" err="1"/>
              <a:t>গিবত</a:t>
            </a:r>
            <a:r>
              <a:rPr lang="en-US" sz="4400" dirty="0"/>
              <a:t> </a:t>
            </a:r>
            <a:r>
              <a:rPr lang="en-US" sz="4400" dirty="0" err="1"/>
              <a:t>থেকে</a:t>
            </a:r>
            <a:r>
              <a:rPr lang="en-US" sz="4400" dirty="0"/>
              <a:t> </a:t>
            </a:r>
            <a:r>
              <a:rPr lang="en-US" sz="4400" dirty="0" err="1"/>
              <a:t>পরিত্রাণের</a:t>
            </a:r>
            <a:r>
              <a:rPr lang="en-US" sz="4400" dirty="0"/>
              <a:t> ২টি </a:t>
            </a:r>
            <a:r>
              <a:rPr lang="en-US" sz="4400" dirty="0" err="1"/>
              <a:t>করে</a:t>
            </a:r>
            <a:r>
              <a:rPr lang="en-US" sz="4400" dirty="0"/>
              <a:t> </a:t>
            </a:r>
            <a:r>
              <a:rPr lang="en-US" sz="4400" dirty="0" err="1"/>
              <a:t>উপায়</a:t>
            </a:r>
            <a:r>
              <a:rPr lang="en-US" sz="4400" dirty="0"/>
              <a:t> </a:t>
            </a:r>
            <a:r>
              <a:rPr lang="en-US" sz="4400" dirty="0" err="1"/>
              <a:t>লিখ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0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227F7B-AAD8-40F5-9507-705B7E7A7EA1}"/>
              </a:ext>
            </a:extLst>
          </p:cNvPr>
          <p:cNvSpPr/>
          <p:nvPr/>
        </p:nvSpPr>
        <p:spPr>
          <a:xfrm>
            <a:off x="674024" y="1277389"/>
            <a:ext cx="9951720" cy="49225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 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CEF1A70-3313-4687-BB75-EC8590649EFE}"/>
              </a:ext>
            </a:extLst>
          </p:cNvPr>
          <p:cNvSpPr/>
          <p:nvPr/>
        </p:nvSpPr>
        <p:spPr>
          <a:xfrm>
            <a:off x="4008120" y="0"/>
            <a:ext cx="3459480" cy="1402080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মূল্যায়ন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AA272-0925-4EAE-B52E-2BD2D9E85267}"/>
              </a:ext>
            </a:extLst>
          </p:cNvPr>
          <p:cNvSpPr/>
          <p:nvPr/>
        </p:nvSpPr>
        <p:spPr>
          <a:xfrm>
            <a:off x="674024" y="1701315"/>
            <a:ext cx="7056120" cy="5181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800" dirty="0" err="1"/>
              <a:t>গিবত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3653E-4EBE-41F1-BE32-77D1D4A61258}"/>
              </a:ext>
            </a:extLst>
          </p:cNvPr>
          <p:cNvSpPr/>
          <p:nvPr/>
        </p:nvSpPr>
        <p:spPr>
          <a:xfrm>
            <a:off x="990600" y="3523513"/>
            <a:ext cx="9494520" cy="7924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/>
              <a:t>পবিত্র</a:t>
            </a:r>
            <a:r>
              <a:rPr lang="en-US" sz="2800" dirty="0"/>
              <a:t> </a:t>
            </a:r>
            <a:r>
              <a:rPr lang="en-US" sz="2800" dirty="0" err="1"/>
              <a:t>কোরআনের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সূরায়</a:t>
            </a:r>
            <a:r>
              <a:rPr lang="en-US" sz="2800" dirty="0"/>
              <a:t> </a:t>
            </a:r>
            <a:r>
              <a:rPr lang="en-US" sz="2800" dirty="0" err="1"/>
              <a:t>গিবত</a:t>
            </a:r>
            <a:r>
              <a:rPr lang="en-US" sz="2800" dirty="0"/>
              <a:t> </a:t>
            </a:r>
            <a:r>
              <a:rPr lang="en-US" sz="2800" dirty="0" err="1"/>
              <a:t>সম্পর্কে</a:t>
            </a:r>
            <a:r>
              <a:rPr lang="en-US" sz="2800" dirty="0"/>
              <a:t> </a:t>
            </a:r>
            <a:r>
              <a:rPr lang="en-US" sz="2800" dirty="0" err="1"/>
              <a:t>আলোচনা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?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9D232-588C-4C65-8351-5BE631943B33}"/>
              </a:ext>
            </a:extLst>
          </p:cNvPr>
          <p:cNvSpPr/>
          <p:nvPr/>
        </p:nvSpPr>
        <p:spPr>
          <a:xfrm>
            <a:off x="1135380" y="5290012"/>
            <a:ext cx="5974080" cy="5181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/>
              <a:t>প্রত্যেকে</a:t>
            </a:r>
            <a:r>
              <a:rPr lang="en-US" sz="2800" dirty="0"/>
              <a:t> ১টি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গিবতের</a:t>
            </a:r>
            <a:r>
              <a:rPr lang="en-US" sz="2800" dirty="0"/>
              <a:t> </a:t>
            </a:r>
            <a:r>
              <a:rPr lang="en-US" sz="2800" dirty="0" err="1"/>
              <a:t>কুফল</a:t>
            </a:r>
            <a:r>
              <a:rPr lang="en-US" sz="2800" dirty="0"/>
              <a:t> </a:t>
            </a:r>
            <a:r>
              <a:rPr lang="en-US" sz="2800" dirty="0" err="1"/>
              <a:t>বল</a:t>
            </a:r>
            <a:r>
              <a:rPr lang="en-US" sz="28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970B3-9065-4F30-A61C-C86E59D05A8B}"/>
              </a:ext>
            </a:extLst>
          </p:cNvPr>
          <p:cNvSpPr/>
          <p:nvPr/>
        </p:nvSpPr>
        <p:spPr>
          <a:xfrm>
            <a:off x="1135380" y="2431212"/>
            <a:ext cx="9204960" cy="76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উত্তরঃ</a:t>
            </a:r>
            <a:r>
              <a:rPr lang="en-US" sz="2800" dirty="0"/>
              <a:t>- </a:t>
            </a:r>
            <a:r>
              <a:rPr lang="en-US" sz="2800" dirty="0" err="1"/>
              <a:t>পরনিন্দা</a:t>
            </a:r>
            <a:r>
              <a:rPr lang="en-US" sz="2800" dirty="0"/>
              <a:t>, </a:t>
            </a:r>
            <a:r>
              <a:rPr lang="en-US" sz="2800" dirty="0" err="1"/>
              <a:t>পরচর্চা</a:t>
            </a:r>
            <a:r>
              <a:rPr lang="en-US" sz="2800" dirty="0"/>
              <a:t>, </a:t>
            </a:r>
            <a:r>
              <a:rPr lang="en-US" sz="2800" dirty="0" err="1"/>
              <a:t>পিছনে</a:t>
            </a:r>
            <a:r>
              <a:rPr lang="en-US" sz="2800" dirty="0"/>
              <a:t> </a:t>
            </a:r>
            <a:r>
              <a:rPr lang="en-US" sz="2800" dirty="0" err="1"/>
              <a:t>দূর্নাম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, </a:t>
            </a:r>
            <a:r>
              <a:rPr lang="en-US" sz="2800" dirty="0" err="1"/>
              <a:t>পিছনে</a:t>
            </a:r>
            <a:r>
              <a:rPr lang="en-US" sz="2800" dirty="0"/>
              <a:t> </a:t>
            </a:r>
            <a:r>
              <a:rPr lang="en-US" sz="2800" dirty="0" err="1"/>
              <a:t>সমালোচনা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400" dirty="0"/>
              <a:t>। 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B780823C-25E0-4BC0-A907-449754DC144C}"/>
              </a:ext>
            </a:extLst>
          </p:cNvPr>
          <p:cNvSpPr/>
          <p:nvPr/>
        </p:nvSpPr>
        <p:spPr>
          <a:xfrm>
            <a:off x="1485900" y="4348378"/>
            <a:ext cx="8854440" cy="518160"/>
          </a:xfrm>
          <a:prstGeom prst="round1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উত্তরঃ</a:t>
            </a:r>
            <a:r>
              <a:rPr lang="en-US" sz="2800" dirty="0"/>
              <a:t>- </a:t>
            </a:r>
            <a:r>
              <a:rPr lang="en-US" sz="2800" dirty="0" err="1"/>
              <a:t>সূরা</a:t>
            </a:r>
            <a:r>
              <a:rPr lang="en-US" sz="2800" dirty="0"/>
              <a:t> </a:t>
            </a:r>
            <a:r>
              <a:rPr lang="en-US" sz="2800" dirty="0" err="1"/>
              <a:t>হুজুরাতে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1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74EB20C3-44A4-442C-A868-42A35ACC1BD7}"/>
              </a:ext>
            </a:extLst>
          </p:cNvPr>
          <p:cNvSpPr/>
          <p:nvPr/>
        </p:nvSpPr>
        <p:spPr>
          <a:xfrm>
            <a:off x="2727158" y="0"/>
            <a:ext cx="5614737" cy="1122218"/>
          </a:xfrm>
          <a:prstGeom prst="ribbon2">
            <a:avLst>
              <a:gd name="adj1" fmla="val 0"/>
              <a:gd name="adj2" fmla="val 5427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বাড়ির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endParaRPr lang="en-US" sz="3200" dirty="0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C312C307-D8F6-444E-9021-7C252E45EEBE}"/>
              </a:ext>
            </a:extLst>
          </p:cNvPr>
          <p:cNvSpPr/>
          <p:nvPr/>
        </p:nvSpPr>
        <p:spPr>
          <a:xfrm>
            <a:off x="692727" y="4364182"/>
            <a:ext cx="10194393" cy="1773382"/>
          </a:xfrm>
          <a:prstGeom prst="horizontalScroll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গিবতের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পরিচয়,কুফল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পরিনাম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অনুচ্ছেদ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আনবে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03D19-5484-4464-AFB8-636A52FC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4" y="1399309"/>
            <a:ext cx="8548254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BCBF-ACB1-4C48-873D-63769393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07" y="809336"/>
            <a:ext cx="8596668" cy="1320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9299B3-3C09-4A1C-AD67-0F1C87DEAB18}"/>
              </a:ext>
            </a:extLst>
          </p:cNvPr>
          <p:cNvSpPr/>
          <p:nvPr/>
        </p:nvSpPr>
        <p:spPr>
          <a:xfrm>
            <a:off x="1087582" y="2670464"/>
            <a:ext cx="5008418" cy="337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u="sng" dirty="0" err="1">
                <a:ln/>
                <a:solidFill>
                  <a:srgbClr val="FF0000"/>
                </a:solidFill>
              </a:rPr>
              <a:t>শিক্ষক</a:t>
            </a:r>
            <a:r>
              <a:rPr lang="en-US" sz="2800" b="1" u="sng" dirty="0">
                <a:ln/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ln/>
                <a:solidFill>
                  <a:srgbClr val="FF0000"/>
                </a:solidFill>
              </a:rPr>
              <a:t>পরিচিতি</a:t>
            </a:r>
            <a:endParaRPr lang="en-US" sz="2800" b="1" u="sng" dirty="0">
              <a:ln/>
              <a:solidFill>
                <a:srgbClr val="FF0000"/>
              </a:solidFill>
            </a:endParaRPr>
          </a:p>
          <a:p>
            <a:r>
              <a:rPr lang="en-US" sz="2800" b="1" u="sng" dirty="0" err="1">
                <a:ln/>
                <a:solidFill>
                  <a:srgbClr val="002060"/>
                </a:solidFill>
              </a:rPr>
              <a:t>মোহাম্মদ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মাইন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উদ্দিন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</a:p>
          <a:p>
            <a:r>
              <a:rPr lang="en-US" sz="2800" b="1" u="sng" dirty="0" err="1">
                <a:ln/>
                <a:solidFill>
                  <a:srgbClr val="002060"/>
                </a:solidFill>
              </a:rPr>
              <a:t>সহকারী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শিক্ষক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</a:p>
          <a:p>
            <a:r>
              <a:rPr lang="en-US" sz="2800" b="1" u="sng" dirty="0" err="1">
                <a:ln/>
                <a:solidFill>
                  <a:srgbClr val="002060"/>
                </a:solidFill>
              </a:rPr>
              <a:t>আলী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আজম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স্কুল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অ্যান্ড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কলেজ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।</a:t>
            </a:r>
          </a:p>
          <a:p>
            <a:r>
              <a:rPr lang="en-US" sz="2800" b="1" u="sng" dirty="0" err="1">
                <a:ln/>
                <a:solidFill>
                  <a:srgbClr val="002060"/>
                </a:solidFill>
              </a:rPr>
              <a:t>মুন্সীরহাট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,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ফুলগাজী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,</a:t>
            </a:r>
            <a:r>
              <a:rPr lang="en-US" sz="2800" b="1" u="sng" dirty="0" err="1">
                <a:ln/>
                <a:solidFill>
                  <a:srgbClr val="002060"/>
                </a:solidFill>
              </a:rPr>
              <a:t>ফেনী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 ।</a:t>
            </a:r>
            <a:r>
              <a:rPr lang="en-US" sz="2000" b="1" dirty="0">
                <a:ln/>
                <a:solidFill>
                  <a:srgbClr val="002060"/>
                </a:solidFill>
              </a:rPr>
              <a:t>  </a:t>
            </a:r>
          </a:p>
          <a:p>
            <a:pPr algn="ctr"/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5E1D5-9A6C-4D1C-8A67-D7A0155D35EC}"/>
              </a:ext>
            </a:extLst>
          </p:cNvPr>
          <p:cNvSpPr/>
          <p:nvPr/>
        </p:nvSpPr>
        <p:spPr>
          <a:xfrm>
            <a:off x="6346074" y="2552700"/>
            <a:ext cx="2843819" cy="337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/>
          </a:p>
          <a:p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শ্রেণীঃ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৯ম</a:t>
            </a:r>
          </a:p>
          <a:p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বিষয়ঃ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ইসলাম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নৈতিক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শিক্ষা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অধ্যায়ঃ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৪র্থ</a:t>
            </a:r>
          </a:p>
          <a:p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পাঠঃ-১৮ 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35D00-2F9E-4B6E-A8DF-F11FC7136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893" y="2552700"/>
            <a:ext cx="1914525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7B44E-D72F-41BD-B848-52B7E906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0327"/>
            <a:ext cx="10377055" cy="5555673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9C5F657-A7FE-4989-9E88-C90EBCBD9A40}"/>
              </a:ext>
            </a:extLst>
          </p:cNvPr>
          <p:cNvSpPr/>
          <p:nvPr/>
        </p:nvSpPr>
        <p:spPr>
          <a:xfrm>
            <a:off x="2168236" y="1271847"/>
            <a:ext cx="7869382" cy="1693025"/>
          </a:xfrm>
          <a:prstGeom prst="horizontalScroll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FF00"/>
                </a:solidFill>
              </a:rPr>
              <a:t>ধন্যবাদ</a:t>
            </a:r>
            <a:endParaRPr lang="en-US" sz="8800" dirty="0">
              <a:solidFill>
                <a:srgbClr val="FFFF00"/>
              </a:solidFill>
            </a:endParaRPr>
          </a:p>
          <a:p>
            <a:pPr algn="ctr"/>
            <a:r>
              <a:rPr lang="en-US" sz="8800" dirty="0" err="1">
                <a:solidFill>
                  <a:srgbClr val="FFFF00"/>
                </a:solidFill>
              </a:rPr>
              <a:t>আল্লাহ</a:t>
            </a:r>
            <a:r>
              <a:rPr lang="en-US" sz="8800" dirty="0">
                <a:solidFill>
                  <a:srgbClr val="FFFF00"/>
                </a:solidFill>
              </a:rPr>
              <a:t> </a:t>
            </a:r>
            <a:r>
              <a:rPr lang="en-US" sz="8800" dirty="0" err="1">
                <a:solidFill>
                  <a:srgbClr val="FFFF00"/>
                </a:solidFill>
              </a:rPr>
              <a:t>হাফেজ</a:t>
            </a:r>
            <a:r>
              <a:rPr lang="en-US" sz="8800" dirty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AA94A7-EB60-415E-A2D4-FFF2FB16A8FD}"/>
              </a:ext>
            </a:extLst>
          </p:cNvPr>
          <p:cNvSpPr/>
          <p:nvPr/>
        </p:nvSpPr>
        <p:spPr>
          <a:xfrm>
            <a:off x="5840267" y="4169059"/>
            <a:ext cx="4696691" cy="147320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F1A2834C-C359-4B6F-A2B5-5A068E83DB20}"/>
              </a:ext>
            </a:extLst>
          </p:cNvPr>
          <p:cNvSpPr/>
          <p:nvPr/>
        </p:nvSpPr>
        <p:spPr>
          <a:xfrm>
            <a:off x="5555673" y="4003959"/>
            <a:ext cx="5098471" cy="1803399"/>
          </a:xfrm>
          <a:prstGeom prst="flowChartPunchedTape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একিভাবে</a:t>
            </a:r>
            <a:r>
              <a:rPr lang="en-US" sz="2400" dirty="0"/>
              <a:t> </a:t>
            </a:r>
            <a:r>
              <a:rPr lang="en-US" sz="2400" dirty="0" err="1"/>
              <a:t>এখানেও</a:t>
            </a:r>
            <a:r>
              <a:rPr lang="en-US" sz="2400" dirty="0"/>
              <a:t> </a:t>
            </a:r>
            <a:r>
              <a:rPr lang="en-US" sz="2400" dirty="0" err="1"/>
              <a:t>তারা</a:t>
            </a:r>
            <a:r>
              <a:rPr lang="en-US" sz="2400" dirty="0"/>
              <a:t> </a:t>
            </a:r>
            <a:r>
              <a:rPr lang="en-US" sz="2400" dirty="0" err="1"/>
              <a:t>দুইবন্ধু</a:t>
            </a:r>
            <a:r>
              <a:rPr lang="en-US" sz="2400" dirty="0"/>
              <a:t> </a:t>
            </a:r>
            <a:r>
              <a:rPr lang="en-US" sz="2400" dirty="0" err="1"/>
              <a:t>অপর</a:t>
            </a:r>
            <a:r>
              <a:rPr lang="en-US" sz="2400" dirty="0"/>
              <a:t> </a:t>
            </a:r>
            <a:r>
              <a:rPr lang="en-US" sz="2400" dirty="0" err="1"/>
              <a:t>বন্ধুর</a:t>
            </a:r>
            <a:r>
              <a:rPr lang="en-US" sz="2400" dirty="0"/>
              <a:t> </a:t>
            </a:r>
            <a:r>
              <a:rPr lang="en-US" sz="2400" dirty="0" err="1"/>
              <a:t>পাছে</a:t>
            </a:r>
            <a:r>
              <a:rPr lang="en-US" sz="2400" dirty="0"/>
              <a:t> </a:t>
            </a:r>
            <a:r>
              <a:rPr lang="en-US" sz="2400" dirty="0" err="1"/>
              <a:t>কথা</a:t>
            </a:r>
            <a:r>
              <a:rPr lang="en-US" sz="2400" dirty="0"/>
              <a:t> </a:t>
            </a:r>
            <a:r>
              <a:rPr lang="en-US" sz="2400" dirty="0" err="1"/>
              <a:t>বলছে</a:t>
            </a:r>
            <a:r>
              <a:rPr lang="en-US" sz="2400" dirty="0"/>
              <a:t>।</a:t>
            </a:r>
          </a:p>
        </p:txBody>
      </p:sp>
      <p:pic>
        <p:nvPicPr>
          <p:cNvPr id="1026" name="Picture 2" descr="Labbaik Allahumma Labbaik”: BACKBITING">
            <a:extLst>
              <a:ext uri="{FF2B5EF4-FFF2-40B4-BE49-F238E27FC236}">
                <a16:creationId xmlns:a16="http://schemas.microsoft.com/office/drawing/2014/main" id="{1BAB56AB-6CAC-4BBB-9BA1-B19ADC87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1" y="1053811"/>
            <a:ext cx="4016375" cy="2486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BD016D-3E27-4D78-B79D-548C326478EB}"/>
              </a:ext>
            </a:extLst>
          </p:cNvPr>
          <p:cNvSpPr/>
          <p:nvPr/>
        </p:nvSpPr>
        <p:spPr>
          <a:xfrm>
            <a:off x="791151" y="4059376"/>
            <a:ext cx="4764522" cy="16925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</a:rPr>
              <a:t>ছবিতে</a:t>
            </a:r>
            <a:r>
              <a:rPr lang="en-US" sz="2800" dirty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</a:rPr>
              <a:t>দুই</a:t>
            </a:r>
            <a:r>
              <a:rPr lang="en-US" sz="2800" dirty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</a:rPr>
              <a:t>বান্ধবী</a:t>
            </a:r>
            <a:r>
              <a:rPr lang="en-US" sz="2800" dirty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</a:rPr>
              <a:t>তৃতীয়</a:t>
            </a:r>
            <a:r>
              <a:rPr lang="en-US" sz="2800" dirty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</a:rPr>
              <a:t>বান্ধবীর</a:t>
            </a:r>
            <a:r>
              <a:rPr lang="en-US" sz="2800" dirty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</a:rPr>
              <a:t>অগোচরে</a:t>
            </a:r>
            <a:r>
              <a:rPr lang="en-US" sz="2800" dirty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</a:rPr>
              <a:t>কথা</a:t>
            </a:r>
            <a:r>
              <a:rPr lang="en-US" sz="2800" dirty="0">
                <a:ln w="0"/>
                <a:solidFill>
                  <a:schemeClr val="bg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</a:rPr>
              <a:t>বলছে</a:t>
            </a:r>
            <a:r>
              <a:rPr 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।</a:t>
            </a:r>
          </a:p>
        </p:txBody>
      </p:sp>
      <p:pic>
        <p:nvPicPr>
          <p:cNvPr id="1028" name="Picture 4" descr="73 Backbiting Stock Photos, Pictures &amp;amp; Royalty-Free Images - iStock">
            <a:extLst>
              <a:ext uri="{FF2B5EF4-FFF2-40B4-BE49-F238E27FC236}">
                <a16:creationId xmlns:a16="http://schemas.microsoft.com/office/drawing/2014/main" id="{009D1792-F997-4A71-AC97-D4AE9081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58" y="548409"/>
            <a:ext cx="4203700" cy="31496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2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D3956-77E1-4CAF-9FB6-1A29E2CFB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637309"/>
            <a:ext cx="10917381" cy="566650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315C7D-58AF-4118-B684-DF456CF5FAD6}"/>
              </a:ext>
            </a:extLst>
          </p:cNvPr>
          <p:cNvSpPr/>
          <p:nvPr/>
        </p:nvSpPr>
        <p:spPr>
          <a:xfrm>
            <a:off x="2729346" y="3325091"/>
            <a:ext cx="4100946" cy="2449368"/>
          </a:xfrm>
          <a:prstGeom prst="roundRect">
            <a:avLst>
              <a:gd name="adj" fmla="val 2186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err="1">
                <a:solidFill>
                  <a:srgbClr val="002060"/>
                </a:solidFill>
              </a:rPr>
              <a:t>গিবত</a:t>
            </a:r>
            <a:endParaRPr lang="en-US" sz="6600" b="1" u="sng" dirty="0">
              <a:solidFill>
                <a:srgbClr val="002060"/>
              </a:solidFill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76217D18-1DE0-4B91-B73E-D7B3D79C8F84}"/>
              </a:ext>
            </a:extLst>
          </p:cNvPr>
          <p:cNvSpPr/>
          <p:nvPr/>
        </p:nvSpPr>
        <p:spPr>
          <a:xfrm>
            <a:off x="4356100" y="774700"/>
            <a:ext cx="3111500" cy="1003300"/>
          </a:xfrm>
          <a:prstGeom prst="borderCallout2">
            <a:avLst>
              <a:gd name="adj1" fmla="val 20269"/>
              <a:gd name="adj2" fmla="val -6"/>
              <a:gd name="adj3" fmla="val 18750"/>
              <a:gd name="adj4" fmla="val -16667"/>
              <a:gd name="adj5" fmla="val 165665"/>
              <a:gd name="adj6" fmla="val -3972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আজকের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পাঠ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85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B1B6884-0A32-474A-9901-4C2B8EE92FBD}"/>
              </a:ext>
            </a:extLst>
          </p:cNvPr>
          <p:cNvSpPr/>
          <p:nvPr/>
        </p:nvSpPr>
        <p:spPr>
          <a:xfrm>
            <a:off x="2444981" y="909897"/>
            <a:ext cx="4221480" cy="1209733"/>
          </a:xfrm>
          <a:prstGeom prst="wedgeRoundRectCallout">
            <a:avLst>
              <a:gd name="adj1" fmla="val -19750"/>
              <a:gd name="adj2" fmla="val 883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শিখবে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060B3C2-0B0F-4AB1-B726-85B6D7315A6A}"/>
              </a:ext>
            </a:extLst>
          </p:cNvPr>
          <p:cNvSpPr/>
          <p:nvPr/>
        </p:nvSpPr>
        <p:spPr>
          <a:xfrm>
            <a:off x="581890" y="2646218"/>
            <a:ext cx="10889673" cy="3075709"/>
          </a:xfrm>
          <a:prstGeom prst="horizontalScroll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868D24-6BDD-4B92-8DB3-D66071C5369F}"/>
              </a:ext>
            </a:extLst>
          </p:cNvPr>
          <p:cNvSpPr/>
          <p:nvPr/>
        </p:nvSpPr>
        <p:spPr>
          <a:xfrm>
            <a:off x="1412240" y="3168650"/>
            <a:ext cx="3429000" cy="5207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bg1"/>
                </a:solidFill>
              </a:rPr>
              <a:t>গিবত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পরিচয়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2FCDD-9EC6-47FA-9791-20872A561696}"/>
              </a:ext>
            </a:extLst>
          </p:cNvPr>
          <p:cNvSpPr/>
          <p:nvPr/>
        </p:nvSpPr>
        <p:spPr>
          <a:xfrm>
            <a:off x="1412240" y="3991610"/>
            <a:ext cx="3340100" cy="3937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/>
              <a:t>গিবতের</a:t>
            </a:r>
            <a:r>
              <a:rPr lang="en-US" sz="3200" dirty="0"/>
              <a:t> </a:t>
            </a:r>
            <a:r>
              <a:rPr lang="en-US" sz="3200" dirty="0" err="1"/>
              <a:t>স্বরূপ</a:t>
            </a:r>
            <a:r>
              <a:rPr lang="en-US" sz="3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BDF07-0236-45D6-A77C-EA6E916646BF}"/>
              </a:ext>
            </a:extLst>
          </p:cNvPr>
          <p:cNvSpPr/>
          <p:nvPr/>
        </p:nvSpPr>
        <p:spPr>
          <a:xfrm>
            <a:off x="1412239" y="4738370"/>
            <a:ext cx="6193905" cy="482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/>
              <a:t>গিবতের</a:t>
            </a:r>
            <a:r>
              <a:rPr lang="en-US" sz="3200" dirty="0"/>
              <a:t> </a:t>
            </a:r>
            <a:r>
              <a:rPr lang="en-US" sz="3200" dirty="0" err="1"/>
              <a:t>কুফল</a:t>
            </a:r>
            <a:r>
              <a:rPr lang="en-US" sz="3200" dirty="0"/>
              <a:t> ও </a:t>
            </a:r>
            <a:r>
              <a:rPr lang="en-US" sz="3200" dirty="0" err="1"/>
              <a:t>পরিনাম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5305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82EC0B-FB28-407F-B53F-1C1F8B3E4E54}"/>
              </a:ext>
            </a:extLst>
          </p:cNvPr>
          <p:cNvSpPr/>
          <p:nvPr/>
        </p:nvSpPr>
        <p:spPr>
          <a:xfrm rot="16200000">
            <a:off x="261608" y="2709815"/>
            <a:ext cx="3931708" cy="1055025"/>
          </a:xfrm>
          <a:custGeom>
            <a:avLst/>
            <a:gdLst>
              <a:gd name="connsiteX0" fmla="*/ 0 w 3931708"/>
              <a:gd name="connsiteY0" fmla="*/ 0 h 747024"/>
              <a:gd name="connsiteX1" fmla="*/ 3931708 w 3931708"/>
              <a:gd name="connsiteY1" fmla="*/ 0 h 747024"/>
              <a:gd name="connsiteX2" fmla="*/ 3931708 w 3931708"/>
              <a:gd name="connsiteY2" fmla="*/ 747024 h 747024"/>
              <a:gd name="connsiteX3" fmla="*/ 0 w 3931708"/>
              <a:gd name="connsiteY3" fmla="*/ 747024 h 747024"/>
              <a:gd name="connsiteX4" fmla="*/ 0 w 3931708"/>
              <a:gd name="connsiteY4" fmla="*/ 0 h 7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1708" h="747024">
                <a:moveTo>
                  <a:pt x="0" y="0"/>
                </a:moveTo>
                <a:lnTo>
                  <a:pt x="3931708" y="0"/>
                </a:lnTo>
                <a:lnTo>
                  <a:pt x="3931708" y="747024"/>
                </a:lnTo>
                <a:lnTo>
                  <a:pt x="0" y="74702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5" tIns="28574" rIns="28575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dirty="0" err="1">
                <a:solidFill>
                  <a:srgbClr val="7030A0"/>
                </a:solidFill>
              </a:rPr>
              <a:t>গি</a:t>
            </a:r>
            <a:r>
              <a:rPr lang="en-US" sz="4500" kern="1200" dirty="0" err="1">
                <a:solidFill>
                  <a:srgbClr val="7030A0"/>
                </a:solidFill>
              </a:rPr>
              <a:t>বত</a:t>
            </a:r>
            <a:r>
              <a:rPr lang="en-US" sz="4500" kern="1200" dirty="0">
                <a:solidFill>
                  <a:srgbClr val="7030A0"/>
                </a:solidFill>
              </a:rPr>
              <a:t> </a:t>
            </a:r>
            <a:r>
              <a:rPr lang="en-US" sz="4500" kern="1200" dirty="0" err="1">
                <a:solidFill>
                  <a:srgbClr val="7030A0"/>
                </a:solidFill>
              </a:rPr>
              <a:t>অর্থ</a:t>
            </a:r>
            <a:r>
              <a:rPr lang="en-US" sz="4500" kern="1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9C7B27D-387E-44A6-9DA6-FFF204CC0EFE}"/>
              </a:ext>
            </a:extLst>
          </p:cNvPr>
          <p:cNvSpPr/>
          <p:nvPr/>
        </p:nvSpPr>
        <p:spPr>
          <a:xfrm>
            <a:off x="5148673" y="721035"/>
            <a:ext cx="3644805" cy="747024"/>
          </a:xfrm>
          <a:custGeom>
            <a:avLst/>
            <a:gdLst>
              <a:gd name="connsiteX0" fmla="*/ 0 w 3055523"/>
              <a:gd name="connsiteY0" fmla="*/ 0 h 747024"/>
              <a:gd name="connsiteX1" fmla="*/ 3055523 w 3055523"/>
              <a:gd name="connsiteY1" fmla="*/ 0 h 747024"/>
              <a:gd name="connsiteX2" fmla="*/ 3055523 w 3055523"/>
              <a:gd name="connsiteY2" fmla="*/ 747024 h 747024"/>
              <a:gd name="connsiteX3" fmla="*/ 0 w 3055523"/>
              <a:gd name="connsiteY3" fmla="*/ 747024 h 747024"/>
              <a:gd name="connsiteX4" fmla="*/ 0 w 3055523"/>
              <a:gd name="connsiteY4" fmla="*/ 0 h 7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523" h="747024">
                <a:moveTo>
                  <a:pt x="0" y="0"/>
                </a:moveTo>
                <a:lnTo>
                  <a:pt x="3055523" y="0"/>
                </a:lnTo>
                <a:lnTo>
                  <a:pt x="3055523" y="747024"/>
                </a:lnTo>
                <a:lnTo>
                  <a:pt x="0" y="7470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</a:rPr>
              <a:t>পরনিন্দা</a:t>
            </a:r>
            <a:endParaRPr lang="en-US" sz="2800" kern="1200" dirty="0">
              <a:solidFill>
                <a:srgbClr val="00206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FCDC3D-0735-41D0-8C24-FD052DBE2CCC}"/>
              </a:ext>
            </a:extLst>
          </p:cNvPr>
          <p:cNvSpPr/>
          <p:nvPr/>
        </p:nvSpPr>
        <p:spPr>
          <a:xfrm>
            <a:off x="5148673" y="1654816"/>
            <a:ext cx="3644805" cy="747024"/>
          </a:xfrm>
          <a:custGeom>
            <a:avLst/>
            <a:gdLst>
              <a:gd name="connsiteX0" fmla="*/ 0 w 3106341"/>
              <a:gd name="connsiteY0" fmla="*/ 0 h 747024"/>
              <a:gd name="connsiteX1" fmla="*/ 3106341 w 3106341"/>
              <a:gd name="connsiteY1" fmla="*/ 0 h 747024"/>
              <a:gd name="connsiteX2" fmla="*/ 3106341 w 3106341"/>
              <a:gd name="connsiteY2" fmla="*/ 747024 h 747024"/>
              <a:gd name="connsiteX3" fmla="*/ 0 w 3106341"/>
              <a:gd name="connsiteY3" fmla="*/ 747024 h 747024"/>
              <a:gd name="connsiteX4" fmla="*/ 0 w 3106341"/>
              <a:gd name="connsiteY4" fmla="*/ 0 h 7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341" h="747024">
                <a:moveTo>
                  <a:pt x="0" y="0"/>
                </a:moveTo>
                <a:lnTo>
                  <a:pt x="3106341" y="0"/>
                </a:lnTo>
                <a:lnTo>
                  <a:pt x="3106341" y="747024"/>
                </a:lnTo>
                <a:lnTo>
                  <a:pt x="0" y="747024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cap="none" spc="0" dirty="0" err="1">
                <a:ln/>
                <a:solidFill>
                  <a:srgbClr val="FFFF00"/>
                </a:solidFill>
                <a:effectLst/>
              </a:rPr>
              <a:t>পরচর্চা</a:t>
            </a:r>
            <a:endParaRPr lang="en-US" sz="2800" b="1" kern="1200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40744F-6623-4F1F-9214-5B527E117B3A}"/>
              </a:ext>
            </a:extLst>
          </p:cNvPr>
          <p:cNvSpPr/>
          <p:nvPr/>
        </p:nvSpPr>
        <p:spPr>
          <a:xfrm>
            <a:off x="5148673" y="2588596"/>
            <a:ext cx="3644805" cy="747024"/>
          </a:xfrm>
          <a:custGeom>
            <a:avLst/>
            <a:gdLst>
              <a:gd name="connsiteX0" fmla="*/ 0 w 3127413"/>
              <a:gd name="connsiteY0" fmla="*/ 0 h 747024"/>
              <a:gd name="connsiteX1" fmla="*/ 3127413 w 3127413"/>
              <a:gd name="connsiteY1" fmla="*/ 0 h 747024"/>
              <a:gd name="connsiteX2" fmla="*/ 3127413 w 3127413"/>
              <a:gd name="connsiteY2" fmla="*/ 747024 h 747024"/>
              <a:gd name="connsiteX3" fmla="*/ 0 w 3127413"/>
              <a:gd name="connsiteY3" fmla="*/ 747024 h 747024"/>
              <a:gd name="connsiteX4" fmla="*/ 0 w 3127413"/>
              <a:gd name="connsiteY4" fmla="*/ 0 h 7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413" h="747024">
                <a:moveTo>
                  <a:pt x="0" y="0"/>
                </a:moveTo>
                <a:lnTo>
                  <a:pt x="3127413" y="0"/>
                </a:lnTo>
                <a:lnTo>
                  <a:pt x="3127413" y="747024"/>
                </a:lnTo>
                <a:lnTo>
                  <a:pt x="0" y="74702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cap="none" spc="0" dirty="0" err="1">
                <a:ln/>
                <a:solidFill>
                  <a:schemeClr val="bg1"/>
                </a:solidFill>
                <a:effectLst/>
              </a:rPr>
              <a:t>পিছনে</a:t>
            </a:r>
            <a:r>
              <a:rPr lang="en-US" sz="2800" b="1" kern="1200" cap="none" spc="0" dirty="0">
                <a:ln/>
                <a:solidFill>
                  <a:schemeClr val="bg1"/>
                </a:solidFill>
                <a:effectLst/>
              </a:rPr>
              <a:t> </a:t>
            </a:r>
            <a:r>
              <a:rPr lang="en-US" sz="2800" b="1" kern="1200" cap="none" spc="0" dirty="0" err="1">
                <a:ln/>
                <a:solidFill>
                  <a:schemeClr val="bg1"/>
                </a:solidFill>
                <a:effectLst/>
              </a:rPr>
              <a:t>দূর্নাম</a:t>
            </a:r>
            <a:r>
              <a:rPr lang="en-US" sz="2800" b="1" kern="1200" cap="none" spc="0" dirty="0">
                <a:ln/>
                <a:solidFill>
                  <a:schemeClr val="bg1"/>
                </a:solidFill>
                <a:effectLst/>
              </a:rPr>
              <a:t> </a:t>
            </a:r>
            <a:r>
              <a:rPr lang="en-US" sz="2800" b="1" kern="1200" cap="none" spc="0" dirty="0" err="1">
                <a:ln/>
                <a:solidFill>
                  <a:schemeClr val="bg1"/>
                </a:solidFill>
                <a:effectLst/>
              </a:rPr>
              <a:t>করা</a:t>
            </a:r>
            <a:endParaRPr lang="en-US" sz="2800" b="1" kern="1200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EA46C8-58D4-4E0C-8CE0-28BEE0226F1F}"/>
              </a:ext>
            </a:extLst>
          </p:cNvPr>
          <p:cNvSpPr/>
          <p:nvPr/>
        </p:nvSpPr>
        <p:spPr>
          <a:xfrm>
            <a:off x="5148672" y="3522377"/>
            <a:ext cx="3644807" cy="747024"/>
          </a:xfrm>
          <a:custGeom>
            <a:avLst/>
            <a:gdLst>
              <a:gd name="connsiteX0" fmla="*/ 0 w 3131726"/>
              <a:gd name="connsiteY0" fmla="*/ 0 h 747024"/>
              <a:gd name="connsiteX1" fmla="*/ 3131726 w 3131726"/>
              <a:gd name="connsiteY1" fmla="*/ 0 h 747024"/>
              <a:gd name="connsiteX2" fmla="*/ 3131726 w 3131726"/>
              <a:gd name="connsiteY2" fmla="*/ 747024 h 747024"/>
              <a:gd name="connsiteX3" fmla="*/ 0 w 3131726"/>
              <a:gd name="connsiteY3" fmla="*/ 747024 h 747024"/>
              <a:gd name="connsiteX4" fmla="*/ 0 w 3131726"/>
              <a:gd name="connsiteY4" fmla="*/ 0 h 7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1726" h="747024">
                <a:moveTo>
                  <a:pt x="0" y="0"/>
                </a:moveTo>
                <a:lnTo>
                  <a:pt x="3131726" y="0"/>
                </a:lnTo>
                <a:lnTo>
                  <a:pt x="3131726" y="747024"/>
                </a:lnTo>
                <a:lnTo>
                  <a:pt x="0" y="74702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 err="1"/>
              <a:t>পিছনে</a:t>
            </a:r>
            <a:r>
              <a:rPr lang="en-US" sz="2400" b="1" kern="1200" dirty="0"/>
              <a:t> </a:t>
            </a:r>
            <a:r>
              <a:rPr lang="en-US" sz="2400" b="1" kern="1200" dirty="0" err="1"/>
              <a:t>সমালোচনা</a:t>
            </a:r>
            <a:r>
              <a:rPr lang="en-US" sz="2400" b="1" kern="1200" dirty="0"/>
              <a:t> </a:t>
            </a:r>
            <a:r>
              <a:rPr lang="en-US" sz="2400" b="1" kern="1200" dirty="0" err="1"/>
              <a:t>করা</a:t>
            </a:r>
            <a:endParaRPr lang="en-US" sz="2400" b="1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77761A-8CF0-4039-9AE6-677AFC2F1F00}"/>
              </a:ext>
            </a:extLst>
          </p:cNvPr>
          <p:cNvSpPr/>
          <p:nvPr/>
        </p:nvSpPr>
        <p:spPr>
          <a:xfrm>
            <a:off x="5148672" y="4456158"/>
            <a:ext cx="3644805" cy="747024"/>
          </a:xfrm>
          <a:custGeom>
            <a:avLst/>
            <a:gdLst>
              <a:gd name="connsiteX0" fmla="*/ 0 w 3131726"/>
              <a:gd name="connsiteY0" fmla="*/ 0 h 747024"/>
              <a:gd name="connsiteX1" fmla="*/ 3131726 w 3131726"/>
              <a:gd name="connsiteY1" fmla="*/ 0 h 747024"/>
              <a:gd name="connsiteX2" fmla="*/ 3131726 w 3131726"/>
              <a:gd name="connsiteY2" fmla="*/ 747024 h 747024"/>
              <a:gd name="connsiteX3" fmla="*/ 0 w 3131726"/>
              <a:gd name="connsiteY3" fmla="*/ 747024 h 747024"/>
              <a:gd name="connsiteX4" fmla="*/ 0 w 3131726"/>
              <a:gd name="connsiteY4" fmla="*/ 0 h 74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1726" h="747024">
                <a:moveTo>
                  <a:pt x="0" y="0"/>
                </a:moveTo>
                <a:lnTo>
                  <a:pt x="3131726" y="0"/>
                </a:lnTo>
                <a:lnTo>
                  <a:pt x="3131726" y="747024"/>
                </a:lnTo>
                <a:lnTo>
                  <a:pt x="0" y="7470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অপরের</a:t>
            </a:r>
            <a:r>
              <a:rPr lang="en-US" sz="2400" b="0" kern="120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kern="120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দোষ</a:t>
            </a:r>
            <a:r>
              <a:rPr lang="en-US" sz="2400" b="0" kern="120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kern="120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প্রকাশ</a:t>
            </a:r>
            <a:r>
              <a:rPr lang="en-US" sz="2400" b="0" kern="120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kern="120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করা</a:t>
            </a:r>
            <a:r>
              <a:rPr lang="en-US" sz="2400" b="0" kern="120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4D1657-45D0-4E11-9C68-4200D30323A2}"/>
              </a:ext>
            </a:extLst>
          </p:cNvPr>
          <p:cNvGrpSpPr/>
          <p:nvPr/>
        </p:nvGrpSpPr>
        <p:grpSpPr>
          <a:xfrm>
            <a:off x="2754975" y="1094547"/>
            <a:ext cx="2274225" cy="4656204"/>
            <a:chOff x="2754975" y="1094547"/>
            <a:chExt cx="2274225" cy="465620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E7AC01C-865A-4E4B-A32E-72C28474E37F}"/>
                </a:ext>
              </a:extLst>
            </p:cNvPr>
            <p:cNvCxnSpPr/>
            <p:nvPr/>
          </p:nvCxnSpPr>
          <p:spPr>
            <a:xfrm>
              <a:off x="2754975" y="3237327"/>
              <a:ext cx="1055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2C7342-0E5F-4F3A-826F-518D7207D0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000" y="1094547"/>
              <a:ext cx="0" cy="4656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B8AB404-07C9-4A17-9805-F3A4A7188EE8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0" y="1094547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CEBD848-B93B-4EF9-9665-1674BD916E74}"/>
                </a:ext>
              </a:extLst>
            </p:cNvPr>
            <p:cNvCxnSpPr/>
            <p:nvPr/>
          </p:nvCxnSpPr>
          <p:spPr>
            <a:xfrm>
              <a:off x="3810000" y="2019300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B15BDEE-1811-444B-B99A-A1DAAA7A53CD}"/>
                </a:ext>
              </a:extLst>
            </p:cNvPr>
            <p:cNvCxnSpPr/>
            <p:nvPr/>
          </p:nvCxnSpPr>
          <p:spPr>
            <a:xfrm>
              <a:off x="3810000" y="2933700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107AA57-76D2-44C4-8E31-6CE3132B498E}"/>
                </a:ext>
              </a:extLst>
            </p:cNvPr>
            <p:cNvCxnSpPr/>
            <p:nvPr/>
          </p:nvCxnSpPr>
          <p:spPr>
            <a:xfrm>
              <a:off x="3810000" y="3937000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7686102-50B7-4172-899D-F60979B14DFC}"/>
                </a:ext>
              </a:extLst>
            </p:cNvPr>
            <p:cNvCxnSpPr/>
            <p:nvPr/>
          </p:nvCxnSpPr>
          <p:spPr>
            <a:xfrm>
              <a:off x="3810000" y="4838700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CD4E61E-3793-41E2-9DB0-0C96AD468E85}"/>
                </a:ext>
              </a:extLst>
            </p:cNvPr>
            <p:cNvCxnSpPr/>
            <p:nvPr/>
          </p:nvCxnSpPr>
          <p:spPr>
            <a:xfrm>
              <a:off x="3810000" y="5750751"/>
              <a:ext cx="121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88504A-EE8D-4B26-B201-29779A7ADA9B}"/>
              </a:ext>
            </a:extLst>
          </p:cNvPr>
          <p:cNvSpPr/>
          <p:nvPr/>
        </p:nvSpPr>
        <p:spPr>
          <a:xfrm>
            <a:off x="5148672" y="5464268"/>
            <a:ext cx="3644805" cy="5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অপরের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কুৎসা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রটনা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করা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0B3EB203-D068-432E-BD15-69F756C9C7B9}"/>
              </a:ext>
            </a:extLst>
          </p:cNvPr>
          <p:cNvSpPr/>
          <p:nvPr/>
        </p:nvSpPr>
        <p:spPr>
          <a:xfrm>
            <a:off x="387457" y="2200758"/>
            <a:ext cx="3041543" cy="1953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chemeClr val="bg1"/>
                </a:solidFill>
              </a:rPr>
              <a:t>গিবতের</a:t>
            </a:r>
            <a:r>
              <a:rPr lang="en-US" sz="2400" b="1" dirty="0">
                <a:ln/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</a:rPr>
              <a:t>সংজ্ঞা</a:t>
            </a:r>
            <a:endParaRPr lang="en-US" sz="2400" b="1" dirty="0">
              <a:ln/>
              <a:solidFill>
                <a:schemeClr val="bg1"/>
              </a:solidFill>
            </a:endParaRPr>
          </a:p>
        </p:txBody>
      </p:sp>
      <p:sp>
        <p:nvSpPr>
          <p:cNvPr id="4" name="Flowchart: Card 3">
            <a:extLst>
              <a:ext uri="{FF2B5EF4-FFF2-40B4-BE49-F238E27FC236}">
                <a16:creationId xmlns:a16="http://schemas.microsoft.com/office/drawing/2014/main" id="{13AE29BA-FC94-41A9-8F6D-C91E8C1CB77A}"/>
              </a:ext>
            </a:extLst>
          </p:cNvPr>
          <p:cNvSpPr/>
          <p:nvPr/>
        </p:nvSpPr>
        <p:spPr>
          <a:xfrm>
            <a:off x="3781586" y="520701"/>
            <a:ext cx="5703377" cy="1495136"/>
          </a:xfrm>
          <a:prstGeom prst="flowChartPunchedCar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ইসলামী</a:t>
            </a:r>
            <a:r>
              <a:rPr lang="en-US" sz="2400" dirty="0"/>
              <a:t> </a:t>
            </a:r>
            <a:r>
              <a:rPr lang="en-US" sz="2400" dirty="0" err="1"/>
              <a:t>পরিভাষায়</a:t>
            </a:r>
            <a:r>
              <a:rPr lang="en-US" sz="2400" dirty="0"/>
              <a:t> </a:t>
            </a:r>
            <a:r>
              <a:rPr lang="en-US" sz="2400" dirty="0" err="1"/>
              <a:t>কারও</a:t>
            </a:r>
            <a:r>
              <a:rPr lang="en-US" sz="2400" dirty="0"/>
              <a:t> </a:t>
            </a:r>
            <a:r>
              <a:rPr lang="en-US" sz="2400" dirty="0" err="1"/>
              <a:t>অনুপস্থিতিতে</a:t>
            </a:r>
            <a:r>
              <a:rPr lang="en-US" sz="2400" dirty="0"/>
              <a:t> </a:t>
            </a:r>
            <a:r>
              <a:rPr lang="en-US" sz="2400" dirty="0" err="1"/>
              <a:t>অন্যের</a:t>
            </a:r>
            <a:r>
              <a:rPr lang="en-US" sz="2400" dirty="0"/>
              <a:t> </a:t>
            </a:r>
            <a:r>
              <a:rPr lang="en-US" sz="2400" dirty="0" err="1"/>
              <a:t>নিকট</a:t>
            </a:r>
            <a:r>
              <a:rPr lang="en-US" sz="2400" dirty="0"/>
              <a:t> </a:t>
            </a:r>
            <a:r>
              <a:rPr lang="en-US" sz="2400" dirty="0" err="1"/>
              <a:t>এমন</a:t>
            </a:r>
            <a:r>
              <a:rPr lang="en-US" sz="2400" dirty="0"/>
              <a:t> </a:t>
            </a:r>
            <a:r>
              <a:rPr lang="en-US" sz="2400" dirty="0" err="1"/>
              <a:t>কথা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যা</a:t>
            </a:r>
            <a:r>
              <a:rPr lang="en-US" sz="2400" dirty="0"/>
              <a:t> </a:t>
            </a:r>
            <a:r>
              <a:rPr lang="en-US" sz="2400" dirty="0" err="1"/>
              <a:t>শুনলে</a:t>
            </a:r>
            <a:r>
              <a:rPr lang="en-US" sz="2400" dirty="0"/>
              <a:t> </a:t>
            </a:r>
            <a:r>
              <a:rPr lang="en-US" sz="2400" dirty="0" err="1"/>
              <a:t>সে</a:t>
            </a:r>
            <a:r>
              <a:rPr lang="en-US" sz="2400" dirty="0"/>
              <a:t> </a:t>
            </a:r>
            <a:r>
              <a:rPr lang="en-US" sz="2400" dirty="0" err="1"/>
              <a:t>কষ্ট</a:t>
            </a:r>
            <a:r>
              <a:rPr lang="en-US" sz="2400" dirty="0"/>
              <a:t> </a:t>
            </a:r>
            <a:r>
              <a:rPr lang="en-US" sz="2400" dirty="0" err="1"/>
              <a:t>পায়</a:t>
            </a:r>
            <a:r>
              <a:rPr lang="en-US" sz="2400" dirty="0"/>
              <a:t>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B39035-4786-4C91-AA93-DD79F3886B5C}"/>
              </a:ext>
            </a:extLst>
          </p:cNvPr>
          <p:cNvSpPr/>
          <p:nvPr/>
        </p:nvSpPr>
        <p:spPr>
          <a:xfrm>
            <a:off x="3781585" y="2525167"/>
            <a:ext cx="5703377" cy="11842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কারো</a:t>
            </a:r>
            <a:r>
              <a:rPr lang="en-US" sz="2400" dirty="0"/>
              <a:t> </a:t>
            </a:r>
            <a:r>
              <a:rPr lang="en-US" sz="2400" dirty="0" err="1"/>
              <a:t>পিছনে</a:t>
            </a:r>
            <a:r>
              <a:rPr lang="en-US" sz="2400" dirty="0"/>
              <a:t> </a:t>
            </a:r>
            <a:r>
              <a:rPr lang="en-US" sz="2400" dirty="0" err="1"/>
              <a:t>তার</a:t>
            </a:r>
            <a:r>
              <a:rPr lang="en-US" sz="2400" dirty="0"/>
              <a:t> </a:t>
            </a:r>
            <a:r>
              <a:rPr lang="en-US" sz="2400" dirty="0" err="1"/>
              <a:t>দোষ</a:t>
            </a:r>
            <a:r>
              <a:rPr lang="en-US" sz="2400" dirty="0"/>
              <a:t> </a:t>
            </a:r>
            <a:r>
              <a:rPr lang="en-US" sz="2400" dirty="0" err="1"/>
              <a:t>ত্রুটি</a:t>
            </a:r>
            <a:r>
              <a:rPr lang="en-US" sz="2400" dirty="0"/>
              <a:t> </a:t>
            </a:r>
            <a:r>
              <a:rPr lang="en-US" sz="2400" dirty="0" err="1"/>
              <a:t>বর্ণনা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endParaRPr lang="en-US" sz="2400" dirty="0"/>
          </a:p>
        </p:txBody>
      </p:sp>
      <p:sp>
        <p:nvSpPr>
          <p:cNvPr id="5" name="Flowchart: Card 4">
            <a:extLst>
              <a:ext uri="{FF2B5EF4-FFF2-40B4-BE49-F238E27FC236}">
                <a16:creationId xmlns:a16="http://schemas.microsoft.com/office/drawing/2014/main" id="{87367C7E-D7A5-4ABF-BE9B-538DC19DA879}"/>
              </a:ext>
            </a:extLst>
          </p:cNvPr>
          <p:cNvSpPr/>
          <p:nvPr/>
        </p:nvSpPr>
        <p:spPr>
          <a:xfrm>
            <a:off x="3781586" y="4218709"/>
            <a:ext cx="5703377" cy="1953491"/>
          </a:xfrm>
          <a:prstGeom prst="flowChartPunchedCar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রাসূল</a:t>
            </a:r>
            <a:r>
              <a:rPr lang="en-US" sz="2400" dirty="0"/>
              <a:t> (</a:t>
            </a:r>
            <a:r>
              <a:rPr lang="en-US" sz="2400" dirty="0" err="1"/>
              <a:t>সা</a:t>
            </a:r>
            <a:r>
              <a:rPr lang="en-US" sz="2400" dirty="0"/>
              <a:t>) </a:t>
            </a:r>
            <a:r>
              <a:rPr lang="en-US" sz="2400" dirty="0" err="1"/>
              <a:t>বলেন</a:t>
            </a:r>
            <a:r>
              <a:rPr lang="en-US" sz="2400" dirty="0"/>
              <a:t> </a:t>
            </a:r>
            <a:r>
              <a:rPr lang="en-US" sz="2400" dirty="0" err="1"/>
              <a:t>তোমার</a:t>
            </a:r>
            <a:r>
              <a:rPr lang="en-US" sz="2400" dirty="0"/>
              <a:t> </a:t>
            </a:r>
            <a:r>
              <a:rPr lang="en-US" sz="2400" dirty="0" err="1"/>
              <a:t>ভাইয়ের</a:t>
            </a:r>
            <a:r>
              <a:rPr lang="en-US" sz="2400" dirty="0"/>
              <a:t> </a:t>
            </a:r>
            <a:r>
              <a:rPr lang="en-US" sz="2400" dirty="0" err="1"/>
              <a:t>পিছনে</a:t>
            </a:r>
            <a:r>
              <a:rPr lang="en-US" sz="2400" dirty="0"/>
              <a:t> </a:t>
            </a:r>
            <a:r>
              <a:rPr lang="en-US" sz="2400" dirty="0" err="1"/>
              <a:t>এমন</a:t>
            </a:r>
            <a:r>
              <a:rPr lang="en-US" sz="2400" dirty="0"/>
              <a:t> </a:t>
            </a:r>
            <a:r>
              <a:rPr lang="en-US" sz="2400" dirty="0" err="1"/>
              <a:t>দোষ</a:t>
            </a:r>
            <a:r>
              <a:rPr lang="en-US" sz="2400" dirty="0"/>
              <a:t> </a:t>
            </a:r>
            <a:r>
              <a:rPr lang="en-US" sz="2400" dirty="0" err="1"/>
              <a:t>ত্রুতি</a:t>
            </a:r>
            <a:r>
              <a:rPr lang="en-US" sz="2400" dirty="0"/>
              <a:t> </a:t>
            </a:r>
            <a:r>
              <a:rPr lang="en-US" sz="2400" dirty="0" err="1"/>
              <a:t>আলোচনা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যা</a:t>
            </a:r>
            <a:r>
              <a:rPr lang="en-US" sz="2400" dirty="0"/>
              <a:t> </a:t>
            </a:r>
            <a:r>
              <a:rPr lang="en-US" sz="2400" dirty="0" err="1"/>
              <a:t>তার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বিদ্যমান</a:t>
            </a:r>
            <a:r>
              <a:rPr lang="en-US" sz="2400" dirty="0"/>
              <a:t>,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শুনলে</a:t>
            </a:r>
            <a:r>
              <a:rPr lang="en-US" sz="2400" dirty="0"/>
              <a:t> </a:t>
            </a:r>
            <a:r>
              <a:rPr lang="en-US" sz="2400" dirty="0" err="1"/>
              <a:t>সে</a:t>
            </a:r>
            <a:r>
              <a:rPr lang="en-US" sz="2400" dirty="0"/>
              <a:t> </a:t>
            </a:r>
            <a:r>
              <a:rPr lang="en-US" sz="2400" dirty="0" err="1"/>
              <a:t>কষ্ট</a:t>
            </a:r>
            <a:r>
              <a:rPr lang="en-US" sz="2400" dirty="0"/>
              <a:t> </a:t>
            </a:r>
            <a:r>
              <a:rPr lang="en-US" sz="2400" dirty="0" err="1"/>
              <a:t>পায়</a:t>
            </a:r>
            <a:r>
              <a:rPr lang="en-US" sz="24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170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2156E-F1D9-4905-A378-8E4B6E2A1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/>
          <a:stretch/>
        </p:blipFill>
        <p:spPr>
          <a:xfrm>
            <a:off x="983673" y="581891"/>
            <a:ext cx="9989127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1D8DF-7DF9-4BD0-BBE9-AD290137B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3"/>
          <a:stretch/>
        </p:blipFill>
        <p:spPr>
          <a:xfrm>
            <a:off x="824345" y="637309"/>
            <a:ext cx="10543309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4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805</TotalTime>
  <Words>245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Organic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banbeis</dc:creator>
  <cp:lastModifiedBy>main uddin</cp:lastModifiedBy>
  <cp:revision>227</cp:revision>
  <dcterms:created xsi:type="dcterms:W3CDTF">2021-06-21T09:30:37Z</dcterms:created>
  <dcterms:modified xsi:type="dcterms:W3CDTF">2021-08-20T05:13:42Z</dcterms:modified>
</cp:coreProperties>
</file>