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888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3DCAF-71F1-4BA2-8673-5FE8865E4E96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16849-8789-4C84-80E7-2F3B95DAF7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EA46C-65BF-42BA-97DF-5F2CEC6091F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5673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FDE03-B2E5-4FB6-9047-FD9E7A4D3AEF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33DA-E5AC-46D4-B7B4-481269255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8415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FDE03-B2E5-4FB6-9047-FD9E7A4D3AEF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33DA-E5AC-46D4-B7B4-481269255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039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FDE03-B2E5-4FB6-9047-FD9E7A4D3AEF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33DA-E5AC-46D4-B7B4-481269255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5552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FDE03-B2E5-4FB6-9047-FD9E7A4D3AEF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33DA-E5AC-46D4-B7B4-481269255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4421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FDE03-B2E5-4FB6-9047-FD9E7A4D3AEF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33DA-E5AC-46D4-B7B4-481269255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1513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FDE03-B2E5-4FB6-9047-FD9E7A4D3AEF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33DA-E5AC-46D4-B7B4-481269255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762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FDE03-B2E5-4FB6-9047-FD9E7A4D3AEF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33DA-E5AC-46D4-B7B4-481269255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112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FDE03-B2E5-4FB6-9047-FD9E7A4D3AEF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33DA-E5AC-46D4-B7B4-481269255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340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FDE03-B2E5-4FB6-9047-FD9E7A4D3AEF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33DA-E5AC-46D4-B7B4-481269255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210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FDE03-B2E5-4FB6-9047-FD9E7A4D3AEF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33DA-E5AC-46D4-B7B4-481269255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792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FDE03-B2E5-4FB6-9047-FD9E7A4D3AEF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33DA-E5AC-46D4-B7B4-481269255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155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2697" y="6518366"/>
            <a:ext cx="11490960" cy="3265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8991600" y="6461094"/>
            <a:ext cx="932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gvt</a:t>
            </a:r>
            <a:r>
              <a:rPr lang="en-US" sz="24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0" cap="none" spc="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bvRgyj</a:t>
            </a:r>
            <a:r>
              <a:rPr lang="en-US" sz="24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0" cap="none" spc="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nvmvBb</a:t>
            </a:r>
            <a:r>
              <a:rPr lang="en-US" sz="24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0" cap="none" spc="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24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0" cap="none" spc="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24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(‡</a:t>
            </a:r>
            <a:r>
              <a:rPr lang="en-US" sz="2400" b="0" cap="none" spc="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fŠZweÁvb</a:t>
            </a:r>
            <a:r>
              <a:rPr lang="en-US" sz="24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), </a:t>
            </a:r>
            <a:r>
              <a:rPr lang="en-US" sz="2400" b="0" cap="none" spc="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ebMvuI</a:t>
            </a:r>
            <a:r>
              <a:rPr lang="en-US" sz="24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2400" b="0" cap="none" spc="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vjq</a:t>
            </a:r>
            <a:r>
              <a:rPr lang="en-US" sz="24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0" cap="none" spc="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nwicyi</a:t>
            </a:r>
            <a:r>
              <a:rPr lang="en-US" sz="24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0" cap="none" spc="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VvKziMvuI</a:t>
            </a:r>
            <a:r>
              <a:rPr lang="en-US" sz="24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20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1" y="755374"/>
            <a:ext cx="6920948" cy="75438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bn-BD" sz="6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সবাইকে শুভেচ্ছা</a:t>
            </a:r>
            <a:endParaRPr lang="en-US" sz="2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78515" y="1878530"/>
            <a:ext cx="3468914" cy="8211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</a:rPr>
              <a:t>শিক্ষক </a:t>
            </a:r>
            <a:r>
              <a:rPr lang="bn-BD" sz="3200" dirty="0">
                <a:solidFill>
                  <a:schemeClr val="accent2">
                    <a:lumMod val="75000"/>
                  </a:schemeClr>
                </a:solidFill>
              </a:rPr>
              <a:t>পরিচিতি 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21542" y="2743200"/>
            <a:ext cx="8279623" cy="29173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মোঃ</a:t>
            </a:r>
            <a:r>
              <a:rPr lang="en-US" sz="3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নাজমুল</a:t>
            </a:r>
            <a:r>
              <a:rPr lang="en-US" sz="3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হোসাইন</a:t>
            </a:r>
            <a:endParaRPr lang="en-US" sz="36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সহকারী</a:t>
            </a:r>
            <a:r>
              <a:rPr lang="en-US" sz="2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শিক্ষক</a:t>
            </a:r>
            <a:r>
              <a:rPr lang="en-US" sz="2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ভৌতবিজ্ঞান</a:t>
            </a:r>
            <a:r>
              <a:rPr lang="en-US" sz="2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বনগাঁও</a:t>
            </a:r>
            <a:r>
              <a:rPr lang="en-US" sz="2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উচ্চ</a:t>
            </a:r>
            <a:r>
              <a:rPr lang="en-US" sz="2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বিদ্যালয়</a:t>
            </a:r>
            <a:endParaRPr lang="en-US" sz="28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হরিপরে</a:t>
            </a:r>
            <a:r>
              <a:rPr lang="en-US" sz="2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ঠবাকুরগাঁও</a:t>
            </a:r>
            <a:r>
              <a:rPr lang="en-US" sz="2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US" sz="28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91447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22400" y="228600"/>
            <a:ext cx="7518400" cy="1295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C000"/>
                </a:solidFill>
              </a:rPr>
              <a:t>দলীয়  কাজ</a:t>
            </a:r>
            <a:r>
              <a:rPr lang="bn-BD" sz="5400" dirty="0" smtClean="0"/>
              <a:t> </a:t>
            </a:r>
            <a:endParaRPr lang="en-US" sz="1200" dirty="0"/>
          </a:p>
        </p:txBody>
      </p:sp>
      <p:sp>
        <p:nvSpPr>
          <p:cNvPr id="5" name="Rounded Rectangle 4"/>
          <p:cNvSpPr/>
          <p:nvPr/>
        </p:nvSpPr>
        <p:spPr>
          <a:xfrm>
            <a:off x="508000" y="1981200"/>
            <a:ext cx="10566400" cy="4038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এক কেজি আম ৫০ টাকায় কিনে ৮০ টাকায় বিক্রয় করলে শতকরা কত লাভ/ক্ষতি হবে?</a:t>
            </a:r>
            <a:r>
              <a:rPr lang="bn-BD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41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 noRot="1" noChangeAspect="1" noMove="1" noResize="1" noEditPoints="1" noAdjustHandles="1" noChangeArrowheads="1" noChangeShapeType="1" noTextEdit="1"/>
          </p:cNvSpPr>
          <p:nvPr>
            <p:ph type="subTitle" idx="1"/>
          </p:nvPr>
        </p:nvSpPr>
        <p:spPr>
          <a:xfrm>
            <a:off x="554182" y="76200"/>
            <a:ext cx="11083637" cy="6781800"/>
          </a:xfrm>
          <a:blipFill rotWithShape="1">
            <a:blip r:embed="rId2" cstate="print"/>
            <a:stretch>
              <a:fillRect l="-1833" t="-1259" b="-1439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203200" y="0"/>
            <a:ext cx="105664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bg2"/>
              </a:buClr>
              <a:buSzPct val="70000"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609600" indent="-609600">
              <a:spcBef>
                <a:spcPct val="20000"/>
              </a:spcBef>
              <a:buClr>
                <a:schemeClr val="bg2"/>
              </a:buClr>
              <a:buSzPct val="70000"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609600" indent="-609600">
              <a:spcBef>
                <a:spcPct val="20000"/>
              </a:spcBef>
              <a:buClr>
                <a:schemeClr val="bg2"/>
              </a:buClr>
              <a:buSzPct val="70000"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609600" indent="-609600">
              <a:spcBef>
                <a:spcPct val="20000"/>
              </a:spcBef>
              <a:buClr>
                <a:schemeClr val="bg2"/>
              </a:buClr>
              <a:buSzPct val="70000"/>
            </a:pP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marL="609600" indent="-609600">
              <a:spcBef>
                <a:spcPct val="20000"/>
              </a:spcBef>
              <a:buClr>
                <a:schemeClr val="bg2"/>
              </a:buClr>
              <a:buSzPct val="70000"/>
            </a:pP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298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6264" y="182539"/>
            <a:ext cx="6269736" cy="1143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মূল্যায়ন</a:t>
            </a:r>
            <a:r>
              <a:rPr lang="bn-BD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1524001"/>
            <a:ext cx="11300464" cy="52487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১। নিচের কোনটি সঠিক?</a:t>
            </a:r>
            <a:endParaRPr lang="bn-BD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bn-BD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ক) লাভ = ক্রয়মূল্য –বিক্রয়মূল্য </a:t>
            </a:r>
          </a:p>
          <a:p>
            <a:pPr algn="ctr"/>
            <a:r>
              <a:rPr lang="bn-BD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খ)লাভ = বিক্রয়মূল্য – ক্রয়মূল্য</a:t>
            </a:r>
          </a:p>
          <a:p>
            <a:pPr algn="ctr"/>
            <a:r>
              <a:rPr lang="bn-BD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গ) লাভ = ক্রয়মূল্য 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বিক্রয়মূল্য</a:t>
            </a:r>
          </a:p>
          <a:p>
            <a:pPr algn="ctr"/>
            <a:r>
              <a:rPr lang="bn-BD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ঘ) লাভ = ক্রয়মূল্য 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÷</a:t>
            </a:r>
            <a:r>
              <a:rPr lang="bn-BD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বিক্রয়মূল্য</a:t>
            </a:r>
            <a:endParaRPr lang="bn-BD" sz="2800" dirty="0" smtClean="0">
              <a:solidFill>
                <a:schemeClr val="accent6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একজন লোক ১৩০ টাকায় একটি জিনিস কিনে ১১০ টাকায় বিক্রয় করলে কত লাভ/ক্ষতি হবে?</a:t>
            </a:r>
          </a:p>
          <a:p>
            <a:pPr algn="ctr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ক) ২০ টাকা লাভ             খ) ২০ টাকা ক্ষতি </a:t>
            </a:r>
          </a:p>
          <a:p>
            <a:pPr algn="ctr"/>
            <a:r>
              <a:rPr lang="bn-BD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গ) ৩০ টাকা ক্ষতি              ঘ) ৩০ টাকা লাভ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641281" y="2678723"/>
            <a:ext cx="758092" cy="4572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019645" y="5649128"/>
            <a:ext cx="758092" cy="4572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14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build="allAtOnce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609600"/>
            <a:ext cx="11582400" cy="5334000"/>
          </a:xfrm>
        </p:spPr>
        <p:txBody>
          <a:bodyPr>
            <a:normAutofit/>
          </a:bodyPr>
          <a:lstStyle/>
          <a:p>
            <a:endParaRPr lang="bn-BD" dirty="0" smtClean="0">
              <a:solidFill>
                <a:srgbClr val="FF0000"/>
              </a:solidFill>
            </a:endParaRPr>
          </a:p>
          <a:p>
            <a:endParaRPr lang="bn-BD" dirty="0" smtClean="0"/>
          </a:p>
        </p:txBody>
      </p:sp>
      <p:sp>
        <p:nvSpPr>
          <p:cNvPr id="2" name="Rectangle 1"/>
          <p:cNvSpPr/>
          <p:nvPr/>
        </p:nvSpPr>
        <p:spPr>
          <a:xfrm>
            <a:off x="2844800" y="457200"/>
            <a:ext cx="5994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</a:rPr>
              <a:t>বাড়ির কাজ</a:t>
            </a:r>
            <a:endParaRPr lang="en-US" sz="4000" dirty="0"/>
          </a:p>
        </p:txBody>
      </p:sp>
      <p:sp>
        <p:nvSpPr>
          <p:cNvPr id="4" name="Horizontal Scroll 3"/>
          <p:cNvSpPr/>
          <p:nvPr/>
        </p:nvSpPr>
        <p:spPr>
          <a:xfrm>
            <a:off x="711200" y="1447800"/>
            <a:ext cx="10160000" cy="4343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rgbClr val="7030A0"/>
                </a:solidFill>
              </a:rPr>
              <a:t>একজন লোক ১৫ টাকা দরে ১০ কেজি এবং ২২ টাকা দরে ১৫ কেজি ধান </a:t>
            </a:r>
            <a:r>
              <a:rPr lang="bn-BD" sz="3600" dirty="0">
                <a:solidFill>
                  <a:srgbClr val="7030A0"/>
                </a:solidFill>
              </a:rPr>
              <a:t>কিনে সবগুলো ধান ২০ টাকা দরে বিক্রি করেন। এতে তার কত লাভ/ক্ষতি</a:t>
            </a:r>
            <a:r>
              <a:rPr lang="bn-BD" sz="3200" dirty="0">
                <a:solidFill>
                  <a:srgbClr val="7030A0"/>
                </a:solidFill>
              </a:rPr>
              <a:t> হবে?   </a:t>
            </a:r>
            <a:endParaRPr lang="en-US" sz="3200" dirty="0">
              <a:solidFill>
                <a:srgbClr val="7030A0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382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9028" y="1687285"/>
            <a:ext cx="9448800" cy="3170099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0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0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3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25600" y="152400"/>
            <a:ext cx="7924800" cy="1143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/>
              <a:t>পাঠ পরিচিতি 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711200" y="1524000"/>
            <a:ext cx="10668000" cy="5029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bg2">
                    <a:lumMod val="10000"/>
                  </a:schemeClr>
                </a:solidFill>
              </a:rPr>
              <a:t>শ্রেণিঃ  ৭ম  </a:t>
            </a:r>
          </a:p>
          <a:p>
            <a:pPr algn="ctr"/>
            <a:r>
              <a:rPr lang="bn-BD" sz="5400" dirty="0" smtClean="0">
                <a:solidFill>
                  <a:schemeClr val="bg2">
                    <a:lumMod val="10000"/>
                  </a:schemeClr>
                </a:solidFill>
              </a:rPr>
              <a:t>বিষয়ঃ গণিত</a:t>
            </a:r>
          </a:p>
          <a:p>
            <a:pPr algn="ctr"/>
            <a:r>
              <a:rPr lang="bn-BD" sz="5400" dirty="0" smtClean="0">
                <a:solidFill>
                  <a:schemeClr val="bg2">
                    <a:lumMod val="10000"/>
                  </a:schemeClr>
                </a:solidFill>
              </a:rPr>
              <a:t>অধ্যায়- </a:t>
            </a:r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</a:rPr>
              <a:t>২য় </a:t>
            </a:r>
          </a:p>
          <a:p>
            <a:pPr algn="ctr"/>
            <a:r>
              <a:rPr lang="bn-BD" sz="540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</a:rPr>
              <a:t>সমানুপাত ও লাভ-ক্ষতি</a:t>
            </a:r>
            <a:r>
              <a:rPr lang="bn-BD" sz="5400" dirty="0" smtClean="0">
                <a:solidFill>
                  <a:schemeClr val="bg2">
                    <a:lumMod val="10000"/>
                  </a:schemeClr>
                </a:solidFill>
              </a:rPr>
              <a:t>) </a:t>
            </a:r>
            <a:endParaRPr lang="en-US" sz="5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bn-BD" sz="5400" dirty="0" smtClean="0">
                <a:solidFill>
                  <a:schemeClr val="bg2">
                    <a:lumMod val="10000"/>
                  </a:schemeClr>
                </a:solidFill>
              </a:rPr>
              <a:t>সময়ঃ  ৫০ মিনিট  </a:t>
            </a:r>
            <a:endParaRPr lang="en-US" sz="5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484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88611" y="6003598"/>
            <a:ext cx="4878211" cy="35365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/>
              <a:t>নিত্য প্রয়োজনীয় জিনিস  বিক্রয় করছে 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339465" y="2648538"/>
            <a:ext cx="4368800" cy="41397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 </a:t>
            </a:r>
            <a:r>
              <a:rPr lang="bn-BD" sz="2800" dirty="0" smtClean="0"/>
              <a:t>সবজি বিক্রয় করছে 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6729566" y="2657251"/>
            <a:ext cx="5236341" cy="39075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পোশাক বিক্রয় করছে </a:t>
            </a:r>
            <a:endParaRPr lang="en-US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6729566" y="6041502"/>
            <a:ext cx="5081887" cy="38832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 ব্যবসায় চিন্তিত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6529"/>
            <a:ext cx="6228484" cy="2620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4001" y="-86258"/>
            <a:ext cx="5434617" cy="2800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00" y="3360389"/>
            <a:ext cx="6043047" cy="26432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0784" y="3241152"/>
            <a:ext cx="5581048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053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0" y="457201"/>
            <a:ext cx="5486400" cy="10724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</a:rPr>
              <a:t>আজকের পাঠ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16001" y="2667000"/>
            <a:ext cx="10505441" cy="27432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FFFF00"/>
                </a:solidFill>
              </a:rPr>
              <a:t>লাভ ও ক্ষতি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822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04599" y="533400"/>
            <a:ext cx="9347200" cy="1353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পাঠশেষে</a:t>
            </a:r>
            <a:r>
              <a:rPr lang="bn-BD" sz="6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শিক্ষার্থীরা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1200" y="2530642"/>
            <a:ext cx="10566400" cy="3657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</a:rPr>
              <a:t>১। লাভ ও ক্ষতি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bn-BD" sz="3600" dirty="0" smtClean="0">
                <a:solidFill>
                  <a:schemeClr val="tx1"/>
                </a:solidFill>
              </a:rPr>
              <a:t>সম্পর্কে বলতে পারবে।                                                 ২। লাভ ও ক্ষতি নির্ণয় পারবে।</a:t>
            </a:r>
          </a:p>
          <a:p>
            <a:r>
              <a:rPr lang="bn-BD" sz="3600" dirty="0" smtClean="0">
                <a:solidFill>
                  <a:schemeClr val="tx1"/>
                </a:solidFill>
              </a:rPr>
              <a:t>৩। লাভ ও ক্ষতি শতকরায় নির্ণয় করতে পারবে।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845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-1612i3\Desktop\Picture\pppppppp\indeq2dt5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91126"/>
            <a:ext cx="5588000" cy="551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miley Face 1"/>
          <p:cNvSpPr/>
          <p:nvPr/>
        </p:nvSpPr>
        <p:spPr>
          <a:xfrm>
            <a:off x="6807200" y="990600"/>
            <a:ext cx="5080000" cy="5638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04800" y="152400"/>
            <a:ext cx="7315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নিচের চিত্রটি  লক্ষ্য কর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468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76451"/>
            <a:ext cx="65024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</a:rPr>
              <a:t>একক কাজ</a:t>
            </a:r>
            <a:r>
              <a:rPr lang="bn-BD" sz="6000" dirty="0" smtClean="0"/>
              <a:t>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06400" y="2133600"/>
            <a:ext cx="7413768" cy="990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১। লাভ কাকে বলে?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6400" y="3429000"/>
            <a:ext cx="10566400" cy="3276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solidFill>
                  <a:srgbClr val="002060"/>
                </a:solidFill>
              </a:rPr>
              <a:t>সমাধান</a:t>
            </a:r>
            <a:endParaRPr lang="bn-BD" sz="3600" dirty="0" smtClean="0">
              <a:solidFill>
                <a:srgbClr val="002060"/>
              </a:solidFill>
            </a:endParaRPr>
          </a:p>
          <a:p>
            <a:r>
              <a:rPr lang="bn-BD" sz="4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কোন দ্রব্য ক্রয় মূল্যের চেয়ে  বেশি মূল্যে বিক্রয় করলে যে অতিরিক্ত মূল্য পাওয়া যায় তাকে লাভ বলে ।</a:t>
            </a:r>
            <a:endParaRPr lang="en-US" sz="4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226568" y="678977"/>
            <a:ext cx="3559032" cy="842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</a:rPr>
              <a:t>সময়ঃ ২ মিনিট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460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7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35200" y="228600"/>
            <a:ext cx="7315201" cy="7620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নিচের চিত্রটি লক্ষ্য কর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00" y="1354842"/>
            <a:ext cx="6103053" cy="5274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2" y="1354843"/>
            <a:ext cx="5892799" cy="527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523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38400" y="0"/>
            <a:ext cx="629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/>
              <a:t>সমাধান</a:t>
            </a:r>
            <a:endParaRPr lang="en-US" sz="1100" dirty="0"/>
          </a:p>
        </p:txBody>
      </p:sp>
      <p:sp>
        <p:nvSpPr>
          <p:cNvPr id="3" name="Rounded Rectangle 2"/>
          <p:cNvSpPr/>
          <p:nvPr/>
        </p:nvSpPr>
        <p:spPr>
          <a:xfrm>
            <a:off x="406400" y="2895600"/>
            <a:ext cx="11379200" cy="381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</a:rPr>
              <a:t>খ. </a:t>
            </a:r>
            <a:r>
              <a:rPr lang="bn-BD" sz="3200" dirty="0" smtClean="0">
                <a:solidFill>
                  <a:schemeClr val="tx1"/>
                </a:solidFill>
              </a:rPr>
              <a:t>মোট ক্রয়মূল্য =(</a:t>
            </a:r>
            <a:r>
              <a:rPr lang="en-US" sz="3200" dirty="0" smtClean="0">
                <a:solidFill>
                  <a:schemeClr val="tx1"/>
                </a:solidFill>
              </a:rPr>
              <a:t>২৫</a:t>
            </a:r>
            <a:r>
              <a:rPr lang="bn-BD" sz="3200" dirty="0" smtClean="0">
                <a:solidFill>
                  <a:schemeClr val="tx1"/>
                </a:solidFill>
              </a:rPr>
              <a:t>+</a:t>
            </a:r>
            <a:r>
              <a:rPr lang="en-US" sz="3200" dirty="0" smtClean="0">
                <a:solidFill>
                  <a:schemeClr val="tx1"/>
                </a:solidFill>
              </a:rPr>
              <a:t>৫৫</a:t>
            </a:r>
            <a:r>
              <a:rPr lang="bn-BD" sz="3200" dirty="0" smtClean="0">
                <a:solidFill>
                  <a:schemeClr val="tx1"/>
                </a:solidFill>
              </a:rPr>
              <a:t>) টাকা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                      </a:t>
            </a:r>
            <a:r>
              <a:rPr lang="bn-BD" sz="3200" dirty="0" smtClean="0">
                <a:solidFill>
                  <a:schemeClr val="tx1"/>
                </a:solidFill>
              </a:rPr>
              <a:t>= </a:t>
            </a:r>
            <a:r>
              <a:rPr lang="en-US" sz="3200" dirty="0" smtClean="0">
                <a:solidFill>
                  <a:schemeClr val="tx1"/>
                </a:solidFill>
              </a:rPr>
              <a:t>৮০</a:t>
            </a:r>
            <a:r>
              <a:rPr lang="bn-BD" sz="3200" dirty="0" smtClean="0">
                <a:solidFill>
                  <a:schemeClr val="tx1"/>
                </a:solidFill>
              </a:rPr>
              <a:t> টাকা</a:t>
            </a:r>
            <a:r>
              <a:rPr lang="en-US" sz="3200" dirty="0" smtClean="0">
                <a:solidFill>
                  <a:schemeClr val="tx1"/>
                </a:solidFill>
              </a:rPr>
              <a:t>                    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খ. </a:t>
            </a:r>
            <a:r>
              <a:rPr lang="bn-BD" sz="3200" dirty="0" smtClean="0">
                <a:solidFill>
                  <a:schemeClr val="tx1"/>
                </a:solidFill>
              </a:rPr>
              <a:t>মোট বিক্রয়মূল্য =</a:t>
            </a:r>
            <a:r>
              <a:rPr lang="en-US" sz="3200" dirty="0" smtClean="0">
                <a:solidFill>
                  <a:schemeClr val="tx1"/>
                </a:solidFill>
              </a:rPr>
              <a:t>(৩০+৬০) </a:t>
            </a:r>
            <a:r>
              <a:rPr lang="bn-BD" sz="3200" dirty="0" smtClean="0">
                <a:solidFill>
                  <a:schemeClr val="tx1"/>
                </a:solidFill>
              </a:rPr>
              <a:t>টাকা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                           =৯০ </a:t>
            </a:r>
            <a:r>
              <a:rPr lang="en-US" sz="3200" dirty="0" err="1" smtClean="0">
                <a:solidFill>
                  <a:schemeClr val="tx1"/>
                </a:solidFill>
              </a:rPr>
              <a:t>টাকা</a:t>
            </a:r>
            <a:endParaRPr lang="bn-BD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                 </a:t>
            </a:r>
            <a:r>
              <a:rPr lang="bn-BD" sz="3200" dirty="0" smtClean="0">
                <a:solidFill>
                  <a:schemeClr val="tx1"/>
                </a:solidFill>
              </a:rPr>
              <a:t>লাভ=(</a:t>
            </a:r>
            <a:r>
              <a:rPr lang="en-US" sz="3200" dirty="0" smtClean="0">
                <a:solidFill>
                  <a:schemeClr val="tx1"/>
                </a:solidFill>
              </a:rPr>
              <a:t>৯০</a:t>
            </a:r>
            <a:r>
              <a:rPr lang="bn-BD" sz="3200" dirty="0" smtClean="0">
                <a:solidFill>
                  <a:schemeClr val="tx1"/>
                </a:solidFill>
              </a:rPr>
              <a:t>-</a:t>
            </a:r>
            <a:r>
              <a:rPr lang="en-US" sz="3200" dirty="0" smtClean="0">
                <a:solidFill>
                  <a:schemeClr val="tx1"/>
                </a:solidFill>
              </a:rPr>
              <a:t>৮০</a:t>
            </a:r>
            <a:r>
              <a:rPr lang="bn-BD" sz="3200" dirty="0" smtClean="0">
                <a:solidFill>
                  <a:schemeClr val="tx1"/>
                </a:solidFill>
              </a:rPr>
              <a:t>) টাকা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                       </a:t>
            </a:r>
            <a:r>
              <a:rPr lang="bn-BD" sz="3200" dirty="0" smtClean="0">
                <a:solidFill>
                  <a:schemeClr val="tx1"/>
                </a:solidFill>
              </a:rPr>
              <a:t>= </a:t>
            </a:r>
            <a:r>
              <a:rPr lang="en-US" sz="3200" dirty="0" smtClean="0">
                <a:solidFill>
                  <a:schemeClr val="tx1"/>
                </a:solidFill>
              </a:rPr>
              <a:t>১০</a:t>
            </a:r>
            <a:r>
              <a:rPr lang="bn-BD" sz="3200" dirty="0" smtClean="0">
                <a:solidFill>
                  <a:schemeClr val="tx1"/>
                </a:solidFill>
              </a:rPr>
              <a:t> টাকা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bn-BD" sz="3200" dirty="0" smtClean="0">
                <a:solidFill>
                  <a:schemeClr val="tx1"/>
                </a:solidFill>
              </a:rPr>
              <a:t>                উওরঃ </a:t>
            </a:r>
            <a:r>
              <a:rPr lang="en-US" sz="3200" dirty="0" smtClean="0">
                <a:solidFill>
                  <a:schemeClr val="tx1"/>
                </a:solidFill>
              </a:rPr>
              <a:t>১০</a:t>
            </a:r>
            <a:r>
              <a:rPr lang="bn-BD" sz="3200" dirty="0" smtClean="0">
                <a:solidFill>
                  <a:schemeClr val="tx1"/>
                </a:solidFill>
              </a:rPr>
              <a:t>টাকা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6400" y="685800"/>
            <a:ext cx="113792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ব্যবসায়ী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এককেজি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২৫টাকায়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৫৫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৬০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বিক্রয়মূল্য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50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338</Words>
  <Application>Microsoft Office PowerPoint</Application>
  <PresentationFormat>Custom</PresentationFormat>
  <Paragraphs>61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13</cp:revision>
  <dcterms:created xsi:type="dcterms:W3CDTF">2021-03-31T14:39:57Z</dcterms:created>
  <dcterms:modified xsi:type="dcterms:W3CDTF">2021-08-02T16:19:39Z</dcterms:modified>
</cp:coreProperties>
</file>