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2" r:id="rId3"/>
    <p:sldId id="277" r:id="rId4"/>
    <p:sldId id="285" r:id="rId5"/>
    <p:sldId id="268" r:id="rId6"/>
    <p:sldId id="279" r:id="rId7"/>
    <p:sldId id="280" r:id="rId8"/>
    <p:sldId id="281" r:id="rId9"/>
    <p:sldId id="269" r:id="rId10"/>
    <p:sldId id="278" r:id="rId11"/>
    <p:sldId id="262" r:id="rId12"/>
    <p:sldId id="270" r:id="rId13"/>
    <p:sldId id="274" r:id="rId14"/>
    <p:sldId id="271" r:id="rId15"/>
    <p:sldId id="272" r:id="rId16"/>
    <p:sldId id="284"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334"/>
            <a:ext cx="12192000" cy="7010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69121"/>
            <a:ext cx="3467100" cy="1486804"/>
          </a:xfrm>
          <a:prstGeom prst="rect">
            <a:avLst/>
          </a:prstGeom>
        </p:spPr>
      </p:pic>
    </p:spTree>
    <p:extLst>
      <p:ext uri="{BB962C8B-B14F-4D97-AF65-F5344CB8AC3E}">
        <p14:creationId xmlns:p14="http://schemas.microsoft.com/office/powerpoint/2010/main" val="816479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0600" y="228601"/>
            <a:ext cx="2667000" cy="584775"/>
          </a:xfrm>
          <a:prstGeom prst="rect">
            <a:avLst/>
          </a:prstGeom>
          <a:noFill/>
        </p:spPr>
        <p:txBody>
          <a:bodyPr wrap="square" rtlCol="0">
            <a:spAutoFit/>
          </a:bodyPr>
          <a:lstStyle/>
          <a:p>
            <a:r>
              <a:rPr lang="en-US" sz="3200" dirty="0">
                <a:ln>
                  <a:solidFill>
                    <a:sysClr val="windowText" lastClr="000000"/>
                  </a:solidFill>
                </a:ln>
                <a:solidFill>
                  <a:sysClr val="windowText" lastClr="000000"/>
                </a:solidFill>
                <a:latin typeface="Times New Roman" pitchFamily="18" charset="0"/>
                <a:cs typeface="Times New Roman" pitchFamily="18" charset="0"/>
              </a:rPr>
              <a:t>Word meaning</a:t>
            </a:r>
          </a:p>
        </p:txBody>
      </p:sp>
      <p:sp>
        <p:nvSpPr>
          <p:cNvPr id="3" name="TextBox 2"/>
          <p:cNvSpPr txBox="1"/>
          <p:nvPr/>
        </p:nvSpPr>
        <p:spPr>
          <a:xfrm>
            <a:off x="1828800" y="1968788"/>
            <a:ext cx="1524000" cy="584775"/>
          </a:xfrm>
          <a:prstGeom prst="rect">
            <a:avLst/>
          </a:prstGeom>
          <a:noFill/>
        </p:spPr>
        <p:txBody>
          <a:bodyPr wrap="square" rtlCol="0">
            <a:spAutoFit/>
          </a:bodyPr>
          <a:lstStyle/>
          <a:p>
            <a:r>
              <a:rPr lang="en-US" sz="3200" dirty="0">
                <a:ln>
                  <a:solidFill>
                    <a:srgbClr val="002060"/>
                  </a:solidFill>
                </a:ln>
                <a:solidFill>
                  <a:srgbClr val="002060"/>
                </a:solidFill>
                <a:latin typeface="Times New Roman" pitchFamily="18" charset="0"/>
                <a:cs typeface="Times New Roman" pitchFamily="18" charset="0"/>
              </a:rPr>
              <a:t>corn</a:t>
            </a:r>
          </a:p>
        </p:txBody>
      </p:sp>
      <p:sp>
        <p:nvSpPr>
          <p:cNvPr id="4" name="TextBox 3"/>
          <p:cNvSpPr txBox="1"/>
          <p:nvPr/>
        </p:nvSpPr>
        <p:spPr>
          <a:xfrm>
            <a:off x="7543800" y="1676400"/>
            <a:ext cx="2743200" cy="1077218"/>
          </a:xfrm>
          <a:prstGeom prst="rect">
            <a:avLst/>
          </a:prstGeom>
          <a:noFill/>
        </p:spPr>
        <p:txBody>
          <a:bodyPr wrap="square" rtlCol="0">
            <a:spAutoFit/>
          </a:bodyPr>
          <a:lstStyle/>
          <a:p>
            <a:r>
              <a:rPr lang="en-US" sz="3200" dirty="0">
                <a:ln>
                  <a:solidFill>
                    <a:srgbClr val="002060"/>
                  </a:solidFill>
                </a:ln>
                <a:solidFill>
                  <a:srgbClr val="002060"/>
                </a:solidFill>
                <a:latin typeface="Times New Roman" pitchFamily="18" charset="0"/>
                <a:cs typeface="Times New Roman" pitchFamily="18" charset="0"/>
              </a:rPr>
              <a:t>one type of food.</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999" y="803846"/>
            <a:ext cx="4419601" cy="3234754"/>
          </a:xfrm>
          <a:prstGeom prst="rect">
            <a:avLst/>
          </a:prstGeom>
        </p:spPr>
      </p:pic>
      <p:sp>
        <p:nvSpPr>
          <p:cNvPr id="11" name="TextBox 10"/>
          <p:cNvSpPr txBox="1"/>
          <p:nvPr/>
        </p:nvSpPr>
        <p:spPr>
          <a:xfrm>
            <a:off x="7488382" y="5191412"/>
            <a:ext cx="2341418" cy="584775"/>
          </a:xfrm>
          <a:prstGeom prst="rect">
            <a:avLst/>
          </a:prstGeom>
          <a:noFill/>
        </p:spPr>
        <p:txBody>
          <a:bodyPr wrap="square" rtlCol="0">
            <a:spAutoFit/>
          </a:bodyPr>
          <a:lstStyle/>
          <a:p>
            <a:pPr algn="ctr"/>
            <a:r>
              <a:rPr lang="en-US" sz="3200" dirty="0">
                <a:ln>
                  <a:solidFill>
                    <a:srgbClr val="002060"/>
                  </a:solidFill>
                </a:ln>
                <a:solidFill>
                  <a:srgbClr val="002060"/>
                </a:solidFill>
                <a:latin typeface="Times New Roman" pitchFamily="18" charset="0"/>
                <a:cs typeface="Times New Roman" pitchFamily="18" charset="0"/>
              </a:rPr>
              <a:t> feeling fear.</a:t>
            </a:r>
          </a:p>
        </p:txBody>
      </p:sp>
      <p:sp>
        <p:nvSpPr>
          <p:cNvPr id="13" name="TextBox 12"/>
          <p:cNvSpPr txBox="1"/>
          <p:nvPr/>
        </p:nvSpPr>
        <p:spPr>
          <a:xfrm>
            <a:off x="1676398" y="5483799"/>
            <a:ext cx="1371600" cy="584775"/>
          </a:xfrm>
          <a:prstGeom prst="rect">
            <a:avLst/>
          </a:prstGeom>
          <a:noFill/>
        </p:spPr>
        <p:txBody>
          <a:bodyPr wrap="square" rtlCol="0">
            <a:spAutoFit/>
          </a:bodyPr>
          <a:lstStyle/>
          <a:p>
            <a:r>
              <a:rPr lang="en-US" sz="3200" dirty="0">
                <a:ln>
                  <a:solidFill>
                    <a:srgbClr val="002060"/>
                  </a:solidFill>
                </a:ln>
                <a:solidFill>
                  <a:srgbClr val="002060"/>
                </a:solidFill>
                <a:latin typeface="Times New Roman" pitchFamily="18" charset="0"/>
                <a:cs typeface="Times New Roman" pitchFamily="18" charset="0"/>
              </a:rPr>
              <a:t> afraid</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21184" y="4186875"/>
            <a:ext cx="4267199" cy="2593846"/>
          </a:xfrm>
          <a:prstGeom prst="rect">
            <a:avLst/>
          </a:prstGeom>
        </p:spPr>
      </p:pic>
    </p:spTree>
    <p:extLst>
      <p:ext uri="{BB962C8B-B14F-4D97-AF65-F5344CB8AC3E}">
        <p14:creationId xmlns:p14="http://schemas.microsoft.com/office/powerpoint/2010/main" val="395857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233" y="4316105"/>
            <a:ext cx="8229600" cy="2308324"/>
          </a:xfrm>
          <a:prstGeom prst="rect">
            <a:avLst/>
          </a:prstGeom>
          <a:noFill/>
        </p:spPr>
        <p:txBody>
          <a:bodyPr wrap="square" rtlCol="0">
            <a:spAutoFit/>
          </a:bodyPr>
          <a:lstStyle/>
          <a:p>
            <a:r>
              <a:rPr lang="en-US" sz="3600" dirty="0">
                <a:ln>
                  <a:solidFill>
                    <a:sysClr val="windowText" lastClr="000000"/>
                  </a:solidFill>
                </a:ln>
                <a:solidFill>
                  <a:srgbClr val="002060"/>
                </a:solidFill>
                <a:latin typeface="Times New Roman" pitchFamily="18" charset="0"/>
                <a:cs typeface="Times New Roman" pitchFamily="18" charset="0"/>
              </a:rPr>
              <a:t>One morning the farmer comes to check his corn. He does not see the nest. Mother Crow is not  in the nest. But the young crows see the farmer. They are afraid. </a:t>
            </a:r>
          </a:p>
        </p:txBody>
      </p:sp>
      <p:grpSp>
        <p:nvGrpSpPr>
          <p:cNvPr id="9" name="Group 8"/>
          <p:cNvGrpSpPr/>
          <p:nvPr/>
        </p:nvGrpSpPr>
        <p:grpSpPr>
          <a:xfrm>
            <a:off x="1828800" y="-27295"/>
            <a:ext cx="8534400" cy="4343400"/>
            <a:chOff x="1143000" y="0"/>
            <a:chExt cx="5586412" cy="4343400"/>
          </a:xfrm>
        </p:grpSpPr>
        <p:pic>
          <p:nvPicPr>
            <p:cNvPr id="6" name="Picture 5" descr="Screen_Capture_Img_8573.png"/>
            <p:cNvPicPr>
              <a:picLocks noChangeAspect="1"/>
            </p:cNvPicPr>
            <p:nvPr/>
          </p:nvPicPr>
          <p:blipFill>
            <a:blip r:embed="rId2"/>
            <a:srcRect t="12222" b="13333"/>
            <a:stretch>
              <a:fillRect/>
            </a:stretch>
          </p:blipFill>
          <p:spPr>
            <a:xfrm>
              <a:off x="1143000" y="0"/>
              <a:ext cx="5586412" cy="4343400"/>
            </a:xfrm>
            <a:prstGeom prst="rect">
              <a:avLst/>
            </a:prstGeom>
          </p:spPr>
        </p:pic>
        <p:pic>
          <p:nvPicPr>
            <p:cNvPr id="7" name="Picture 6" descr="Screen_Capture_Img_8573.png"/>
            <p:cNvPicPr>
              <a:picLocks noChangeAspect="1"/>
            </p:cNvPicPr>
            <p:nvPr/>
          </p:nvPicPr>
          <p:blipFill>
            <a:blip r:embed="rId2"/>
            <a:srcRect l="34100" t="14834" r="15431" b="81248"/>
            <a:stretch>
              <a:fillRect/>
            </a:stretch>
          </p:blipFill>
          <p:spPr>
            <a:xfrm>
              <a:off x="3124200" y="0"/>
              <a:ext cx="3581400" cy="1219200"/>
            </a:xfrm>
            <a:prstGeom prst="rect">
              <a:avLst/>
            </a:prstGeom>
          </p:spPr>
        </p:pic>
        <p:pic>
          <p:nvPicPr>
            <p:cNvPr id="8" name="Picture 7" descr="Screen_Capture_Img_8573.png"/>
            <p:cNvPicPr>
              <a:picLocks noChangeAspect="1"/>
            </p:cNvPicPr>
            <p:nvPr/>
          </p:nvPicPr>
          <p:blipFill>
            <a:blip r:embed="rId2"/>
            <a:srcRect l="40921" t="38865" r="24978" b="60508"/>
            <a:stretch>
              <a:fillRect/>
            </a:stretch>
          </p:blipFill>
          <p:spPr>
            <a:xfrm>
              <a:off x="3352800" y="1219200"/>
              <a:ext cx="1905000" cy="304799"/>
            </a:xfrm>
            <a:prstGeom prst="rect">
              <a:avLst/>
            </a:prstGeom>
          </p:spPr>
        </p:pic>
      </p:grpSp>
    </p:spTree>
    <p:extLst>
      <p:ext uri="{BB962C8B-B14F-4D97-AF65-F5344CB8AC3E}">
        <p14:creationId xmlns:p14="http://schemas.microsoft.com/office/powerpoint/2010/main" val="24754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0927" y="0"/>
            <a:ext cx="9144000" cy="68580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US" sz="3200" dirty="0">
                <a:ln>
                  <a:solidFill>
                    <a:sysClr val="windowText" lastClr="000000"/>
                  </a:solidFill>
                </a:ln>
                <a:solidFill>
                  <a:sysClr val="windowText" lastClr="000000"/>
                </a:solidFill>
                <a:latin typeface="Times New Roman" pitchFamily="18" charset="0"/>
                <a:cs typeface="Times New Roman" pitchFamily="18" charset="0"/>
              </a:rPr>
              <a:t>Choose the best answer:</a:t>
            </a:r>
          </a:p>
          <a:p>
            <a:pPr marL="514350" indent="-514350">
              <a:buAutoNum type="arabicPeriod"/>
            </a:pPr>
            <a:r>
              <a:rPr lang="en-US" sz="3200" dirty="0">
                <a:ln>
                  <a:solidFill>
                    <a:sysClr val="windowText" lastClr="000000"/>
                  </a:solidFill>
                </a:ln>
                <a:solidFill>
                  <a:sysClr val="windowText" lastClr="000000"/>
                </a:solidFill>
                <a:latin typeface="Times New Roman" pitchFamily="18" charset="0"/>
                <a:cs typeface="Times New Roman" pitchFamily="18" charset="0"/>
              </a:rPr>
              <a:t> Who comes to check his corn?</a:t>
            </a:r>
          </a:p>
          <a:p>
            <a:pPr marL="514350" indent="-514350">
              <a:buAutoNum type="alphaLcPeriod"/>
            </a:pPr>
            <a:r>
              <a:rPr lang="en-US" sz="3200" dirty="0">
                <a:ln>
                  <a:solidFill>
                    <a:sysClr val="windowText" lastClr="000000"/>
                  </a:solidFill>
                </a:ln>
                <a:solidFill>
                  <a:sysClr val="windowText" lastClr="000000"/>
                </a:solidFill>
                <a:latin typeface="Times New Roman" pitchFamily="18" charset="0"/>
                <a:cs typeface="Times New Roman" pitchFamily="18" charset="0"/>
              </a:rPr>
              <a:t> farmer                 b.  nurse </a:t>
            </a:r>
          </a:p>
          <a:p>
            <a:r>
              <a:rPr lang="en-US" sz="3200" dirty="0">
                <a:ln>
                  <a:solidFill>
                    <a:sysClr val="windowText" lastClr="000000"/>
                  </a:solidFill>
                </a:ln>
                <a:solidFill>
                  <a:sysClr val="windowText" lastClr="000000"/>
                </a:solidFill>
                <a:latin typeface="Times New Roman" pitchFamily="18" charset="0"/>
                <a:cs typeface="Times New Roman" pitchFamily="18" charset="0"/>
              </a:rPr>
              <a:t>c.   teacher               d. driver</a:t>
            </a:r>
          </a:p>
          <a:p>
            <a:r>
              <a:rPr lang="en-US" sz="3200" dirty="0">
                <a:ln>
                  <a:solidFill>
                    <a:sysClr val="windowText" lastClr="000000"/>
                  </a:solidFill>
                </a:ln>
                <a:solidFill>
                  <a:sysClr val="windowText" lastClr="000000"/>
                </a:solidFill>
                <a:latin typeface="Times New Roman" pitchFamily="18" charset="0"/>
                <a:cs typeface="Times New Roman" pitchFamily="18" charset="0"/>
              </a:rPr>
              <a:t>2. Who are afraid?</a:t>
            </a:r>
          </a:p>
          <a:p>
            <a:pPr marL="514350" indent="-514350">
              <a:buAutoNum type="alphaLcPeriod"/>
            </a:pPr>
            <a:r>
              <a:rPr lang="en-US" sz="3200" dirty="0">
                <a:ln>
                  <a:solidFill>
                    <a:sysClr val="windowText" lastClr="000000"/>
                  </a:solidFill>
                </a:ln>
                <a:solidFill>
                  <a:sysClr val="windowText" lastClr="000000"/>
                </a:solidFill>
                <a:latin typeface="Times New Roman" pitchFamily="18" charset="0"/>
                <a:cs typeface="Times New Roman" pitchFamily="18" charset="0"/>
              </a:rPr>
              <a:t> mother crow                     b. father crow</a:t>
            </a:r>
          </a:p>
          <a:p>
            <a:r>
              <a:rPr lang="en-US" sz="3200" dirty="0">
                <a:ln>
                  <a:solidFill>
                    <a:sysClr val="windowText" lastClr="000000"/>
                  </a:solidFill>
                </a:ln>
                <a:solidFill>
                  <a:sysClr val="windowText" lastClr="000000"/>
                </a:solidFill>
                <a:latin typeface="Times New Roman" pitchFamily="18" charset="0"/>
                <a:cs typeface="Times New Roman" pitchFamily="18" charset="0"/>
              </a:rPr>
              <a:t>c.   young crow                       d. sister crow</a:t>
            </a:r>
          </a:p>
          <a:p>
            <a:r>
              <a:rPr lang="en-US" sz="3200" dirty="0">
                <a:ln>
                  <a:solidFill>
                    <a:sysClr val="windowText" lastClr="000000"/>
                  </a:solidFill>
                </a:ln>
                <a:solidFill>
                  <a:sysClr val="windowText" lastClr="000000"/>
                </a:solidFill>
                <a:latin typeface="Times New Roman" pitchFamily="18" charset="0"/>
                <a:cs typeface="Times New Roman" pitchFamily="18" charset="0"/>
              </a:rPr>
              <a:t>3. Who leaves the young crows?</a:t>
            </a:r>
          </a:p>
          <a:p>
            <a:pPr marL="514350" indent="-514350">
              <a:buAutoNum type="alphaLcPeriod"/>
            </a:pPr>
            <a:r>
              <a:rPr lang="en-US" sz="3200" dirty="0">
                <a:ln>
                  <a:solidFill>
                    <a:sysClr val="windowText" lastClr="000000"/>
                  </a:solidFill>
                </a:ln>
                <a:solidFill>
                  <a:sysClr val="windowText" lastClr="000000"/>
                </a:solidFill>
                <a:latin typeface="Times New Roman" pitchFamily="18" charset="0"/>
                <a:cs typeface="Times New Roman" pitchFamily="18" charset="0"/>
              </a:rPr>
              <a:t> brother Crow         b.  mother Crow</a:t>
            </a:r>
          </a:p>
          <a:p>
            <a:r>
              <a:rPr lang="en-US" sz="3200" dirty="0">
                <a:ln>
                  <a:solidFill>
                    <a:sysClr val="windowText" lastClr="000000"/>
                  </a:solidFill>
                </a:ln>
                <a:solidFill>
                  <a:sysClr val="windowText" lastClr="000000"/>
                </a:solidFill>
                <a:latin typeface="Times New Roman" pitchFamily="18" charset="0"/>
                <a:cs typeface="Times New Roman" pitchFamily="18" charset="0"/>
              </a:rPr>
              <a:t> c.  sister Crow              d.  father Crow</a:t>
            </a:r>
          </a:p>
        </p:txBody>
      </p:sp>
      <p:sp>
        <p:nvSpPr>
          <p:cNvPr id="3" name="TextBox 2"/>
          <p:cNvSpPr txBox="1"/>
          <p:nvPr/>
        </p:nvSpPr>
        <p:spPr>
          <a:xfrm>
            <a:off x="1489364" y="1828800"/>
            <a:ext cx="838200" cy="1015663"/>
          </a:xfrm>
          <a:prstGeom prst="rect">
            <a:avLst/>
          </a:prstGeom>
          <a:noFill/>
        </p:spPr>
        <p:txBody>
          <a:bodyPr wrap="square" rtlCol="0">
            <a:spAutoFit/>
          </a:bodyPr>
          <a:lstStyle/>
          <a:p>
            <a:pPr marL="285750" indent="-285750" algn="ctr">
              <a:buFont typeface="Wingdings" pitchFamily="2" charset="2"/>
              <a:buChar char="ü"/>
            </a:pPr>
            <a:r>
              <a:rPr lang="en-US" sz="6000" dirty="0">
                <a:solidFill>
                  <a:srgbClr val="FF0000"/>
                </a:solidFill>
                <a:latin typeface="Times New Roman" pitchFamily="18" charset="0"/>
                <a:cs typeface="Times New Roman" pitchFamily="18" charset="0"/>
              </a:rPr>
              <a:t> </a:t>
            </a:r>
          </a:p>
        </p:txBody>
      </p:sp>
      <p:sp>
        <p:nvSpPr>
          <p:cNvPr id="4" name="TextBox 3"/>
          <p:cNvSpPr txBox="1"/>
          <p:nvPr/>
        </p:nvSpPr>
        <p:spPr>
          <a:xfrm>
            <a:off x="1489364" y="3657599"/>
            <a:ext cx="838200" cy="1015663"/>
          </a:xfrm>
          <a:prstGeom prst="rect">
            <a:avLst/>
          </a:prstGeom>
          <a:noFill/>
        </p:spPr>
        <p:txBody>
          <a:bodyPr wrap="square" rtlCol="0">
            <a:spAutoFit/>
          </a:bodyPr>
          <a:lstStyle/>
          <a:p>
            <a:pPr marL="285750" indent="-285750" algn="ctr">
              <a:buFont typeface="Wingdings" pitchFamily="2" charset="2"/>
              <a:buChar char="ü"/>
            </a:pPr>
            <a:r>
              <a:rPr lang="en-US" sz="6000" dirty="0">
                <a:solidFill>
                  <a:srgbClr val="FF0000"/>
                </a:solidFill>
                <a:latin typeface="Times New Roman" pitchFamily="18" charset="0"/>
                <a:cs typeface="Times New Roman" pitchFamily="18" charset="0"/>
              </a:rPr>
              <a:t> </a:t>
            </a:r>
          </a:p>
        </p:txBody>
      </p:sp>
      <p:sp>
        <p:nvSpPr>
          <p:cNvPr id="5" name="TextBox 4"/>
          <p:cNvSpPr txBox="1"/>
          <p:nvPr/>
        </p:nvSpPr>
        <p:spPr>
          <a:xfrm>
            <a:off x="5043055" y="4673264"/>
            <a:ext cx="838200" cy="1015663"/>
          </a:xfrm>
          <a:prstGeom prst="rect">
            <a:avLst/>
          </a:prstGeom>
          <a:noFill/>
        </p:spPr>
        <p:txBody>
          <a:bodyPr wrap="square" rtlCol="0">
            <a:spAutoFit/>
          </a:bodyPr>
          <a:lstStyle/>
          <a:p>
            <a:pPr marL="285750" indent="-285750" algn="ctr">
              <a:buFont typeface="Wingdings" pitchFamily="2" charset="2"/>
              <a:buChar char="ü"/>
            </a:pPr>
            <a:r>
              <a:rPr lang="en-US" sz="6000" dirty="0">
                <a:solidFill>
                  <a:srgbClr val="FF0000"/>
                </a:solidFill>
                <a:latin typeface="Times New Roman" pitchFamily="18" charset="0"/>
                <a:cs typeface="Times New Roman" pitchFamily="18" charset="0"/>
              </a:rPr>
              <a:t> </a:t>
            </a:r>
          </a:p>
        </p:txBody>
      </p:sp>
      <p:sp>
        <p:nvSpPr>
          <p:cNvPr id="6" name="Rectangle 5"/>
          <p:cNvSpPr/>
          <p:nvPr/>
        </p:nvSpPr>
        <p:spPr>
          <a:xfrm>
            <a:off x="457200" y="228601"/>
            <a:ext cx="205740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Pair </a:t>
            </a:r>
            <a:r>
              <a:rPr lang="bn-BD" sz="2800" dirty="0" smtClean="0">
                <a:solidFill>
                  <a:srgbClr val="002060"/>
                </a:solidFill>
                <a:latin typeface="Times New Roman" pitchFamily="18" charset="0"/>
                <a:cs typeface="Times New Roman" pitchFamily="18" charset="0"/>
              </a:rPr>
              <a:t>work.</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747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228601"/>
            <a:ext cx="7086600" cy="954107"/>
          </a:xfrm>
          <a:prstGeom prst="rect">
            <a:avLst/>
          </a:prstGeom>
          <a:noFill/>
        </p:spPr>
        <p:txBody>
          <a:bodyPr wrap="square" rtlCol="0">
            <a:spAutoFit/>
          </a:bodyPr>
          <a:lstStyle/>
          <a:p>
            <a:r>
              <a:rPr lang="en-US" sz="2800" dirty="0">
                <a:ln>
                  <a:solidFill>
                    <a:srgbClr val="002060"/>
                  </a:solidFill>
                </a:ln>
                <a:solidFill>
                  <a:srgbClr val="002060"/>
                </a:solidFill>
                <a:latin typeface="Times New Roman" pitchFamily="18" charset="0"/>
                <a:cs typeface="Times New Roman" pitchFamily="18" charset="0"/>
              </a:rPr>
              <a:t>Match the words in of the column ‘A’ with their meaning in column ‘B’. </a:t>
            </a:r>
          </a:p>
        </p:txBody>
      </p:sp>
      <p:graphicFrame>
        <p:nvGraphicFramePr>
          <p:cNvPr id="4" name="Table 3"/>
          <p:cNvGraphicFramePr>
            <a:graphicFrameLocks noGrp="1"/>
          </p:cNvGraphicFramePr>
          <p:nvPr>
            <p:extLst>
              <p:ext uri="{D42A27DB-BD31-4B8C-83A1-F6EECF244321}">
                <p14:modId xmlns:p14="http://schemas.microsoft.com/office/powerpoint/2010/main" val="1570428683"/>
              </p:ext>
            </p:extLst>
          </p:nvPr>
        </p:nvGraphicFramePr>
        <p:xfrm>
          <a:off x="1905000" y="1447802"/>
          <a:ext cx="8458200" cy="4952997"/>
        </p:xfrm>
        <a:graphic>
          <a:graphicData uri="http://schemas.openxmlformats.org/drawingml/2006/table">
            <a:tbl>
              <a:tblPr firstRow="1" bandRow="1">
                <a:tableStyleId>{5C22544A-7EE6-4342-B048-85BDC9FD1C3A}</a:tableStyleId>
              </a:tblPr>
              <a:tblGrid>
                <a:gridCol w="2209800"/>
                <a:gridCol w="6248400"/>
              </a:tblGrid>
              <a:tr h="707571">
                <a:tc>
                  <a:txBody>
                    <a:bodyPr/>
                    <a:lstStyle/>
                    <a:p>
                      <a:r>
                        <a:rPr lang="en-US" sz="2800" dirty="0" smtClean="0">
                          <a:solidFill>
                            <a:schemeClr val="tx1"/>
                          </a:solidFill>
                          <a:latin typeface="Times New Roman" pitchFamily="18" charset="0"/>
                          <a:cs typeface="Times New Roman" pitchFamily="18" charset="0"/>
                        </a:rPr>
                        <a:t>Column ‘A’ </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latin typeface="Times New Roman" pitchFamily="18" charset="0"/>
                          <a:cs typeface="Times New Roman" pitchFamily="18" charset="0"/>
                        </a:rPr>
                        <a:t>Column ‘B’ </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7571">
                <a:tc>
                  <a:txBody>
                    <a:bodyPr/>
                    <a:lstStyle/>
                    <a:p>
                      <a:r>
                        <a:rPr lang="en-US" sz="2800" dirty="0" smtClean="0">
                          <a:solidFill>
                            <a:schemeClr val="tx1"/>
                          </a:solidFill>
                          <a:latin typeface="Times New Roman" pitchFamily="18" charset="0"/>
                          <a:cs typeface="Times New Roman" pitchFamily="18" charset="0"/>
                        </a:rPr>
                        <a:t>a. </a:t>
                      </a:r>
                      <a:r>
                        <a:rPr lang="en-US" sz="2800" baseline="0" dirty="0" smtClean="0">
                          <a:solidFill>
                            <a:schemeClr val="tx1"/>
                          </a:solidFill>
                          <a:latin typeface="Times New Roman" pitchFamily="18" charset="0"/>
                          <a:cs typeface="Times New Roman" pitchFamily="18" charset="0"/>
                        </a:rPr>
                        <a:t> morning</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mj-lt"/>
                        <a:buNone/>
                      </a:pPr>
                      <a:r>
                        <a:rPr lang="en-US" sz="2800" baseline="0" dirty="0" smtClean="0">
                          <a:solidFill>
                            <a:schemeClr val="tx1"/>
                          </a:solidFill>
                          <a:latin typeface="Times New Roman" pitchFamily="18" charset="0"/>
                          <a:cs typeface="Times New Roman" pitchFamily="18" charset="0"/>
                        </a:rPr>
                        <a:t> i.   feeling fear </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7571">
                <a:tc>
                  <a:txBody>
                    <a:bodyPr/>
                    <a:lstStyle/>
                    <a:p>
                      <a:r>
                        <a:rPr lang="en-US" sz="2800" dirty="0" smtClean="0">
                          <a:solidFill>
                            <a:schemeClr val="tx1"/>
                          </a:solidFill>
                          <a:latin typeface="Times New Roman" pitchFamily="18" charset="0"/>
                          <a:cs typeface="Times New Roman" pitchFamily="18" charset="0"/>
                        </a:rPr>
                        <a:t>b. </a:t>
                      </a:r>
                      <a:r>
                        <a:rPr lang="en-US" sz="2800" baseline="0" dirty="0" smtClean="0">
                          <a:solidFill>
                            <a:schemeClr val="tx1"/>
                          </a:solidFill>
                          <a:latin typeface="Times New Roman" pitchFamily="18" charset="0"/>
                          <a:cs typeface="Times New Roman" pitchFamily="18" charset="0"/>
                        </a:rPr>
                        <a:t>  afraid</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latin typeface="Times New Roman" pitchFamily="18" charset="0"/>
                          <a:cs typeface="Times New Roman" pitchFamily="18" charset="0"/>
                        </a:rPr>
                        <a:t> ii. </a:t>
                      </a:r>
                      <a:r>
                        <a:rPr lang="en-US" sz="2800" baseline="0" dirty="0" smtClean="0">
                          <a:solidFill>
                            <a:schemeClr val="tx1"/>
                          </a:solidFill>
                          <a:latin typeface="Times New Roman" pitchFamily="18" charset="0"/>
                          <a:cs typeface="Times New Roman" pitchFamily="18" charset="0"/>
                        </a:rPr>
                        <a:t> the place where birds live</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7571">
                <a:tc>
                  <a:txBody>
                    <a:bodyPr/>
                    <a:lstStyle/>
                    <a:p>
                      <a:r>
                        <a:rPr lang="en-US" sz="2800" dirty="0" smtClean="0">
                          <a:solidFill>
                            <a:schemeClr val="tx1"/>
                          </a:solidFill>
                          <a:latin typeface="Times New Roman" pitchFamily="18" charset="0"/>
                          <a:cs typeface="Times New Roman" pitchFamily="18" charset="0"/>
                        </a:rPr>
                        <a:t>c</a:t>
                      </a:r>
                      <a:r>
                        <a:rPr lang="en-US" sz="2800" baseline="0" dirty="0" smtClean="0">
                          <a:solidFill>
                            <a:schemeClr val="tx1"/>
                          </a:solidFill>
                          <a:latin typeface="Times New Roman" pitchFamily="18" charset="0"/>
                          <a:cs typeface="Times New Roman" pitchFamily="18" charset="0"/>
                        </a:rPr>
                        <a:t>  nest</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latin typeface="Times New Roman" pitchFamily="18" charset="0"/>
                          <a:cs typeface="Times New Roman" pitchFamily="18" charset="0"/>
                        </a:rPr>
                        <a:t> iii. </a:t>
                      </a:r>
                      <a:r>
                        <a:rPr lang="en-US" sz="2800" baseline="0" dirty="0" smtClean="0">
                          <a:solidFill>
                            <a:schemeClr val="tx1"/>
                          </a:solidFill>
                          <a:latin typeface="Times New Roman" pitchFamily="18" charset="0"/>
                          <a:cs typeface="Times New Roman" pitchFamily="18" charset="0"/>
                        </a:rPr>
                        <a:t>  The begging part of the day. </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7571">
                <a:tc>
                  <a:txBody>
                    <a:bodyPr/>
                    <a:lstStyle/>
                    <a:p>
                      <a:r>
                        <a:rPr lang="en-US" sz="2800" dirty="0" smtClean="0">
                          <a:solidFill>
                            <a:schemeClr val="tx1"/>
                          </a:solidFill>
                          <a:latin typeface="Times New Roman" pitchFamily="18" charset="0"/>
                          <a:cs typeface="Times New Roman" pitchFamily="18" charset="0"/>
                        </a:rPr>
                        <a:t> d.</a:t>
                      </a:r>
                      <a:r>
                        <a:rPr lang="en-US" sz="2800" baseline="0" dirty="0" smtClean="0">
                          <a:solidFill>
                            <a:schemeClr val="tx1"/>
                          </a:solidFill>
                          <a:latin typeface="Times New Roman" pitchFamily="18" charset="0"/>
                          <a:cs typeface="Times New Roman" pitchFamily="18" charset="0"/>
                        </a:rPr>
                        <a:t> farmer</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latin typeface="Times New Roman" pitchFamily="18" charset="0"/>
                          <a:cs typeface="Times New Roman" pitchFamily="18" charset="0"/>
                        </a:rPr>
                        <a:t> iv. </a:t>
                      </a:r>
                      <a:r>
                        <a:rPr lang="en-US" sz="2800" baseline="0" dirty="0" smtClean="0">
                          <a:solidFill>
                            <a:schemeClr val="tx1"/>
                          </a:solidFill>
                          <a:latin typeface="Times New Roman" pitchFamily="18" charset="0"/>
                          <a:cs typeface="Times New Roman" pitchFamily="18" charset="0"/>
                        </a:rPr>
                        <a:t>not old</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7571">
                <a:tc>
                  <a:txBody>
                    <a:bodyPr/>
                    <a:lstStyle/>
                    <a:p>
                      <a:r>
                        <a:rPr lang="en-US" sz="2800" dirty="0" smtClean="0">
                          <a:solidFill>
                            <a:schemeClr val="tx1"/>
                          </a:solidFill>
                          <a:latin typeface="Times New Roman" pitchFamily="18" charset="0"/>
                          <a:cs typeface="Times New Roman" pitchFamily="18" charset="0"/>
                        </a:rPr>
                        <a:t> e. </a:t>
                      </a:r>
                      <a:r>
                        <a:rPr lang="en-US" sz="2800" baseline="0" dirty="0" smtClean="0">
                          <a:solidFill>
                            <a:schemeClr val="tx1"/>
                          </a:solidFill>
                          <a:latin typeface="Times New Roman" pitchFamily="18" charset="0"/>
                          <a:cs typeface="Times New Roman" pitchFamily="18" charset="0"/>
                        </a:rPr>
                        <a:t> young</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latin typeface="Times New Roman" pitchFamily="18" charset="0"/>
                          <a:cs typeface="Times New Roman" pitchFamily="18" charset="0"/>
                        </a:rPr>
                        <a:t> v. developing</a:t>
                      </a:r>
                      <a:r>
                        <a:rPr lang="en-US" sz="2800" baseline="0" dirty="0" smtClean="0">
                          <a:solidFill>
                            <a:schemeClr val="tx1"/>
                          </a:solidFill>
                          <a:latin typeface="Times New Roman" pitchFamily="18" charset="0"/>
                          <a:cs typeface="Times New Roman" pitchFamily="18" charset="0"/>
                        </a:rPr>
                        <a:t> first</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7571">
                <a:tc>
                  <a:txBody>
                    <a:bodyPr/>
                    <a:lstStyle/>
                    <a:p>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solidFill>
                            <a:schemeClr val="tx1"/>
                          </a:solidFill>
                          <a:latin typeface="Times New Roman" pitchFamily="18" charset="0"/>
                          <a:cs typeface="Times New Roman" pitchFamily="18" charset="0"/>
                        </a:rPr>
                        <a:t>vi. a</a:t>
                      </a:r>
                      <a:r>
                        <a:rPr lang="en-US" sz="2800" baseline="0" dirty="0" smtClean="0">
                          <a:solidFill>
                            <a:schemeClr val="tx1"/>
                          </a:solidFill>
                          <a:latin typeface="Times New Roman" pitchFamily="18" charset="0"/>
                          <a:cs typeface="Times New Roman" pitchFamily="18" charset="0"/>
                        </a:rPr>
                        <a:t> person  who grows crops</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6" name="Straight Connector 5"/>
          <p:cNvCxnSpPr/>
          <p:nvPr/>
        </p:nvCxnSpPr>
        <p:spPr>
          <a:xfrm>
            <a:off x="3546762" y="2557894"/>
            <a:ext cx="1101438" cy="12521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416877" y="2362200"/>
            <a:ext cx="1021773" cy="76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16877" y="4676776"/>
            <a:ext cx="957697" cy="11326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94314" y="3276600"/>
            <a:ext cx="1501487" cy="7758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276601" y="4676777"/>
            <a:ext cx="1097973" cy="70484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228601"/>
            <a:ext cx="205740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Pair </a:t>
            </a:r>
            <a:r>
              <a:rPr lang="bn-BD" sz="2800" dirty="0" smtClean="0">
                <a:solidFill>
                  <a:srgbClr val="002060"/>
                </a:solidFill>
                <a:latin typeface="Times New Roman" pitchFamily="18" charset="0"/>
                <a:cs typeface="Times New Roman" pitchFamily="18" charset="0"/>
              </a:rPr>
              <a:t>work.</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7540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447800"/>
            <a:ext cx="9677400" cy="48768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US" sz="3600" dirty="0">
                <a:ln>
                  <a:solidFill>
                    <a:srgbClr val="002060"/>
                  </a:solidFill>
                </a:ln>
                <a:solidFill>
                  <a:srgbClr val="002060"/>
                </a:solidFill>
                <a:latin typeface="Times New Roman" pitchFamily="18" charset="0"/>
                <a:cs typeface="Times New Roman" pitchFamily="18" charset="0"/>
              </a:rPr>
              <a:t>Answer the following question:</a:t>
            </a:r>
          </a:p>
          <a:p>
            <a:r>
              <a:rPr lang="en-US" sz="3600" dirty="0">
                <a:ln>
                  <a:solidFill>
                    <a:srgbClr val="002060"/>
                  </a:solidFill>
                </a:ln>
                <a:solidFill>
                  <a:srgbClr val="002060"/>
                </a:solidFill>
                <a:latin typeface="Times New Roman" pitchFamily="18" charset="0"/>
                <a:cs typeface="Times New Roman" pitchFamily="18" charset="0"/>
              </a:rPr>
              <a:t>1.How many crows leave in the nest?</a:t>
            </a:r>
          </a:p>
          <a:p>
            <a:r>
              <a:rPr lang="en-US" sz="3600" dirty="0">
                <a:ln>
                  <a:solidFill>
                    <a:srgbClr val="002060"/>
                  </a:solidFill>
                </a:ln>
                <a:solidFill>
                  <a:srgbClr val="002060"/>
                </a:solidFill>
                <a:latin typeface="Times New Roman" pitchFamily="18" charset="0"/>
                <a:cs typeface="Times New Roman" pitchFamily="18" charset="0"/>
              </a:rPr>
              <a:t>2.Who are afraid?</a:t>
            </a:r>
          </a:p>
          <a:p>
            <a:r>
              <a:rPr lang="en-US" sz="3600" dirty="0">
                <a:ln>
                  <a:solidFill>
                    <a:srgbClr val="002060"/>
                  </a:solidFill>
                </a:ln>
                <a:solidFill>
                  <a:srgbClr val="002060"/>
                </a:solidFill>
                <a:latin typeface="Times New Roman" pitchFamily="18" charset="0"/>
                <a:cs typeface="Times New Roman" pitchFamily="18" charset="0"/>
              </a:rPr>
              <a:t>3. Who comes to check his corn?</a:t>
            </a:r>
          </a:p>
          <a:p>
            <a:r>
              <a:rPr lang="en-US" sz="3600" dirty="0">
                <a:ln>
                  <a:solidFill>
                    <a:srgbClr val="002060"/>
                  </a:solidFill>
                </a:ln>
                <a:solidFill>
                  <a:srgbClr val="002060"/>
                </a:solidFill>
                <a:latin typeface="Times New Roman" pitchFamily="18" charset="0"/>
                <a:cs typeface="Times New Roman" pitchFamily="18" charset="0"/>
              </a:rPr>
              <a:t>4. When does the farmer come to check his corn?</a:t>
            </a:r>
          </a:p>
        </p:txBody>
      </p:sp>
      <p:sp>
        <p:nvSpPr>
          <p:cNvPr id="3" name="Rectangle 2"/>
          <p:cNvSpPr/>
          <p:nvPr/>
        </p:nvSpPr>
        <p:spPr>
          <a:xfrm>
            <a:off x="914400" y="800100"/>
            <a:ext cx="220980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rgbClr val="002060"/>
                </a:solidFill>
                <a:latin typeface="Times New Roman" pitchFamily="18" charset="0"/>
                <a:cs typeface="Times New Roman" pitchFamily="18" charset="0"/>
              </a:rPr>
              <a:t>Group work.</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3404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0"/>
            <a:ext cx="11506200" cy="51054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US" sz="3600" dirty="0">
                <a:ln>
                  <a:solidFill>
                    <a:srgbClr val="002060"/>
                  </a:solidFill>
                </a:ln>
                <a:solidFill>
                  <a:srgbClr val="002060"/>
                </a:solidFill>
                <a:latin typeface="Times New Roman" pitchFamily="18" charset="0"/>
                <a:cs typeface="Times New Roman" pitchFamily="18" charset="0"/>
              </a:rPr>
              <a:t>Fill in the blanks:</a:t>
            </a:r>
          </a:p>
          <a:p>
            <a:pPr marL="742950" indent="-742950">
              <a:buAutoNum type="arabicPeriod"/>
            </a:pPr>
            <a:endParaRPr lang="en-US" sz="3600" dirty="0" smtClean="0">
              <a:ln>
                <a:solidFill>
                  <a:srgbClr val="002060"/>
                </a:solidFill>
              </a:ln>
              <a:solidFill>
                <a:srgbClr val="002060"/>
              </a:solidFill>
              <a:latin typeface="Times New Roman" pitchFamily="18" charset="0"/>
              <a:cs typeface="Times New Roman" pitchFamily="18" charset="0"/>
            </a:endParaRPr>
          </a:p>
          <a:p>
            <a:pPr marL="742950" indent="-742950">
              <a:buAutoNum type="arabicPeriod"/>
            </a:pPr>
            <a:r>
              <a:rPr lang="en-US" sz="3600" dirty="0" smtClean="0">
                <a:ln>
                  <a:solidFill>
                    <a:srgbClr val="002060"/>
                  </a:solidFill>
                </a:ln>
                <a:solidFill>
                  <a:srgbClr val="002060"/>
                </a:solidFill>
                <a:latin typeface="Times New Roman" pitchFamily="18" charset="0"/>
                <a:cs typeface="Times New Roman" pitchFamily="18" charset="0"/>
              </a:rPr>
              <a:t>The </a:t>
            </a:r>
            <a:r>
              <a:rPr lang="en-US" sz="3600" dirty="0">
                <a:ln>
                  <a:solidFill>
                    <a:srgbClr val="002060"/>
                  </a:solidFill>
                </a:ln>
                <a:solidFill>
                  <a:srgbClr val="002060"/>
                </a:solidFill>
                <a:latin typeface="Times New Roman" pitchFamily="18" charset="0"/>
                <a:cs typeface="Times New Roman" pitchFamily="18" charset="0"/>
              </a:rPr>
              <a:t>farmer _______  to check his corn.</a:t>
            </a:r>
          </a:p>
          <a:p>
            <a:pPr marL="742950" indent="-742950">
              <a:buAutoNum type="arabicPeriod"/>
            </a:pPr>
            <a:endParaRPr lang="en-US" sz="3600" dirty="0" smtClean="0">
              <a:ln>
                <a:solidFill>
                  <a:srgbClr val="002060"/>
                </a:solidFill>
              </a:ln>
              <a:solidFill>
                <a:srgbClr val="002060"/>
              </a:solidFill>
              <a:latin typeface="Times New Roman" pitchFamily="18" charset="0"/>
              <a:cs typeface="Times New Roman" pitchFamily="18" charset="0"/>
            </a:endParaRPr>
          </a:p>
          <a:p>
            <a:pPr marL="742950" indent="-742950">
              <a:buAutoNum type="arabicPeriod"/>
            </a:pPr>
            <a:r>
              <a:rPr lang="en-US" sz="3600" dirty="0" smtClean="0">
                <a:ln>
                  <a:solidFill>
                    <a:srgbClr val="002060"/>
                  </a:solidFill>
                </a:ln>
                <a:solidFill>
                  <a:srgbClr val="002060"/>
                </a:solidFill>
                <a:latin typeface="Times New Roman" pitchFamily="18" charset="0"/>
                <a:cs typeface="Times New Roman" pitchFamily="18" charset="0"/>
              </a:rPr>
              <a:t> </a:t>
            </a:r>
            <a:r>
              <a:rPr lang="en-US" sz="3600" dirty="0">
                <a:ln>
                  <a:solidFill>
                    <a:srgbClr val="002060"/>
                  </a:solidFill>
                </a:ln>
                <a:solidFill>
                  <a:srgbClr val="002060"/>
                </a:solidFill>
                <a:latin typeface="Times New Roman" pitchFamily="18" charset="0"/>
                <a:cs typeface="Times New Roman" pitchFamily="18" charset="0"/>
              </a:rPr>
              <a:t>Mother Crow is not in the ______.</a:t>
            </a:r>
          </a:p>
          <a:p>
            <a:pPr marL="742950" indent="-742950">
              <a:buAutoNum type="arabicPeriod"/>
            </a:pPr>
            <a:endParaRPr lang="en-US" sz="3600" dirty="0" smtClean="0">
              <a:ln>
                <a:solidFill>
                  <a:srgbClr val="002060"/>
                </a:solidFill>
              </a:ln>
              <a:solidFill>
                <a:srgbClr val="002060"/>
              </a:solidFill>
              <a:latin typeface="Times New Roman" pitchFamily="18" charset="0"/>
              <a:cs typeface="Times New Roman" pitchFamily="18" charset="0"/>
            </a:endParaRPr>
          </a:p>
          <a:p>
            <a:pPr marL="742950" indent="-742950">
              <a:buAutoNum type="arabicPeriod"/>
            </a:pPr>
            <a:r>
              <a:rPr lang="en-US" sz="3600" dirty="0" smtClean="0">
                <a:ln>
                  <a:solidFill>
                    <a:srgbClr val="002060"/>
                  </a:solidFill>
                </a:ln>
                <a:solidFill>
                  <a:srgbClr val="002060"/>
                </a:solidFill>
                <a:latin typeface="Times New Roman" pitchFamily="18" charset="0"/>
                <a:cs typeface="Times New Roman" pitchFamily="18" charset="0"/>
              </a:rPr>
              <a:t>They </a:t>
            </a:r>
            <a:r>
              <a:rPr lang="en-US" sz="3600" dirty="0">
                <a:ln>
                  <a:solidFill>
                    <a:srgbClr val="002060"/>
                  </a:solidFill>
                </a:ln>
                <a:solidFill>
                  <a:srgbClr val="002060"/>
                </a:solidFill>
                <a:latin typeface="Times New Roman" pitchFamily="18" charset="0"/>
                <a:cs typeface="Times New Roman" pitchFamily="18" charset="0"/>
              </a:rPr>
              <a:t>are </a:t>
            </a:r>
            <a:r>
              <a:rPr lang="en-US" sz="3600" dirty="0" smtClean="0">
                <a:ln>
                  <a:solidFill>
                    <a:srgbClr val="002060"/>
                  </a:solidFill>
                </a:ln>
                <a:solidFill>
                  <a:srgbClr val="002060"/>
                </a:solidFill>
                <a:latin typeface="Times New Roman" pitchFamily="18" charset="0"/>
                <a:cs typeface="Times New Roman" pitchFamily="18" charset="0"/>
              </a:rPr>
              <a:t>_______.</a:t>
            </a:r>
            <a:endParaRPr lang="en-US" sz="3600" dirty="0">
              <a:ln>
                <a:solidFill>
                  <a:srgbClr val="002060"/>
                </a:solidFill>
              </a:ln>
              <a:solidFill>
                <a:srgbClr val="002060"/>
              </a:solidFill>
              <a:latin typeface="Times New Roman" pitchFamily="18" charset="0"/>
              <a:cs typeface="Times New Roman" pitchFamily="18" charset="0"/>
            </a:endParaRPr>
          </a:p>
          <a:p>
            <a:endParaRPr lang="en-US" sz="3600" dirty="0">
              <a:ln>
                <a:solidFill>
                  <a:srgbClr val="002060"/>
                </a:solidFill>
              </a:ln>
              <a:solidFill>
                <a:srgbClr val="002060"/>
              </a:solidFill>
              <a:latin typeface="Times New Roman" pitchFamily="18" charset="0"/>
              <a:cs typeface="Times New Roman" pitchFamily="18" charset="0"/>
            </a:endParaRPr>
          </a:p>
        </p:txBody>
      </p:sp>
      <p:sp>
        <p:nvSpPr>
          <p:cNvPr id="3" name="TextBox 2"/>
          <p:cNvSpPr txBox="1"/>
          <p:nvPr/>
        </p:nvSpPr>
        <p:spPr>
          <a:xfrm>
            <a:off x="3429000" y="2675371"/>
            <a:ext cx="1447800" cy="584775"/>
          </a:xfrm>
          <a:prstGeom prst="rect">
            <a:avLst/>
          </a:prstGeom>
          <a:noFill/>
        </p:spPr>
        <p:txBody>
          <a:bodyPr wrap="square" rtlCol="0">
            <a:spAutoFit/>
          </a:bodyPr>
          <a:lstStyle/>
          <a:p>
            <a:pPr algn="ctr"/>
            <a:r>
              <a:rPr lang="en-US" sz="3200" dirty="0">
                <a:ln>
                  <a:solidFill>
                    <a:srgbClr val="C00000"/>
                  </a:solidFill>
                </a:ln>
                <a:solidFill>
                  <a:srgbClr val="FF0000"/>
                </a:solidFill>
                <a:latin typeface="Times New Roman" pitchFamily="18" charset="0"/>
                <a:cs typeface="Times New Roman" pitchFamily="18" charset="0"/>
              </a:rPr>
              <a:t>comes </a:t>
            </a:r>
          </a:p>
        </p:txBody>
      </p:sp>
      <p:sp>
        <p:nvSpPr>
          <p:cNvPr id="4" name="TextBox 3"/>
          <p:cNvSpPr txBox="1"/>
          <p:nvPr/>
        </p:nvSpPr>
        <p:spPr>
          <a:xfrm>
            <a:off x="6227618" y="3702332"/>
            <a:ext cx="1066800" cy="584775"/>
          </a:xfrm>
          <a:prstGeom prst="rect">
            <a:avLst/>
          </a:prstGeom>
          <a:noFill/>
        </p:spPr>
        <p:txBody>
          <a:bodyPr wrap="square" rtlCol="0">
            <a:spAutoFit/>
          </a:bodyPr>
          <a:lstStyle/>
          <a:p>
            <a:pPr algn="ctr"/>
            <a:r>
              <a:rPr lang="en-US" sz="3200" dirty="0">
                <a:ln>
                  <a:solidFill>
                    <a:srgbClr val="C00000"/>
                  </a:solidFill>
                </a:ln>
                <a:solidFill>
                  <a:srgbClr val="FF0000"/>
                </a:solidFill>
                <a:latin typeface="Times New Roman" pitchFamily="18" charset="0"/>
                <a:cs typeface="Times New Roman" pitchFamily="18" charset="0"/>
              </a:rPr>
              <a:t> nest </a:t>
            </a:r>
          </a:p>
        </p:txBody>
      </p:sp>
      <p:sp>
        <p:nvSpPr>
          <p:cNvPr id="5" name="TextBox 4"/>
          <p:cNvSpPr txBox="1"/>
          <p:nvPr/>
        </p:nvSpPr>
        <p:spPr>
          <a:xfrm>
            <a:off x="3200400" y="4876800"/>
            <a:ext cx="1219200" cy="584775"/>
          </a:xfrm>
          <a:prstGeom prst="rect">
            <a:avLst/>
          </a:prstGeom>
          <a:noFill/>
        </p:spPr>
        <p:txBody>
          <a:bodyPr wrap="square" rtlCol="0">
            <a:spAutoFit/>
          </a:bodyPr>
          <a:lstStyle/>
          <a:p>
            <a:pPr algn="ctr"/>
            <a:r>
              <a:rPr lang="en-US" sz="3200" dirty="0">
                <a:ln>
                  <a:solidFill>
                    <a:srgbClr val="C00000"/>
                  </a:solidFill>
                </a:ln>
                <a:solidFill>
                  <a:srgbClr val="FF0000"/>
                </a:solidFill>
                <a:latin typeface="Times New Roman" pitchFamily="18" charset="0"/>
                <a:cs typeface="Times New Roman" pitchFamily="18" charset="0"/>
              </a:rPr>
              <a:t>afraid </a:t>
            </a:r>
          </a:p>
        </p:txBody>
      </p:sp>
      <p:sp>
        <p:nvSpPr>
          <p:cNvPr id="6" name="Rectangle 5"/>
          <p:cNvSpPr/>
          <p:nvPr/>
        </p:nvSpPr>
        <p:spPr>
          <a:xfrm>
            <a:off x="457200" y="228601"/>
            <a:ext cx="205740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Evaluation </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363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4648200"/>
            <a:ext cx="7848600" cy="1077218"/>
          </a:xfrm>
          <a:prstGeom prst="rect">
            <a:avLst/>
          </a:prstGeom>
          <a:noFill/>
        </p:spPr>
        <p:txBody>
          <a:bodyPr wrap="square" rtlCol="0">
            <a:spAutoFit/>
          </a:bodyPr>
          <a:lstStyle/>
          <a:p>
            <a:r>
              <a:rPr lang="en-US" sz="3200" dirty="0">
                <a:ln>
                  <a:solidFill>
                    <a:sysClr val="windowText" lastClr="000000"/>
                  </a:solidFill>
                </a:ln>
                <a:latin typeface="Times New Roman" pitchFamily="18" charset="0"/>
                <a:cs typeface="Times New Roman" pitchFamily="18" charset="0"/>
              </a:rPr>
              <a:t>Write a short composition about </a:t>
            </a:r>
            <a:r>
              <a:rPr lang="en-US" sz="3200" dirty="0">
                <a:ln>
                  <a:solidFill>
                    <a:srgbClr val="C00000"/>
                  </a:solidFill>
                </a:ln>
                <a:solidFill>
                  <a:srgbClr val="FF0000"/>
                </a:solidFill>
                <a:latin typeface="Times New Roman" pitchFamily="18" charset="0"/>
                <a:cs typeface="Times New Roman" pitchFamily="18" charset="0"/>
              </a:rPr>
              <a:t>“ crow” </a:t>
            </a:r>
            <a:r>
              <a:rPr lang="en-US" sz="3200" dirty="0">
                <a:ln>
                  <a:solidFill>
                    <a:sysClr val="windowText" lastClr="000000"/>
                  </a:solidFill>
                </a:ln>
                <a:latin typeface="Times New Roman" pitchFamily="18" charset="0"/>
                <a:cs typeface="Times New Roman" pitchFamily="18" charset="0"/>
              </a:rPr>
              <a:t>at least five sentences. </a:t>
            </a:r>
          </a:p>
        </p:txBody>
      </p:sp>
      <p:sp>
        <p:nvSpPr>
          <p:cNvPr id="4" name="Rectangle 3"/>
          <p:cNvSpPr/>
          <p:nvPr/>
        </p:nvSpPr>
        <p:spPr>
          <a:xfrm>
            <a:off x="4210050" y="384464"/>
            <a:ext cx="23431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latin typeface="Times New Roman" pitchFamily="18" charset="0"/>
                <a:cs typeface="Times New Roman" pitchFamily="18" charset="0"/>
              </a:rPr>
              <a:t>H</a:t>
            </a:r>
            <a:r>
              <a:rPr lang="bn-BD" sz="2800" b="1" dirty="0" smtClean="0">
                <a:solidFill>
                  <a:srgbClr val="002060"/>
                </a:solidFill>
                <a:latin typeface="Times New Roman" pitchFamily="18" charset="0"/>
                <a:cs typeface="Times New Roman" pitchFamily="18" charset="0"/>
              </a:rPr>
              <a:t>ome work.</a:t>
            </a:r>
            <a:endParaRPr lang="en-US" sz="2800" b="1" dirty="0">
              <a:solidFill>
                <a:srgbClr val="002060"/>
              </a:solidFill>
              <a:latin typeface="Times New Roman" pitchFamily="18" charset="0"/>
              <a:cs typeface="Times New Roman" pitchFamily="18"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7626"/>
          <a:stretch/>
        </p:blipFill>
        <p:spPr>
          <a:xfrm>
            <a:off x="3206084" y="1371600"/>
            <a:ext cx="3367898" cy="3058418"/>
          </a:xfrm>
          <a:prstGeom prst="rect">
            <a:avLst/>
          </a:prstGeom>
        </p:spPr>
      </p:pic>
    </p:spTree>
    <p:extLst>
      <p:ext uri="{BB962C8B-B14F-4D97-AF65-F5344CB8AC3E}">
        <p14:creationId xmlns:p14="http://schemas.microsoft.com/office/powerpoint/2010/main" val="157273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12887"/>
          </a:xfrm>
          <a:prstGeom prst="rect">
            <a:avLst/>
          </a:prstGeom>
        </p:spPr>
      </p:pic>
    </p:spTree>
    <p:extLst>
      <p:ext uri="{BB962C8B-B14F-4D97-AF65-F5344CB8AC3E}">
        <p14:creationId xmlns:p14="http://schemas.microsoft.com/office/powerpoint/2010/main" val="972573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6933" y="4114800"/>
            <a:ext cx="4732385" cy="2062103"/>
          </a:xfrm>
          <a:prstGeom prst="rect">
            <a:avLst/>
          </a:prstGeom>
          <a:noFill/>
        </p:spPr>
        <p:txBody>
          <a:bodyPr wrap="none" lIns="91440" tIns="45720" rIns="91440" bIns="45720">
            <a:spAutoFit/>
          </a:bodyPr>
          <a:lstStyle/>
          <a:p>
            <a:pPr algn="ctr"/>
            <a:r>
              <a:rPr lang="en-US" sz="3200"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Mst</a:t>
            </a:r>
            <a:r>
              <a:rPr lang="en-US" sz="3200" dirty="0">
                <a:ln w="0">
                  <a:solidFill>
                    <a:srgbClr val="FF0000"/>
                  </a:solidFill>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Lucky Akhter </a:t>
            </a:r>
            <a:r>
              <a:rPr lang="en-US" sz="3200"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Parveen</a:t>
            </a:r>
            <a:endParaRPr lang="en-US" sz="3200" dirty="0">
              <a:ln w="0">
                <a:solidFill>
                  <a:srgbClr val="FF0000"/>
                </a:solidFill>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Assistant teacher</a:t>
            </a:r>
          </a:p>
          <a:p>
            <a:pPr algn="ct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Bihari</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Govt</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Primary school</a:t>
            </a:r>
          </a:p>
          <a:p>
            <a:pPr algn="ct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Pirgachha</a:t>
            </a:r>
            <a:r>
              <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Rangpur</a:t>
            </a:r>
            <a:endParaRPr lang="en-US" sz="32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419600" y="556419"/>
            <a:ext cx="3276600" cy="715962"/>
          </a:xfrm>
          <a:prstGeom prst="rect">
            <a:avLst/>
          </a:prstGeom>
          <a:ln w="38100">
            <a:no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22225">
                  <a:solidFill>
                    <a:srgbClr val="C00000"/>
                  </a:solidFill>
                  <a:prstDash val="solid"/>
                </a:ln>
                <a:solidFill>
                  <a:srgbClr val="FF0000"/>
                </a:solidFill>
                <a:latin typeface="Times New Roman" panose="02020603050405020304" pitchFamily="18" charset="0"/>
                <a:cs typeface="Times New Roman" panose="02020603050405020304" pitchFamily="18" charset="0"/>
              </a:rPr>
              <a:t>Identity</a:t>
            </a:r>
            <a:endParaRPr lang="en-US" sz="3600" b="1" dirty="0">
              <a:ln w="22225">
                <a:solidFill>
                  <a:srgbClr val="C00000"/>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914400"/>
            <a:ext cx="1335687" cy="17798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676400"/>
            <a:ext cx="2145985" cy="2218687"/>
          </a:xfrm>
          <a:prstGeom prst="rect">
            <a:avLst/>
          </a:prstGeom>
        </p:spPr>
      </p:pic>
      <p:sp>
        <p:nvSpPr>
          <p:cNvPr id="7" name="Content Placeholder 2"/>
          <p:cNvSpPr txBox="1">
            <a:spLocks/>
          </p:cNvSpPr>
          <p:nvPr/>
        </p:nvSpPr>
        <p:spPr>
          <a:xfrm>
            <a:off x="6858000" y="2819401"/>
            <a:ext cx="4800600" cy="2209799"/>
          </a:xfrm>
          <a:prstGeom prst="rect">
            <a:avLst/>
          </a:prstGeom>
          <a:noFill/>
          <a:ln w="57150">
            <a:no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ln w="0">
                  <a:solidFill>
                    <a:srgbClr val="002060"/>
                  </a:solidFill>
                </a:ln>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English For Today</a:t>
            </a:r>
          </a:p>
          <a:p>
            <a:pPr marL="0" indent="0">
              <a:buFont typeface="Arial" pitchFamily="34" charset="0"/>
              <a:buNone/>
            </a:pPr>
            <a:r>
              <a:rPr lang="en-US" sz="2800" dirty="0" smtClean="0">
                <a:ln w="0">
                  <a:solidFill>
                    <a:srgbClr val="002060"/>
                  </a:solidFill>
                </a:ln>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Class: three</a:t>
            </a:r>
          </a:p>
          <a:p>
            <a:pPr marL="0" indent="0">
              <a:buFont typeface="Arial" pitchFamily="34" charset="0"/>
              <a:buNone/>
            </a:pPr>
            <a:r>
              <a:rPr lang="en-US" sz="2800" dirty="0" smtClean="0">
                <a:ln w="0">
                  <a:solidFill>
                    <a:srgbClr val="002060"/>
                  </a:solidFill>
                </a:ln>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Unit: 39  </a:t>
            </a:r>
          </a:p>
          <a:p>
            <a:pPr marL="0" indent="0">
              <a:buFont typeface="Arial" pitchFamily="34" charset="0"/>
              <a:buNone/>
            </a:pPr>
            <a:r>
              <a:rPr lang="en-US" sz="2800" dirty="0" smtClean="0">
                <a:ln w="0">
                  <a:solidFill>
                    <a:srgbClr val="002060"/>
                  </a:solidFill>
                </a:ln>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Lesson: 1-3  </a:t>
            </a:r>
          </a:p>
          <a:p>
            <a:pPr marL="0" indent="0">
              <a:buFont typeface="Arial" pitchFamily="34" charset="0"/>
              <a:buNone/>
            </a:pPr>
            <a:r>
              <a:rPr lang="en-US" sz="2800" dirty="0" smtClean="0">
                <a:ln w="0">
                  <a:solidFill>
                    <a:srgbClr val="002060"/>
                  </a:solidFill>
                </a:ln>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81876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4"/>
          <p:cNvGrpSpPr/>
          <p:nvPr/>
        </p:nvGrpSpPr>
        <p:grpSpPr>
          <a:xfrm>
            <a:off x="1981200" y="872836"/>
            <a:ext cx="8305800" cy="5562600"/>
            <a:chOff x="2000250" y="138112"/>
            <a:chExt cx="5143500" cy="6581775"/>
          </a:xfrm>
        </p:grpSpPr>
        <p:pic>
          <p:nvPicPr>
            <p:cNvPr id="13" name="Picture 12" descr="Screen_Capture_Img_2272-1.png"/>
            <p:cNvPicPr>
              <a:picLocks noChangeAspect="1"/>
            </p:cNvPicPr>
            <p:nvPr/>
          </p:nvPicPr>
          <p:blipFill>
            <a:blip r:embed="rId2"/>
            <a:stretch>
              <a:fillRect/>
            </a:stretch>
          </p:blipFill>
          <p:spPr>
            <a:xfrm>
              <a:off x="2000250" y="138112"/>
              <a:ext cx="5143500" cy="6581775"/>
            </a:xfrm>
            <a:prstGeom prst="rect">
              <a:avLst/>
            </a:prstGeom>
          </p:spPr>
        </p:pic>
        <p:pic>
          <p:nvPicPr>
            <p:cNvPr id="14" name="Picture 13" descr="Screen_Capture_Img_2272-1.png"/>
            <p:cNvPicPr>
              <a:picLocks noChangeAspect="1"/>
            </p:cNvPicPr>
            <p:nvPr/>
          </p:nvPicPr>
          <p:blipFill>
            <a:blip r:embed="rId2"/>
            <a:srcRect l="75185" t="29161" r="1551" b="53473"/>
            <a:stretch>
              <a:fillRect/>
            </a:stretch>
          </p:blipFill>
          <p:spPr>
            <a:xfrm>
              <a:off x="4648200" y="152400"/>
              <a:ext cx="2286000" cy="1219200"/>
            </a:xfrm>
            <a:prstGeom prst="rect">
              <a:avLst/>
            </a:prstGeom>
          </p:spPr>
        </p:pic>
      </p:grpSp>
      <p:sp>
        <p:nvSpPr>
          <p:cNvPr id="21" name="Rectangle 20"/>
          <p:cNvSpPr/>
          <p:nvPr/>
        </p:nvSpPr>
        <p:spPr>
          <a:xfrm>
            <a:off x="3657600" y="228600"/>
            <a:ext cx="5410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itchFamily="18" charset="0"/>
                <a:cs typeface="Times New Roman" pitchFamily="18" charset="0"/>
              </a:rPr>
              <a:t>Let’s see the picture. </a:t>
            </a:r>
          </a:p>
        </p:txBody>
      </p:sp>
    </p:spTree>
    <p:extLst>
      <p:ext uri="{BB962C8B-B14F-4D97-AF65-F5344CB8AC3E}">
        <p14:creationId xmlns:p14="http://schemas.microsoft.com/office/powerpoint/2010/main" val="325920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305300" y="1295400"/>
            <a:ext cx="3581400" cy="646331"/>
          </a:xfrm>
          <a:prstGeom prst="rect">
            <a:avLst/>
          </a:prstGeom>
          <a:noFill/>
        </p:spPr>
        <p:txBody>
          <a:bodyPr wrap="square" rtlCol="0">
            <a:spAutoFit/>
          </a:bodyPr>
          <a:lstStyle/>
          <a:p>
            <a:pPr algn="ctr"/>
            <a:r>
              <a:rPr lang="en-US" sz="3600" dirty="0" smtClean="0">
                <a:ln>
                  <a:solidFill>
                    <a:srgbClr val="FF0000"/>
                  </a:solidFill>
                </a:ln>
                <a:solidFill>
                  <a:srgbClr val="FF0000"/>
                </a:solidFill>
                <a:latin typeface="Times New Roman" pitchFamily="18" charset="0"/>
                <a:cs typeface="Times New Roman" pitchFamily="18" charset="0"/>
              </a:rPr>
              <a:t>The </a:t>
            </a:r>
            <a:r>
              <a:rPr lang="en-US" sz="3600" dirty="0">
                <a:ln>
                  <a:solidFill>
                    <a:srgbClr val="FF0000"/>
                  </a:solidFill>
                </a:ln>
                <a:solidFill>
                  <a:srgbClr val="FF0000"/>
                </a:solidFill>
                <a:latin typeface="Times New Roman" pitchFamily="18" charset="0"/>
                <a:cs typeface="Times New Roman" pitchFamily="18" charset="0"/>
              </a:rPr>
              <a:t>crow</a:t>
            </a:r>
          </a:p>
        </p:txBody>
      </p:sp>
      <p:sp>
        <p:nvSpPr>
          <p:cNvPr id="4" name="Rectangle 3"/>
          <p:cNvSpPr/>
          <p:nvPr/>
        </p:nvSpPr>
        <p:spPr>
          <a:xfrm>
            <a:off x="3695700" y="1976367"/>
            <a:ext cx="4924746" cy="523220"/>
          </a:xfrm>
          <a:prstGeom prst="rect">
            <a:avLst/>
          </a:prstGeom>
        </p:spPr>
        <p:txBody>
          <a:bodyPr wrap="none">
            <a:sp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One morning---------- are afraid.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9899" y="913030"/>
            <a:ext cx="1371601" cy="1028701"/>
          </a:xfrm>
          <a:prstGeom prst="rect">
            <a:avLst/>
          </a:prstGeom>
        </p:spPr>
      </p:pic>
    </p:spTree>
    <p:extLst>
      <p:ext uri="{BB962C8B-B14F-4D97-AF65-F5344CB8AC3E}">
        <p14:creationId xmlns:p14="http://schemas.microsoft.com/office/powerpoint/2010/main" val="36578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810000" y="304800"/>
            <a:ext cx="5334000" cy="1752600"/>
          </a:xfrm>
          <a:prstGeom prst="cloudCallout">
            <a:avLst/>
          </a:prstGeom>
          <a:no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ln>
                  <a:solidFill>
                    <a:schemeClr val="tx1">
                      <a:lumMod val="75000"/>
                      <a:lumOff val="25000"/>
                    </a:schemeClr>
                  </a:solidFill>
                </a:ln>
                <a:solidFill>
                  <a:schemeClr val="tx1"/>
                </a:solidFill>
                <a:latin typeface="Times New Roman" pitchFamily="18" charset="0"/>
                <a:cs typeface="Times New Roman" pitchFamily="18" charset="0"/>
              </a:rPr>
              <a:t>Learning Outcome</a:t>
            </a:r>
          </a:p>
        </p:txBody>
      </p:sp>
      <p:sp>
        <p:nvSpPr>
          <p:cNvPr id="4" name="Rectangle 3"/>
          <p:cNvSpPr/>
          <p:nvPr/>
        </p:nvSpPr>
        <p:spPr>
          <a:xfrm>
            <a:off x="381000" y="2286000"/>
            <a:ext cx="11125200" cy="41148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en-US" sz="3200" dirty="0">
                <a:ln>
                  <a:solidFill>
                    <a:sysClr val="windowText" lastClr="000000"/>
                  </a:solidFill>
                </a:ln>
                <a:solidFill>
                  <a:sysClr val="windowText" lastClr="000000"/>
                </a:solidFill>
                <a:latin typeface="Times New Roman" pitchFamily="18" charset="0"/>
                <a:cs typeface="Times New Roman" pitchFamily="18" charset="0"/>
              </a:rPr>
              <a:t>Students will be able to</a:t>
            </a:r>
          </a:p>
          <a:p>
            <a:r>
              <a:rPr lang="en-US" sz="3200" dirty="0">
                <a:ln>
                  <a:solidFill>
                    <a:sysClr val="windowText" lastClr="000000"/>
                  </a:solidFill>
                </a:ln>
                <a:solidFill>
                  <a:sysClr val="windowText" lastClr="000000"/>
                </a:solidFill>
                <a:latin typeface="Times New Roman" pitchFamily="18" charset="0"/>
                <a:cs typeface="Times New Roman" pitchFamily="18" charset="0"/>
              </a:rPr>
              <a:t>Listening-4.3.1 enjoy and understand simple stories.</a:t>
            </a:r>
          </a:p>
          <a:p>
            <a:r>
              <a:rPr lang="en-US" sz="3200" dirty="0">
                <a:ln>
                  <a:solidFill>
                    <a:sysClr val="windowText" lastClr="000000"/>
                  </a:solidFill>
                </a:ln>
                <a:solidFill>
                  <a:sysClr val="windowText" lastClr="000000"/>
                </a:solidFill>
                <a:latin typeface="Times New Roman" pitchFamily="18" charset="0"/>
                <a:cs typeface="Times New Roman" pitchFamily="18" charset="0"/>
              </a:rPr>
              <a:t>Speaking-3.1.1 ask and answer </a:t>
            </a:r>
            <a:r>
              <a:rPr lang="en-US" sz="3200" dirty="0" err="1">
                <a:ln>
                  <a:solidFill>
                    <a:sysClr val="windowText" lastClr="000000"/>
                  </a:solidFill>
                </a:ln>
                <a:solidFill>
                  <a:sysClr val="windowText" lastClr="000000"/>
                </a:solidFill>
                <a:latin typeface="Times New Roman" pitchFamily="18" charset="0"/>
                <a:cs typeface="Times New Roman" pitchFamily="18" charset="0"/>
              </a:rPr>
              <a:t>Wh</a:t>
            </a:r>
            <a:r>
              <a:rPr lang="en-US" sz="3200" dirty="0">
                <a:ln>
                  <a:solidFill>
                    <a:sysClr val="windowText" lastClr="000000"/>
                  </a:solidFill>
                </a:ln>
                <a:solidFill>
                  <a:sysClr val="windowText" lastClr="000000"/>
                </a:solidFill>
                <a:latin typeface="Times New Roman" pitchFamily="18" charset="0"/>
                <a:cs typeface="Times New Roman" pitchFamily="18" charset="0"/>
              </a:rPr>
              <a:t> question</a:t>
            </a:r>
          </a:p>
          <a:p>
            <a:r>
              <a:rPr lang="en-US" sz="3200" dirty="0">
                <a:ln>
                  <a:solidFill>
                    <a:sysClr val="windowText" lastClr="000000"/>
                  </a:solidFill>
                </a:ln>
                <a:solidFill>
                  <a:sysClr val="windowText" lastClr="000000"/>
                </a:solidFill>
                <a:latin typeface="Times New Roman" pitchFamily="18" charset="0"/>
                <a:cs typeface="Times New Roman" pitchFamily="18" charset="0"/>
              </a:rPr>
              <a:t>Reading- 5.1.2 read simple stories.</a:t>
            </a:r>
          </a:p>
          <a:p>
            <a:endParaRPr lang="en-US" sz="3200" dirty="0">
              <a:ln>
                <a:solidFill>
                  <a:sysClr val="windowText" lastClr="000000"/>
                </a:solidFill>
              </a:ln>
              <a:solidFill>
                <a:sysClr val="windowText" lastClr="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159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389371"/>
            <a:ext cx="624840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solidFill>
                  <a:srgbClr val="002060"/>
                </a:solidFill>
                <a:latin typeface="Times New Roman" panose="02020603050405020304" pitchFamily="18" charset="0"/>
                <a:cs typeface="Times New Roman" panose="02020603050405020304" pitchFamily="18" charset="0"/>
              </a:rPr>
              <a:t>Open your book at page </a:t>
            </a:r>
            <a:r>
              <a:rPr lang="en-US" sz="3200" dirty="0" smtClean="0">
                <a:solidFill>
                  <a:srgbClr val="002060"/>
                </a:solidFill>
                <a:latin typeface="Times New Roman" panose="02020603050405020304" pitchFamily="18" charset="0"/>
                <a:cs typeface="Times New Roman" panose="02020603050405020304" pitchFamily="18" charset="0"/>
              </a:rPr>
              <a:t>78</a:t>
            </a:r>
            <a:endParaRPr lang="en-US" sz="3200"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1295400"/>
            <a:ext cx="3545487" cy="4724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6983615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0472" y="1104901"/>
            <a:ext cx="6858002" cy="4648200"/>
          </a:xfrm>
          <a:prstGeom prst="rect">
            <a:avLst/>
          </a:prstGeom>
        </p:spPr>
      </p:pic>
      <p:sp>
        <p:nvSpPr>
          <p:cNvPr id="7" name="TextBox 6"/>
          <p:cNvSpPr txBox="1"/>
          <p:nvPr/>
        </p:nvSpPr>
        <p:spPr>
          <a:xfrm>
            <a:off x="6324601" y="3136613"/>
            <a:ext cx="3584483" cy="584775"/>
          </a:xfrm>
          <a:prstGeom prst="rect">
            <a:avLst/>
          </a:prstGeom>
          <a:solidFill>
            <a:srgbClr val="92D050"/>
          </a:solidFill>
        </p:spPr>
        <p:txBody>
          <a:bodyPr wrap="square" rtlCol="0">
            <a:spAutoFit/>
          </a:bodyPr>
          <a:lstStyle/>
          <a:p>
            <a:pPr algn="ctr"/>
            <a:r>
              <a:rPr lang="en-GB" sz="3200"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Teacher’s    reading.</a:t>
            </a:r>
          </a:p>
        </p:txBody>
      </p:sp>
    </p:spTree>
    <p:extLst>
      <p:ext uri="{BB962C8B-B14F-4D97-AF65-F5344CB8AC3E}">
        <p14:creationId xmlns:p14="http://schemas.microsoft.com/office/powerpoint/2010/main" val="360532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152400"/>
            <a:ext cx="9067800" cy="6705600"/>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rtlCol="0" anchor="t"/>
          <a:lstStyle/>
          <a:p>
            <a:pPr algn="ctr"/>
            <a:r>
              <a:rPr lang="en-GB" sz="3200" dirty="0">
                <a:solidFill>
                  <a:schemeClr val="tx1"/>
                </a:solidFill>
                <a:latin typeface="Times New Roman" panose="02020603050405020304" pitchFamily="18" charset="0"/>
                <a:cs typeface="Times New Roman" panose="02020603050405020304" pitchFamily="18" charset="0"/>
              </a:rPr>
              <a:t>Student’s reading.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21335" y="1865265"/>
            <a:ext cx="5943600" cy="404187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90599" y="1676399"/>
            <a:ext cx="5943602" cy="4419600"/>
          </a:xfrm>
          <a:prstGeom prst="rect">
            <a:avLst/>
          </a:prstGeom>
        </p:spPr>
      </p:pic>
    </p:spTree>
    <p:extLst>
      <p:ext uri="{BB962C8B-B14F-4D97-AF65-F5344CB8AC3E}">
        <p14:creationId xmlns:p14="http://schemas.microsoft.com/office/powerpoint/2010/main" val="7983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0600" y="228601"/>
            <a:ext cx="2667000" cy="584775"/>
          </a:xfrm>
          <a:prstGeom prst="rect">
            <a:avLst/>
          </a:prstGeom>
          <a:noFill/>
        </p:spPr>
        <p:txBody>
          <a:bodyPr wrap="square" rtlCol="0">
            <a:spAutoFit/>
          </a:bodyPr>
          <a:lstStyle/>
          <a:p>
            <a:r>
              <a:rPr lang="en-US" sz="3200" dirty="0">
                <a:ln>
                  <a:solidFill>
                    <a:sysClr val="windowText" lastClr="000000"/>
                  </a:solidFill>
                </a:ln>
                <a:solidFill>
                  <a:sysClr val="windowText" lastClr="000000"/>
                </a:solidFill>
                <a:latin typeface="Times New Roman" pitchFamily="18" charset="0"/>
                <a:cs typeface="Times New Roman" pitchFamily="18" charset="0"/>
              </a:rPr>
              <a:t>Word meaning</a:t>
            </a:r>
          </a:p>
        </p:txBody>
      </p:sp>
      <p:sp>
        <p:nvSpPr>
          <p:cNvPr id="3" name="TextBox 2"/>
          <p:cNvSpPr txBox="1"/>
          <p:nvPr/>
        </p:nvSpPr>
        <p:spPr>
          <a:xfrm>
            <a:off x="1601282" y="2057401"/>
            <a:ext cx="1752600" cy="584775"/>
          </a:xfrm>
          <a:prstGeom prst="rect">
            <a:avLst/>
          </a:prstGeom>
          <a:noFill/>
        </p:spPr>
        <p:txBody>
          <a:bodyPr wrap="square" rtlCol="0">
            <a:spAutoFit/>
          </a:bodyPr>
          <a:lstStyle/>
          <a:p>
            <a:r>
              <a:rPr lang="en-US" sz="3200" dirty="0">
                <a:ln>
                  <a:solidFill>
                    <a:srgbClr val="002060"/>
                  </a:solidFill>
                </a:ln>
                <a:solidFill>
                  <a:srgbClr val="002060"/>
                </a:solidFill>
                <a:latin typeface="Times New Roman" pitchFamily="18" charset="0"/>
                <a:cs typeface="Times New Roman" pitchFamily="18" charset="0"/>
              </a:rPr>
              <a:t>morning</a:t>
            </a:r>
          </a:p>
        </p:txBody>
      </p:sp>
      <p:sp>
        <p:nvSpPr>
          <p:cNvPr id="4" name="TextBox 3"/>
          <p:cNvSpPr txBox="1"/>
          <p:nvPr/>
        </p:nvSpPr>
        <p:spPr>
          <a:xfrm>
            <a:off x="7197433" y="1920269"/>
            <a:ext cx="2819400" cy="1077218"/>
          </a:xfrm>
          <a:prstGeom prst="rect">
            <a:avLst/>
          </a:prstGeom>
          <a:noFill/>
        </p:spPr>
        <p:txBody>
          <a:bodyPr wrap="square" rtlCol="0">
            <a:spAutoFit/>
          </a:bodyPr>
          <a:lstStyle/>
          <a:p>
            <a:r>
              <a:rPr lang="en-US" sz="3200" dirty="0">
                <a:ln>
                  <a:solidFill>
                    <a:srgbClr val="002060"/>
                  </a:solidFill>
                </a:ln>
                <a:solidFill>
                  <a:srgbClr val="002060"/>
                </a:solidFill>
                <a:latin typeface="Times New Roman" pitchFamily="18" charset="0"/>
                <a:cs typeface="Times New Roman" pitchFamily="18" charset="0"/>
              </a:rPr>
              <a:t> the beginning part of the day.</a:t>
            </a:r>
          </a:p>
        </p:txBody>
      </p:sp>
      <p:sp>
        <p:nvSpPr>
          <p:cNvPr id="5" name="TextBox 4"/>
          <p:cNvSpPr txBox="1"/>
          <p:nvPr/>
        </p:nvSpPr>
        <p:spPr>
          <a:xfrm>
            <a:off x="1676400" y="4792952"/>
            <a:ext cx="1600200" cy="584775"/>
          </a:xfrm>
          <a:prstGeom prst="rect">
            <a:avLst/>
          </a:prstGeom>
          <a:noFill/>
        </p:spPr>
        <p:txBody>
          <a:bodyPr wrap="square" rtlCol="0">
            <a:spAutoFit/>
          </a:bodyPr>
          <a:lstStyle/>
          <a:p>
            <a:r>
              <a:rPr lang="en-US" sz="3200" dirty="0">
                <a:ln>
                  <a:solidFill>
                    <a:srgbClr val="002060"/>
                  </a:solidFill>
                </a:ln>
                <a:solidFill>
                  <a:srgbClr val="002060"/>
                </a:solidFill>
                <a:latin typeface="Times New Roman" pitchFamily="18" charset="0"/>
                <a:cs typeface="Times New Roman" pitchFamily="18" charset="0"/>
              </a:rPr>
              <a:t>farmer</a:t>
            </a:r>
          </a:p>
        </p:txBody>
      </p:sp>
      <p:sp>
        <p:nvSpPr>
          <p:cNvPr id="6" name="TextBox 5"/>
          <p:cNvSpPr txBox="1"/>
          <p:nvPr/>
        </p:nvSpPr>
        <p:spPr>
          <a:xfrm>
            <a:off x="7083136" y="5181601"/>
            <a:ext cx="3584864" cy="584775"/>
          </a:xfrm>
          <a:prstGeom prst="rect">
            <a:avLst/>
          </a:prstGeom>
          <a:noFill/>
        </p:spPr>
        <p:txBody>
          <a:bodyPr wrap="square" rtlCol="0">
            <a:spAutoFit/>
          </a:bodyPr>
          <a:lstStyle/>
          <a:p>
            <a:r>
              <a:rPr lang="en-US" sz="3200" dirty="0">
                <a:ln>
                  <a:solidFill>
                    <a:srgbClr val="002060"/>
                  </a:solidFill>
                </a:ln>
                <a:solidFill>
                  <a:srgbClr val="002060"/>
                </a:solidFill>
                <a:latin typeface="Times New Roman" pitchFamily="18" charset="0"/>
                <a:cs typeface="Times New Roman" pitchFamily="18" charset="0"/>
              </a:rPr>
              <a:t>who grows crops.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3645187"/>
            <a:ext cx="3501736" cy="2880304"/>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3369" t="9501" r="49473" b="27791"/>
          <a:stretch/>
        </p:blipFill>
        <p:spPr>
          <a:xfrm>
            <a:off x="3352800" y="813376"/>
            <a:ext cx="3577935" cy="2831812"/>
          </a:xfrm>
          <a:prstGeom prst="rect">
            <a:avLst/>
          </a:prstGeom>
        </p:spPr>
      </p:pic>
    </p:spTree>
    <p:extLst>
      <p:ext uri="{BB962C8B-B14F-4D97-AF65-F5344CB8AC3E}">
        <p14:creationId xmlns:p14="http://schemas.microsoft.com/office/powerpoint/2010/main" val="11756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393</Words>
  <Application>Microsoft Office PowerPoint</Application>
  <PresentationFormat>Custom</PresentationFormat>
  <Paragraphs>80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lucky</dc:creator>
  <cp:lastModifiedBy>Lucky</cp:lastModifiedBy>
  <cp:revision>45</cp:revision>
  <dcterms:created xsi:type="dcterms:W3CDTF">2006-08-16T00:00:00Z</dcterms:created>
  <dcterms:modified xsi:type="dcterms:W3CDTF">2021-08-20T03:59:10Z</dcterms:modified>
</cp:coreProperties>
</file>