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5" r:id="rId2"/>
    <p:sldId id="259" r:id="rId3"/>
    <p:sldId id="263" r:id="rId4"/>
    <p:sldId id="266" r:id="rId5"/>
    <p:sldId id="265" r:id="rId6"/>
    <p:sldId id="270" r:id="rId7"/>
    <p:sldId id="275" r:id="rId8"/>
    <p:sldId id="279" r:id="rId9"/>
    <p:sldId id="277" r:id="rId10"/>
    <p:sldId id="280" r:id="rId11"/>
    <p:sldId id="281" r:id="rId12"/>
    <p:sldId id="283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93" autoAdjust="0"/>
  </p:normalViewPr>
  <p:slideViewPr>
    <p:cSldViewPr>
      <p:cViewPr>
        <p:scale>
          <a:sx n="71" d="100"/>
          <a:sy n="71" d="100"/>
        </p:scale>
        <p:origin x="-13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6604A-1B45-4AE0-84CA-2D5A24F68FCC}" type="datetimeFigureOut">
              <a:rPr lang="en-US" smtClean="0"/>
              <a:pPr/>
              <a:t>21-Aug-21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2791C-611B-4ECD-8A98-13C4886B2E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6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2791C-611B-4ECD-8A98-13C4886B2E6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3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96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59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29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2791C-611B-4ECD-8A98-13C4886B2E6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2791C-611B-4ECD-8A98-13C4886B2E6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FEFC-116E-426C-ABE6-43E178E1507E}" type="datetime1">
              <a:rPr lang="en-US" smtClean="0"/>
              <a:pPr/>
              <a:t>21-Aug-21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80-3730-4552-B5D3-4F14A4346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F427-D723-42A1-94B3-B568199CBCE4}" type="datetime1">
              <a:rPr lang="en-US" smtClean="0"/>
              <a:pPr/>
              <a:t>21-Aug-21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80-3730-4552-B5D3-4F14A4346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E5-A4DA-41EF-B1AE-3FBDC0BD6356}" type="datetime1">
              <a:rPr lang="en-US" smtClean="0"/>
              <a:pPr/>
              <a:t>21-Aug-21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80-3730-4552-B5D3-4F14A4346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62E4-6806-48D9-ABD4-5E10309A6933}" type="datetime1">
              <a:rPr lang="en-US" smtClean="0"/>
              <a:pPr/>
              <a:t>21-Aug-21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80-3730-4552-B5D3-4F14A4346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95A67-4800-4142-A4B4-8D43E5BFB09E}" type="datetime1">
              <a:rPr lang="en-US" smtClean="0"/>
              <a:pPr/>
              <a:t>21-Aug-21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80-3730-4552-B5D3-4F14A4346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F895-0706-4DA7-A23E-6C9EB9C05EB2}" type="datetime1">
              <a:rPr lang="en-US" smtClean="0"/>
              <a:pPr/>
              <a:t>21-Aug-21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80-3730-4552-B5D3-4F14A4346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5B32-CDB9-4003-8F73-74B9C75B58E8}" type="datetime1">
              <a:rPr lang="en-US" smtClean="0"/>
              <a:pPr/>
              <a:t>21-Aug-21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80-3730-4552-B5D3-4F14A4346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8BB2-BA22-49F4-8775-76C8A605AE9B}" type="datetime1">
              <a:rPr lang="en-US" smtClean="0"/>
              <a:pPr/>
              <a:t>21-Aug-21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80-3730-4552-B5D3-4F14A4346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58E5-00DB-411D-A599-7DA38F67D1D6}" type="datetime1">
              <a:rPr lang="en-US" smtClean="0"/>
              <a:pPr/>
              <a:t>21-Aug-21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80-3730-4552-B5D3-4F14A4346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41D0-E4F9-429B-98C7-72CAA3650D8B}" type="datetime1">
              <a:rPr lang="en-US" smtClean="0"/>
              <a:pPr/>
              <a:t>21-Aug-21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80-3730-4552-B5D3-4F14A4346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B926-2520-43A7-8582-07CBC391D97E}" type="datetime1">
              <a:rPr lang="en-US" smtClean="0"/>
              <a:pPr/>
              <a:t>21-Aug-21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80-3730-4552-B5D3-4F14A4346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B8DD9-E59F-4004-9E5D-53D246FE1CEE}" type="datetime1">
              <a:rPr lang="en-US" smtClean="0"/>
              <a:pPr/>
              <a:t>21-Aug-21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DCB80-3730-4552-B5D3-4F14A4346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err="1" smtClean="0">
                <a:solidFill>
                  <a:srgbClr val="00B050"/>
                </a:solidFill>
              </a:rPr>
              <a:t>স্বাগতম</a:t>
            </a:r>
            <a:endParaRPr lang="en-US" sz="8000" b="1" dirty="0">
              <a:solidFill>
                <a:srgbClr val="00B05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00982"/>
            <a:ext cx="3886199" cy="459501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MSRSHAHIN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38400" cy="365125"/>
          </a:xfrm>
        </p:spPr>
        <p:txBody>
          <a:bodyPr/>
          <a:lstStyle/>
          <a:p>
            <a:r>
              <a:rPr lang="en-US" dirty="0" smtClean="0"/>
              <a:t>S</a:t>
            </a:r>
            <a:fld id="{E4BDCB80-3730-4552-B5D3-4F14A43468B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61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457200"/>
            <a:ext cx="3733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কাজ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295400"/>
            <a:ext cx="5499272" cy="3652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5105400"/>
            <a:ext cx="8001000" cy="1371600"/>
          </a:xfrm>
          <a:prstGeom prst="flowChartTerminator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টমেটোর চারা রোপণ ও আন্তপরিচর্যা পদ্ধতি আলোচনা করে খাতায় লেখ।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SHAHIN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04801"/>
            <a:ext cx="3048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371600"/>
            <a:ext cx="71628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 এদের মধ্যে টমেটোর কোন জাতটি বিদেশ থেকে আমদানি করা?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599" y="1981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রতন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599" y="2514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লালিমা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3925" y="2514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বারি হাইব্রিড টমেটো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3925" y="1981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অক্সহার্ট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32766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। প্রতি হেক্টরে টমেটো চাষের জন্য কত গ্রাম বীজ প্রয়োজন?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0600" y="3886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১০০ গ্রাম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600" y="4419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৩০০ গ্রাম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33926" y="4419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৪০০ গ্রাম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24400" y="3886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২০০ গ্রাম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fld id="{12CF4F74-C24C-4DBC-A93A-AB35CB314D0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SHAHIN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956" y="1143000"/>
            <a:ext cx="5720488" cy="3575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895600" y="381000"/>
            <a:ext cx="33528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920377"/>
            <a:ext cx="7848600" cy="7150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টমেটো চাষ ও আন্তঃপরিচর্যার পদ্ধতি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কর।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fld id="{12CF4F74-C24C-4DBC-A93A-AB35CB314D0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SHAHIN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88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err="1" smtClean="0"/>
              <a:t>ধন্যবাদ</a:t>
            </a:r>
            <a:endParaRPr lang="en-US" sz="8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SHAHIN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MSRSHAHIN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fld id="{E4BDCB80-3730-4552-B5D3-4F14A43468B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3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3505200" cy="92946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4343400" cy="2286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শাহিনুর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দরগাহবাড়ী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মাধবপুর,হবিগন্জ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</a:t>
            </a:r>
            <a:fld id="{881FE9EE-A52A-4066-B68D-BE786371EA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0" y="278547"/>
            <a:ext cx="2895600" cy="777061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4114800"/>
            <a:ext cx="3581400" cy="228147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ষষ্ঠ শ্রেণি</a:t>
            </a:r>
            <a:endParaRPr lang="bn-BD" sz="1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পঞ্চম অধ্যায়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কৃষিজ উৎপাদন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পাঠ-6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953000" y="1371600"/>
            <a:ext cx="0" cy="4709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SHAHIN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09699" y="973281"/>
            <a:ext cx="2667003" cy="3352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71600"/>
            <a:ext cx="3352800" cy="24384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8141" y="381000"/>
            <a:ext cx="6019800" cy="10556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প্রশ্নঃ ছবিগুলো দেখে আমরা কী বুঝতে পারছি?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4952999"/>
            <a:ext cx="64008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টমেটো উৎপাদন।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fld id="{12CF4F74-C24C-4DBC-A93A-AB35CB314D0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SHAHIN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95" y="1691600"/>
            <a:ext cx="4114799" cy="2728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91600"/>
            <a:ext cx="3810000" cy="27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2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536576"/>
            <a:ext cx="7620000" cy="90886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টমেটো উৎপাদন পদ্ধতি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882491"/>
            <a:ext cx="7467600" cy="1555909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SHAHIN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3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057400"/>
            <a:ext cx="8534400" cy="4114800"/>
          </a:xfrm>
          <a:prstGeom prst="round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টমেটো ও এর জাত সম্পর্কে বলতে পারবে।  </a:t>
            </a:r>
          </a:p>
          <a:p>
            <a:pPr algn="l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টমেটোর চারা উৎপাদন পদ্ধতি বর্ণনা করতে পারবে। </a:t>
            </a:r>
          </a:p>
          <a:p>
            <a:pPr algn="l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টমেটোর জমি তৈরি ও সার প্রয়োগ সম্পর্কে ব্যাখ্যা করতে পারবে। </a:t>
            </a:r>
          </a:p>
          <a:p>
            <a:pPr algn="l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টমেটোর চারা রোপ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আন্তঃপরিচর্যা সম্পর্কে বর্ণনা করতে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bn-BD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762001"/>
            <a:ext cx="7315201" cy="838199"/>
          </a:xfrm>
          <a:prstGeom prst="ribbon">
            <a:avLst>
              <a:gd name="adj1" fmla="val 17238"/>
              <a:gd name="adj2" fmla="val 50000"/>
            </a:avLst>
          </a:prstGeom>
          <a:scene3d>
            <a:camera prst="obliqueTop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fld id="{448528B2-A734-4EF3-AA1C-A433920626D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228599"/>
          </a:xfrm>
        </p:spPr>
        <p:txBody>
          <a:bodyPr/>
          <a:lstStyle/>
          <a:p>
            <a:r>
              <a:rPr lang="en-US" dirty="0" smtClean="0"/>
              <a:t>SHAHIN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SHAHIN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fld id="{E4BDCB80-3730-4552-B5D3-4F14A43468B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8200" y="5486400"/>
            <a:ext cx="32766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বারি টমেটো-২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5486400"/>
            <a:ext cx="32766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বারি টমেটো-২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vegetable_tomato_3.png"/>
          <p:cNvPicPr>
            <a:picLocks noChangeAspect="1"/>
          </p:cNvPicPr>
          <p:nvPr/>
        </p:nvPicPr>
        <p:blipFill>
          <a:blip r:embed="rId3"/>
          <a:srcRect l="24528" t="44444" r="24528" b="15226"/>
          <a:stretch>
            <a:fillRect/>
          </a:stretch>
        </p:blipFill>
        <p:spPr>
          <a:xfrm>
            <a:off x="838200" y="1752600"/>
            <a:ext cx="3276600" cy="3733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bari tometo 9.png"/>
          <p:cNvPicPr>
            <a:picLocks noChangeAspect="1"/>
          </p:cNvPicPr>
          <p:nvPr/>
        </p:nvPicPr>
        <p:blipFill>
          <a:blip r:embed="rId4"/>
          <a:srcRect l="27170" t="44444" r="26980" b="17639"/>
          <a:stretch>
            <a:fillRect/>
          </a:stretch>
        </p:blipFill>
        <p:spPr>
          <a:xfrm>
            <a:off x="5105400" y="1752599"/>
            <a:ext cx="3276600" cy="37338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Rounded Rectangle 11"/>
          <p:cNvSpPr/>
          <p:nvPr/>
        </p:nvSpPr>
        <p:spPr>
          <a:xfrm>
            <a:off x="1752600" y="457200"/>
            <a:ext cx="5638800" cy="76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টমেটো এর বিভিন্ন জাত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5486400"/>
            <a:ext cx="32766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বারি টমেটো-১০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05400" y="5486400"/>
            <a:ext cx="32766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বিনা টমেটো-৩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bari tometo 10.png"/>
          <p:cNvPicPr>
            <a:picLocks noChangeAspect="1"/>
          </p:cNvPicPr>
          <p:nvPr/>
        </p:nvPicPr>
        <p:blipFill>
          <a:blip r:embed="rId5"/>
          <a:srcRect l="22076" t="53333" r="20187" b="13812"/>
          <a:stretch>
            <a:fillRect/>
          </a:stretch>
        </p:blipFill>
        <p:spPr>
          <a:xfrm>
            <a:off x="838200" y="1752598"/>
            <a:ext cx="3276600" cy="37338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Picture 15" descr="vegetable_tomato_3.png"/>
          <p:cNvPicPr>
            <a:picLocks noChangeAspect="1"/>
          </p:cNvPicPr>
          <p:nvPr/>
        </p:nvPicPr>
        <p:blipFill>
          <a:blip r:embed="rId6"/>
          <a:srcRect l="25279" t="41071" r="25279" b="18886"/>
          <a:stretch>
            <a:fillRect/>
          </a:stretch>
        </p:blipFill>
        <p:spPr>
          <a:xfrm>
            <a:off x="5105400" y="1752599"/>
            <a:ext cx="3276600" cy="37338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 descr="bari haibrid tometo 6.png"/>
          <p:cNvPicPr>
            <a:picLocks noChangeAspect="1"/>
          </p:cNvPicPr>
          <p:nvPr/>
        </p:nvPicPr>
        <p:blipFill>
          <a:blip r:embed="rId7"/>
          <a:srcRect l="25472" t="43333" r="26980" b="15288"/>
          <a:stretch>
            <a:fillRect/>
          </a:stretch>
        </p:blipFill>
        <p:spPr>
          <a:xfrm>
            <a:off x="5105400" y="1752600"/>
            <a:ext cx="3276600" cy="3733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838200" y="5486400"/>
            <a:ext cx="32766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বারি টমেটো-৭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05400" y="5486400"/>
            <a:ext cx="32766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বারি হাইব্রিড টমেটো ৬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bari haibrid tometo 7.png"/>
          <p:cNvPicPr>
            <a:picLocks noChangeAspect="1"/>
          </p:cNvPicPr>
          <p:nvPr/>
        </p:nvPicPr>
        <p:blipFill>
          <a:blip r:embed="rId8"/>
          <a:srcRect l="29622" t="56160" r="30665" b="14230"/>
          <a:stretch>
            <a:fillRect/>
          </a:stretch>
        </p:blipFill>
        <p:spPr>
          <a:xfrm>
            <a:off x="838200" y="1752600"/>
            <a:ext cx="3276600" cy="3733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Picture 20" descr="bari tometo 1.png"/>
          <p:cNvPicPr>
            <a:picLocks noChangeAspect="1"/>
          </p:cNvPicPr>
          <p:nvPr/>
        </p:nvPicPr>
        <p:blipFill>
          <a:blip r:embed="rId9"/>
          <a:srcRect l="30567" t="48889" r="23583" b="24803"/>
          <a:stretch>
            <a:fillRect/>
          </a:stretch>
        </p:blipFill>
        <p:spPr>
          <a:xfrm>
            <a:off x="838200" y="1752600"/>
            <a:ext cx="3276600" cy="3733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Picture 21" descr="bari haibrid tometo 5.png"/>
          <p:cNvPicPr>
            <a:picLocks noChangeAspect="1"/>
          </p:cNvPicPr>
          <p:nvPr/>
        </p:nvPicPr>
        <p:blipFill>
          <a:blip r:embed="rId10"/>
          <a:srcRect l="27924" t="44444" r="26226" b="14722"/>
          <a:stretch>
            <a:fillRect/>
          </a:stretch>
        </p:blipFill>
        <p:spPr>
          <a:xfrm>
            <a:off x="5105400" y="1752600"/>
            <a:ext cx="3276600" cy="3733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Rectangle 22"/>
          <p:cNvSpPr/>
          <p:nvPr/>
        </p:nvSpPr>
        <p:spPr>
          <a:xfrm>
            <a:off x="838200" y="5486400"/>
            <a:ext cx="32766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বারি টমেটো-৫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05400" y="5486400"/>
            <a:ext cx="32766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বারি হাইব্রিড টমেটো-৫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311050"/>
              </p:ext>
            </p:extLst>
          </p:nvPr>
        </p:nvGraphicFramePr>
        <p:xfrm>
          <a:off x="304800" y="1371601"/>
          <a:ext cx="8534399" cy="48005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{5A111915-BE36-4E01-A7E5-04B1672EAD32}</a:tableStyleId>
              </a:tblPr>
              <a:tblGrid>
                <a:gridCol w="1661564"/>
                <a:gridCol w="3367636"/>
                <a:gridCol w="3505199"/>
              </a:tblGrid>
              <a:tr h="794948">
                <a:tc>
                  <a:txBody>
                    <a:bodyPr/>
                    <a:lstStyle/>
                    <a:p>
                      <a:pPr algn="ctr"/>
                      <a:r>
                        <a:rPr lang="bn-BD" sz="1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সারের নাম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সারের পরিমান / প্রতি শতক জমিতে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সময়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850687">
                <a:tc>
                  <a:txBody>
                    <a:bodyPr/>
                    <a:lstStyle/>
                    <a:p>
                      <a:pPr algn="ctr"/>
                      <a:r>
                        <a:rPr lang="bn-BD" sz="16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গোবর সার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৩০-৫০ কেজি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শেষ</a:t>
                      </a:r>
                      <a:r>
                        <a:rPr lang="bn-BD" sz="1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চাষের আগে।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053423">
                <a:tc>
                  <a:txBody>
                    <a:bodyPr/>
                    <a:lstStyle/>
                    <a:p>
                      <a:pPr algn="ctr"/>
                      <a:r>
                        <a:rPr lang="bn-BD" sz="1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ইউরিয়া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২.০ - ২.৫ কেজি 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 কিস্তিতে চারা</a:t>
                      </a:r>
                      <a:r>
                        <a:rPr lang="bn-BD" sz="1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রোপ</a:t>
                      </a:r>
                      <a:r>
                        <a:rPr lang="bn-IN" sz="1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ণে</a:t>
                      </a:r>
                      <a:r>
                        <a:rPr lang="bn-BD" sz="1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 ১০, ২৫ ও ৪০ দিন পর।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048118">
                <a:tc>
                  <a:txBody>
                    <a:bodyPr/>
                    <a:lstStyle/>
                    <a:p>
                      <a:pPr algn="ctr"/>
                      <a:r>
                        <a:rPr lang="bn-BD" sz="1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টিএসপি</a:t>
                      </a:r>
                      <a:r>
                        <a:rPr lang="bn-BD" sz="1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১.৫ – ২.০ কেজি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শেষ</a:t>
                      </a:r>
                      <a:r>
                        <a:rPr lang="bn-BD" sz="1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চাষের আগে। 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053423">
                <a:tc>
                  <a:txBody>
                    <a:bodyPr/>
                    <a:lstStyle/>
                    <a:p>
                      <a:pPr algn="ctr"/>
                      <a:r>
                        <a:rPr lang="bn-BD" sz="1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এমওপি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০.৮ – ১.২ কেজি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শেষ</a:t>
                      </a:r>
                      <a:r>
                        <a:rPr lang="bn-BD" sz="1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চাষের আগে ও </a:t>
                      </a:r>
                      <a:r>
                        <a:rPr lang="bn-BD" sz="1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চারা</a:t>
                      </a:r>
                      <a:r>
                        <a:rPr lang="bn-BD" sz="1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রোপ</a:t>
                      </a:r>
                      <a:r>
                        <a:rPr lang="bn-IN" sz="1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ণে</a:t>
                      </a:r>
                      <a:r>
                        <a:rPr lang="bn-BD" sz="1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 ২৫ ও ৪০ দিন পর।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22294" y="457200"/>
            <a:ext cx="6477000" cy="44267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টমেটোর জমিতে সার প্রয়োগের পরিমা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ণ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fld id="{12CF4F74-C24C-4DBC-A93A-AB35CB314D0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SHAHIN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457200"/>
            <a:ext cx="3733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5334000"/>
            <a:ext cx="7391400" cy="1066800"/>
          </a:xfrm>
          <a:prstGeom prst="flowChartTerminator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তোমার বাড়ির পাশের ৫ শতক জমি কীভাবে প্রস্তুত করবে?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SHAHIN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2133600"/>
            <a:ext cx="5181600" cy="2547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5105400" y="4238625"/>
            <a:ext cx="25908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4953000" y="2028826"/>
            <a:ext cx="1676400" cy="1371600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5715000" y="2028827"/>
            <a:ext cx="1676400" cy="1371600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6477000" y="2028827"/>
            <a:ext cx="1676400" cy="1371600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7239000" y="2028827"/>
            <a:ext cx="1676400" cy="1371600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05400" y="1876426"/>
            <a:ext cx="2286000" cy="1588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77000" y="3551238"/>
            <a:ext cx="2286000" cy="1588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6" name="Oval 15"/>
          <p:cNvSpPr/>
          <p:nvPr/>
        </p:nvSpPr>
        <p:spPr>
          <a:xfrm>
            <a:off x="5410200" y="2257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15000" y="2638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019800" y="3019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24600" y="3400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6172200" y="2257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477000" y="2638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781800" y="3019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86600" y="3400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934200" y="2257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239000" y="2638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543800" y="3019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848600" y="3400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7696200" y="2257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001000" y="2638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305800" y="3019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610600" y="3400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 descr="lec41_clip_image004_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76400"/>
            <a:ext cx="4283848" cy="3211460"/>
          </a:xfrm>
          <a:prstGeom prst="round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34" name="Straight Arrow Connector 33"/>
          <p:cNvCxnSpPr/>
          <p:nvPr/>
        </p:nvCxnSpPr>
        <p:spPr>
          <a:xfrm rot="16200000" flipH="1">
            <a:off x="5905500" y="3209926"/>
            <a:ext cx="3810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477000" y="3703637"/>
            <a:ext cx="762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105400" y="1876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867400" y="1876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629400" y="1876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391400" y="1876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257800" y="4314825"/>
            <a:ext cx="228600" cy="228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953000" y="324802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৪০ সেমি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24600" y="3716893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৬০ সেমি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62600" y="423862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চারা লাগানোর স্থান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82543" y="389964"/>
            <a:ext cx="4618892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টমেটোর চারা রোপ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ণ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33400" y="5257800"/>
            <a:ext cx="800100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চারার বয়স ৩০-৩৫ দিন হলে রোপ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ণে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 উপযোগী হয়।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5" grpId="0"/>
      <p:bldP spid="45" grpId="1"/>
      <p:bldP spid="46" grpId="0"/>
      <p:bldP spid="46" grpId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</TotalTime>
  <Words>335</Words>
  <Application>Microsoft Office PowerPoint</Application>
  <PresentationFormat>On-screen Show (4:3)</PresentationFormat>
  <Paragraphs>104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স্বাগতম</vt:lpstr>
      <vt:lpstr>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Apurba Kumar Das</dc:creator>
  <cp:lastModifiedBy>Hossain Ahamed</cp:lastModifiedBy>
  <cp:revision>101</cp:revision>
  <dcterms:created xsi:type="dcterms:W3CDTF">2015-05-26T10:31:38Z</dcterms:created>
  <dcterms:modified xsi:type="dcterms:W3CDTF">2021-08-21T15:06:37Z</dcterms:modified>
</cp:coreProperties>
</file>