
<file path=[Content_Types].xml><?xml version="1.0" encoding="utf-8"?>
<Types xmlns="http://schemas.openxmlformats.org/package/2006/content-types">
  <Default ContentType="application/xml" Extension="xml"/>
  <Default ContentType="image/jpeg" Extension="jpg"/>
  <Default ContentType="application/vnd.openxmlformats-package.relationships+xml" Extension="rels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4.xml"/>
  <Override ContentType="application/vnd.openxmlformats-officedocument.presentationml.slide+xml" PartName="/ppt/slides/slide13.xml"/>
  <Override ContentType="application/vnd.openxmlformats-officedocument.presentationml.slide+xml" PartName="/ppt/slides/slide6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presentationml.tableStyles+xml" PartName="/ppt/tableStyles.xml"/>
  <Override ContentType="application/vnd.openxmlformats-officedocument.presentationml.presProps+xml" PartName="/ppt/presProps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3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FFA628E-17BC-4E9F-8353-332F101BCB94}">
  <a:tblStyle styleId="{4FFA628E-17BC-4E9F-8353-332F101BCB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5" Type="http://schemas.openxmlformats.org/officeDocument/2006/relationships/notesMaster" Target="notesMasters/notesMaster1.xml"/><Relationship Id="rId12" Type="http://schemas.openxmlformats.org/officeDocument/2006/relationships/slide" Target="slides/slide6.xml"/><Relationship Id="rId16" Type="http://schemas.openxmlformats.org/officeDocument/2006/relationships/slide" Target="slides/slide8.xml"/><Relationship Id="rId15" Type="http://schemas.openxmlformats.org/officeDocument/2006/relationships/slide" Target="slides/slide13.xml"/><Relationship Id="rId11" Type="http://schemas.openxmlformats.org/officeDocument/2006/relationships/slide" Target="slides/slide10.xml"/><Relationship Id="rId14" Type="http://schemas.openxmlformats.org/officeDocument/2006/relationships/slide" Target="slides/slide12.xml"/><Relationship Id="rId7" Type="http://schemas.openxmlformats.org/officeDocument/2006/relationships/slide" Target="slides/slide9.xml"/><Relationship Id="rId2" Type="http://schemas.openxmlformats.org/officeDocument/2006/relationships/presProps" Target="presProps3.xml"/><Relationship Id="rId10" Type="http://schemas.openxmlformats.org/officeDocument/2006/relationships/slide" Target="slides/slide5.xml"/><Relationship Id="rId13" Type="http://schemas.openxmlformats.org/officeDocument/2006/relationships/slide" Target="slides/slide11.xml"/><Relationship Id="rId8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3" Type="http://schemas.openxmlformats.org/officeDocument/2006/relationships/tableStyles" Target="tableStyles.xml"/><Relationship Id="rId6" Type="http://schemas.openxmlformats.org/officeDocument/2006/relationships/slide" Target="slides/slide1.xml"/><Relationship Id="rId1" Type="http://schemas.openxmlformats.org/officeDocument/2006/relationships/theme" Target="theme/them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" name="Google Shape;19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3cb3b1635bc89f1a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" name="Google Shape;22;g3cb3b1635bc89f1a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4d65fc8103350cd6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g4d65fc8103350cd6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d65fc8103350cd6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g4d65fc8103350cd6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d65fc8103350cd6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g4d65fc8103350cd6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d65fc8103350cd6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4d65fc8103350cd6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9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6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8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1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3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6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8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9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7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7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41D5-287B-499C-B4B4-440CAC9B5E78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AAB7-C4FB-4A66-A8DF-D699B8999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37400" y="2503800"/>
            <a:ext cx="7717200" cy="38508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>
            <p:ph type="ctrTitle"/>
          </p:nvPr>
        </p:nvSpPr>
        <p:spPr>
          <a:xfrm>
            <a:off x="1524000" y="775792"/>
            <a:ext cx="9144000" cy="172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ar-SA">
                <a:solidFill>
                  <a:srgbClr val="FF0000"/>
                </a:solidFill>
              </a:rPr>
              <a:t>السلام عليكم ورحمة الله</a:t>
            </a:r>
            <a:br>
              <a:rPr b="1" lang="ar-SA">
                <a:solidFill>
                  <a:srgbClr val="FF0000"/>
                </a:solidFill>
              </a:rPr>
            </a:br>
            <a:r>
              <a:rPr b="1" lang="ar-SA">
                <a:solidFill>
                  <a:srgbClr val="FF0000"/>
                </a:solidFill>
              </a:rPr>
              <a:t>اهلا سهلا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/>
          <p:nvPr>
            <p:ph type="ctrTitle"/>
          </p:nvPr>
        </p:nvSpPr>
        <p:spPr>
          <a:xfrm>
            <a:off x="1524000" y="1048483"/>
            <a:ext cx="9144000" cy="1134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تعريف اسم الفاعل :</a:t>
            </a:r>
            <a:endParaRPr/>
          </a:p>
        </p:txBody>
      </p:sp>
      <p:sp>
        <p:nvSpPr>
          <p:cNvPr id="56" name="Google Shape;56;p5"/>
          <p:cNvSpPr txBox="1"/>
          <p:nvPr>
            <p:ph idx="1" type="subTitle"/>
          </p:nvPr>
        </p:nvSpPr>
        <p:spPr>
          <a:xfrm>
            <a:off x="1524000" y="3158719"/>
            <a:ext cx="9144000" cy="23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5B0F00"/>
                </a:solidFill>
              </a:rPr>
              <a:t>اسم الفاعل هو اسم مشتق من الفعل التصرف  للدلالة علي من فعل الفعل.</a:t>
            </a:r>
            <a:endParaRPr sz="5000">
              <a:solidFill>
                <a:srgbClr val="5B0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/>
          <p:nvPr>
            <p:ph type="ctrTitle"/>
          </p:nvPr>
        </p:nvSpPr>
        <p:spPr>
          <a:xfrm>
            <a:off x="3320400" y="633719"/>
            <a:ext cx="5551200" cy="85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 u="sng">
                <a:highlight>
                  <a:srgbClr val="00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اولا:</a:t>
            </a:r>
            <a:endParaRPr b="1" sz="5000" u="sng">
              <a:highlight>
                <a:srgbClr val="00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7"/>
          <p:cNvSpPr txBox="1"/>
          <p:nvPr>
            <p:ph idx="1" type="subTitle"/>
          </p:nvPr>
        </p:nvSpPr>
        <p:spPr>
          <a:xfrm>
            <a:off x="1524000" y="1899426"/>
            <a:ext cx="9144000" cy="8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ar-SA" sz="5000"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من الفعل الثلاثي علي وزن "فاعل" </a:t>
            </a:r>
            <a:endParaRPr sz="5000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7"/>
          <p:cNvSpPr txBox="1"/>
          <p:nvPr/>
        </p:nvSpPr>
        <p:spPr>
          <a:xfrm>
            <a:off x="2920650" y="2749625"/>
            <a:ext cx="6350700" cy="27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نحو :</a:t>
            </a:r>
            <a:endParaRPr sz="2800">
              <a:solidFill>
                <a:srgbClr val="5B0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ضرب – ضارب </a:t>
            </a:r>
            <a:endParaRPr sz="2800">
              <a:solidFill>
                <a:srgbClr val="5B0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وقف – واقف </a:t>
            </a:r>
            <a:endParaRPr sz="2800">
              <a:solidFill>
                <a:srgbClr val="5B0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اخذ – أخذ </a:t>
            </a:r>
            <a:endParaRPr sz="2800">
              <a:solidFill>
                <a:srgbClr val="5B0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قال – قائل </a:t>
            </a:r>
            <a:endParaRPr sz="2800">
              <a:solidFill>
                <a:srgbClr val="5B0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بغي - باغ</a:t>
            </a:r>
            <a:endParaRPr sz="2800">
              <a:solidFill>
                <a:srgbClr val="5B0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 txBox="1"/>
          <p:nvPr/>
        </p:nvSpPr>
        <p:spPr>
          <a:xfrm>
            <a:off x="4596000" y="577273"/>
            <a:ext cx="3000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highlight>
                  <a:srgbClr val="00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ثانيا:</a:t>
            </a:r>
            <a:endParaRPr sz="5000">
              <a:highlight>
                <a:srgbClr val="00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8"/>
          <p:cNvSpPr txBox="1"/>
          <p:nvPr/>
        </p:nvSpPr>
        <p:spPr>
          <a:xfrm>
            <a:off x="3036738" y="1531576"/>
            <a:ext cx="66486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00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من الفعل غير ثلاثي (المزيد)</a:t>
            </a:r>
            <a:endParaRPr sz="400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8"/>
          <p:cNvSpPr txBox="1"/>
          <p:nvPr/>
        </p:nvSpPr>
        <p:spPr>
          <a:xfrm>
            <a:off x="942150" y="2499750"/>
            <a:ext cx="10307700" cy="18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600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يصاغ اسم الفاعل من الفعل غير الثلاثي (المزيد)  علي وزن الفعل المضارع مع إبدال حرف المضارعة  ميما مضمومة وكسر ما قبل الأخر</a:t>
            </a:r>
            <a:endParaRPr sz="3600">
              <a:solidFill>
                <a:srgbClr val="5B0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8"/>
          <p:cNvSpPr txBox="1"/>
          <p:nvPr/>
        </p:nvSpPr>
        <p:spPr>
          <a:xfrm>
            <a:off x="1219200" y="4078636"/>
            <a:ext cx="97536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400"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مثل: </a:t>
            </a:r>
            <a:endParaRPr sz="3400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400"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اطمئن – مطمئن </a:t>
            </a:r>
            <a:endParaRPr sz="3400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400"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انكسر- منكسر </a:t>
            </a:r>
            <a:endParaRPr sz="3400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400"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استعمل – مستعمل</a:t>
            </a:r>
            <a:endParaRPr sz="3400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 txBox="1"/>
          <p:nvPr>
            <p:ph type="ctrTitle"/>
          </p:nvPr>
        </p:nvSpPr>
        <p:spPr>
          <a:xfrm>
            <a:off x="1524000" y="1024095"/>
            <a:ext cx="9144000" cy="9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التصريف صيغ الاسم الفاعل</a:t>
            </a:r>
            <a:endParaRPr/>
          </a:p>
        </p:txBody>
      </p:sp>
      <p:graphicFrame>
        <p:nvGraphicFramePr>
          <p:cNvPr id="79" name="Google Shape;79;p9"/>
          <p:cNvGraphicFramePr/>
          <p:nvPr/>
        </p:nvGraphicFramePr>
        <p:xfrm>
          <a:off x="952500" y="229716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{4FFA628E-17BC-4E9F-8353-332F101BCB94}</a:tableStyleId>
              </a:tblPr>
              <a:tblGrid>
                <a:gridCol w="3429000"/>
                <a:gridCol w="3429000"/>
                <a:gridCol w="3429000"/>
              </a:tblGrid>
              <a:tr h="857200"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للمئونث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للمذكر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عدد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7200"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فاعلة/ مسلمة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مسلم / فاعل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واحد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7200"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فاعلتان/ مسلمتان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مسلمان/ فعلان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تثنية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7200"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فاعلات/ مسلمات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مسلمون/ فاعلون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b="0" i="0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ar-SA" sz="3600"/>
                        <a:t>جمع</a:t>
                      </a:r>
                      <a:endParaRPr sz="3600"/>
                    </a:p>
                  </a:txBody>
                  <a:tcPr marT="91425" marB="91425" marR="91425" marL="91425">
                    <a:lnL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/>
          <p:nvPr/>
        </p:nvSpPr>
        <p:spPr>
          <a:xfrm>
            <a:off x="3079950" y="2182200"/>
            <a:ext cx="6032100" cy="2493600"/>
          </a:xfrm>
          <a:prstGeom prst="rect">
            <a:avLst/>
          </a:prstGeom>
          <a:solidFill>
            <a:srgbClr val="FFFF00"/>
          </a:solidFill>
          <a:ln cap="flat" cmpd="sng" w="114300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  <a:effectLst>
            <a:outerShdw blurRad="542925" rotWithShape="0" algn="bl" dir="7560000" dist="352425">
              <a:srgbClr val="66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latin typeface="Calibri"/>
                <a:ea typeface="Calibri"/>
                <a:cs typeface="Calibri"/>
                <a:sym typeface="Calibri"/>
              </a:rPr>
              <a:t>عنوان الدرس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latin typeface="Calibri"/>
                <a:ea typeface="Calibri"/>
                <a:cs typeface="Calibri"/>
                <a:sym typeface="Calibri"/>
              </a:rPr>
              <a:t>علم النحو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latin typeface="Calibri"/>
                <a:ea typeface="Calibri"/>
                <a:cs typeface="Calibri"/>
                <a:sym typeface="Calibri"/>
              </a:rPr>
              <a:t>للصف العالم</a:t>
            </a:r>
            <a:endParaRPr sz="5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2"/>
          <p:cNvSpPr txBox="1"/>
          <p:nvPr/>
        </p:nvSpPr>
        <p:spPr>
          <a:xfrm>
            <a:off x="1219200" y="4675792"/>
            <a:ext cx="97536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/>
          <p:nvPr/>
        </p:nvSpPr>
        <p:spPr>
          <a:xfrm>
            <a:off x="4618200" y="1906913"/>
            <a:ext cx="2955600" cy="2324100"/>
          </a:xfrm>
          <a:prstGeom prst="downArrow">
            <a:avLst>
              <a:gd fmla="val 52408" name="adj1"/>
              <a:gd fmla="val 38549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 txBox="1"/>
          <p:nvPr/>
        </p:nvSpPr>
        <p:spPr>
          <a:xfrm rot="2107">
            <a:off x="4138500" y="847500"/>
            <a:ext cx="3915001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إعلان الدرس</a:t>
            </a:r>
            <a:endParaRPr b="1" sz="4800">
              <a:solidFill>
                <a:srgbClr val="FF0000"/>
              </a:solidFill>
            </a:endParaRPr>
          </a:p>
        </p:txBody>
      </p:sp>
      <p:sp>
        <p:nvSpPr>
          <p:cNvPr id="46" name="Google Shape;46;p3"/>
          <p:cNvSpPr txBox="1"/>
          <p:nvPr/>
        </p:nvSpPr>
        <p:spPr>
          <a:xfrm>
            <a:off x="1219200" y="4488842"/>
            <a:ext cx="9753600" cy="925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800">
                <a:latin typeface="Calibri"/>
                <a:ea typeface="Calibri"/>
                <a:cs typeface="Calibri"/>
                <a:sym typeface="Calibri"/>
              </a:rPr>
              <a:t>الاسم الفاعل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/>
          <p:nvPr/>
        </p:nvSpPr>
        <p:spPr>
          <a:xfrm>
            <a:off x="1219200" y="853443"/>
            <a:ext cx="9753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النتائج من الدرس:</a:t>
            </a:r>
            <a:endParaRPr sz="500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4"/>
          <p:cNvSpPr txBox="1"/>
          <p:nvPr/>
        </p:nvSpPr>
        <p:spPr>
          <a:xfrm>
            <a:off x="1219200" y="2281366"/>
            <a:ext cx="97536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800">
                <a:latin typeface="Calibri"/>
                <a:ea typeface="Calibri"/>
                <a:cs typeface="Calibri"/>
                <a:sym typeface="Calibri"/>
              </a:rPr>
              <a:t>يستطيع الطلاب بعد انتهاء هذا الدرس...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4"/>
          <p:cNvSpPr txBox="1"/>
          <p:nvPr/>
        </p:nvSpPr>
        <p:spPr>
          <a:xfrm>
            <a:off x="1219200" y="3680500"/>
            <a:ext cx="8530500" cy="21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00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∆ ان يبينوا اسم الفاعل   </a:t>
            </a:r>
            <a:endParaRPr sz="4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00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∆ ان يقولوا كيف يصاغ اسم الفاعل</a:t>
            </a:r>
            <a:endParaRPr sz="4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00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∆ ان يقولوا امثلة اسم الفاعل</a:t>
            </a:r>
            <a:endParaRPr sz="4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/>
          <p:nvPr/>
        </p:nvSpPr>
        <p:spPr>
          <a:xfrm>
            <a:off x="1386898" y="2623125"/>
            <a:ext cx="9418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6000">
                <a:highlight>
                  <a:srgbClr val="93C47D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يصاغ اسم الفاعل علي وجهين :</a:t>
            </a:r>
            <a:endParaRPr sz="6000">
              <a:highlight>
                <a:srgbClr val="93C47D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>
    <mc:Choice Requires="p14">
      <p:transition spd="slow" p14:dur="1250">
        <p14:flip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"/>
          <p:cNvSpPr txBox="1"/>
          <p:nvPr/>
        </p:nvSpPr>
        <p:spPr>
          <a:xfrm>
            <a:off x="2663854" y="1468191"/>
            <a:ext cx="68643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SA" sz="5000" u="none" cap="none" strike="noStrike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الى اللقاء</a:t>
            </a:r>
            <a:endParaRPr b="1" sz="500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0">
              <a:solidFill>
                <a:srgbClr val="FF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السلام عليكم ورحمة الله</a:t>
            </a:r>
            <a:endParaRPr b="1" sz="500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 txBox="1"/>
          <p:nvPr/>
        </p:nvSpPr>
        <p:spPr>
          <a:xfrm>
            <a:off x="3999295" y="683491"/>
            <a:ext cx="4193400" cy="742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600">
                <a:latin typeface="Times New Roman"/>
                <a:ea typeface="Times New Roman"/>
                <a:cs typeface="Times New Roman"/>
                <a:sym typeface="Times New Roman"/>
              </a:rPr>
              <a:t>تعريف الأستاذ</a:t>
            </a:r>
            <a:endParaRPr b="1"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1320750" y="2105250"/>
            <a:ext cx="9550500" cy="2647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ابو بكر محمد الأمين جودوري</a:t>
            </a:r>
            <a:endParaRPr b="1"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المحاصر </a:t>
            </a:r>
            <a:endParaRPr b="1"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المدرسة العالية بإيتاخولا (العالم)</a:t>
            </a:r>
            <a:endParaRPr b="1"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مادب بور، حبي غنج</a:t>
            </a:r>
            <a:endParaRPr b="1" sz="4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