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8" r:id="rId2"/>
    <p:sldId id="257" r:id="rId3"/>
    <p:sldId id="262" r:id="rId4"/>
    <p:sldId id="263" r:id="rId5"/>
    <p:sldId id="265" r:id="rId6"/>
    <p:sldId id="259" r:id="rId7"/>
    <p:sldId id="266" r:id="rId8"/>
    <p:sldId id="267" r:id="rId9"/>
    <p:sldId id="264" r:id="rId10"/>
    <p:sldId id="268" r:id="rId11"/>
    <p:sldId id="270" r:id="rId12"/>
    <p:sldId id="271" r:id="rId13"/>
    <p:sldId id="272" r:id="rId14"/>
    <p:sldId id="261" r:id="rId15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P" initials="H" lastIdx="1" clrIdx="0">
    <p:extLst>
      <p:ext uri="{19B8F6BF-5375-455C-9EA6-DF929625EA0E}">
        <p15:presenceInfo xmlns:p15="http://schemas.microsoft.com/office/powerpoint/2012/main" userId="H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6" d="100"/>
          <a:sy n="96" d="100"/>
        </p:scale>
        <p:origin x="-420" y="-8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8-21T00:53:15.317" idx="1">
    <p:pos x="10" y="10"/>
    <p:text/>
    <p:extLst>
      <p:ext uri="{C676402C-5697-4E1C-873F-D02D1690AC5C}">
        <p15:threadingInfo xmlns:p15="http://schemas.microsoft.com/office/powerpoint/2012/main" timeZoneBias="-3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9193177-82D8-4920-B87A-D120FE01C8C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DA65CE-DE4B-4A50-A01E-4240784F680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0153AC-7CC9-477F-AF07-4ADF58B7822E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F7B304-2B3D-452A-8E16-AE71D2BBB17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2A8958-03DB-4072-9551-A6B77476810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B48E4-1C5A-4BDD-A938-38A660E57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031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20602-7674-41C8-B537-8147E47226D0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B59C0-BB3C-4C8E-B458-700B4281E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375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7B59C0-BB3C-4C8E-B458-700B4281E2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10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D27AC-7445-4AFD-AB73-A362D145EF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E4AA95-4592-4862-968D-C04AD99B6C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439EE0-4F0E-4E8F-B562-08B7CE890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2297-461A-4F81-9EF9-7799E43009C2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742C2-56AB-4A75-9700-74EB63DEB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FE574D-A088-4C6B-AE3A-FAC2D582F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229BF-BDC6-4A46-9760-8CC211DA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818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E825B-F6EB-418E-AC71-9387579AE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7E192B-80B8-4D45-952A-70781EE9B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E63559-1C82-4FA3-98FD-87191F26E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2297-461A-4F81-9EF9-7799E43009C2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D5CF4-AE64-4F79-82ED-EA4DA1F7E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6B0C8-B72D-4F46-9ED8-447CDA9FB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229BF-BDC6-4A46-9760-8CC211DA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864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DF688B-5A8D-4584-9774-314530108B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5179C5-2224-4855-B1BE-0D118551CC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046D1B-26A1-40FD-A8BE-8A1108215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2297-461A-4F81-9EF9-7799E43009C2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76C71C-4857-4B2C-BFAB-9270FBB23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504C8-C865-4C67-95B7-092E638F6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229BF-BDC6-4A46-9760-8CC211DA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633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904E1-5A0F-4E4D-ABB5-7B1E1BCF5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68862-C367-49BD-BF63-7515E7CF2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A90710-8414-4A3C-B089-05B38D968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2297-461A-4F81-9EF9-7799E43009C2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AC327C-2498-43CA-A6AC-DC601642E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C77F3E-3218-45BD-A229-6D6695445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229BF-BDC6-4A46-9760-8CC211DA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85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11031-69B5-4A08-8C7B-5BF091A3D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7C2D68-25BC-4411-B193-F942796D9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6A4FB8-B698-435E-B5F5-22A8AA67A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2297-461A-4F81-9EF9-7799E43009C2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0D2D3D-C01A-41E9-98EC-C6B395634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78712D-21E8-4063-B1EF-24348C1A4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229BF-BDC6-4A46-9760-8CC211DA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79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1F3A3-361A-49C4-9D10-105BE5AD2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AE0C9-A2E3-44C7-812F-1DCC676755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525314-C3E0-41C2-BADD-A3313B5043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32F64-7D89-4EA2-A0A4-F9CBEBA52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2297-461A-4F81-9EF9-7799E43009C2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F937CC-E7A7-49E9-83E9-0449142BE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72476B-6EF6-4588-BFD1-B5D87EFAE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229BF-BDC6-4A46-9760-8CC211DA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153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4616D-2E13-4B14-A3EA-FB0F71566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FB0574-8644-4D90-93D7-11BA456B39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A493FB-6BA9-4FBB-BE55-71E233607E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9DAF0F-74E7-412D-BB09-D94FB51AF8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7AB927-92CD-4504-B4FA-03DCF0818D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72769F-9450-4E68-8FC1-ACF744C71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2297-461A-4F81-9EF9-7799E43009C2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D2471D-4065-474C-ACA8-2F442D66A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5B26AA-6166-40C0-9303-6A5504B3B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229BF-BDC6-4A46-9760-8CC211DA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66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C4DA8-9A34-4F6A-9A69-E85BC9732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6810CF-17F4-4478-BF48-372E63488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2297-461A-4F81-9EF9-7799E43009C2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A0197D-FEDB-4BD7-B52F-0151658A8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DE8419-F3F4-4196-8041-C0471EC4B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229BF-BDC6-4A46-9760-8CC211DA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08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149BD8-652A-4342-9B5D-BF5820122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2297-461A-4F81-9EF9-7799E43009C2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6427D5-4D5E-4D39-B912-DDE7AE517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6871BA-0674-4426-8C78-F9DB638F2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229BF-BDC6-4A46-9760-8CC211DA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543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E1EE7-A2CA-4854-AA2C-BA55E7063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F6F54-1222-4AC7-BA82-1B75B95CA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517578-F857-4024-BC5C-BFCFE1F5D4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8E2576-E9B2-40DE-8E7A-F34D340EB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2297-461A-4F81-9EF9-7799E43009C2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344754-68EA-493B-BA07-99465A50F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958B5D-9C25-4926-AC02-C55EDE780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229BF-BDC6-4A46-9760-8CC211DA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724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6EB71-E448-4DAA-A0AF-38D310531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20D79B-0BD4-4CBB-8F9E-5DAAC2E393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A1568F-BC20-476E-B6F3-A0CCF88FE6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03B1D4-0621-421C-BBB1-52DE81393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2297-461A-4F81-9EF9-7799E43009C2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E60D53-E98E-4561-B69D-B047E5AB6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2647A7-46B7-4B0A-A8F4-3A7E14B9C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229BF-BDC6-4A46-9760-8CC211DA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00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640547-2FE5-4EB7-9EDB-A3292D82F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11D21-6EFD-4EB4-AAD3-E7E8B08547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67ED5B-2BBF-4EBB-9A75-39097AEB90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72297-461A-4F81-9EF9-7799E43009C2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302DA-8C26-48FF-8A54-9B8DDC3CE0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F072D-5A1B-482E-A5AD-628896B18F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229BF-BDC6-4A46-9760-8CC211DA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46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5" Type="http://schemas.openxmlformats.org/officeDocument/2006/relationships/comments" Target="../comments/comment1.xml"/><Relationship Id="rId4" Type="http://schemas.openxmlformats.org/officeDocument/2006/relationships/image" Target="../media/image16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rr 2">
            <a:extLst>
              <a:ext uri="{FF2B5EF4-FFF2-40B4-BE49-F238E27FC236}">
                <a16:creationId xmlns:a16="http://schemas.microsoft.com/office/drawing/2014/main" id="{FA35BBBB-3788-4841-B45D-845FD9AC061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60561"/>
            <a:ext cx="12192000" cy="509743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FF9C830-DA4E-4C6D-861F-B316ACABFF10}"/>
              </a:ext>
            </a:extLst>
          </p:cNvPr>
          <p:cNvSpPr txBox="1"/>
          <p:nvPr/>
        </p:nvSpPr>
        <p:spPr>
          <a:xfrm>
            <a:off x="1123665" y="488800"/>
            <a:ext cx="110683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solidFill>
                  <a:srgbClr val="00B050"/>
                </a:solidFill>
              </a:rPr>
              <a:t>আজকের</a:t>
            </a:r>
            <a:r>
              <a:rPr lang="en-US" sz="5400" dirty="0">
                <a:solidFill>
                  <a:srgbClr val="00B050"/>
                </a:solidFill>
              </a:rPr>
              <a:t> </a:t>
            </a:r>
            <a:r>
              <a:rPr lang="en-US" sz="5400" dirty="0" err="1">
                <a:solidFill>
                  <a:srgbClr val="00B050"/>
                </a:solidFill>
              </a:rPr>
              <a:t>ক্লাসে</a:t>
            </a:r>
            <a:r>
              <a:rPr lang="en-US" sz="5400" dirty="0">
                <a:solidFill>
                  <a:srgbClr val="00B050"/>
                </a:solidFill>
              </a:rPr>
              <a:t> </a:t>
            </a:r>
            <a:r>
              <a:rPr lang="en-US" sz="5400" dirty="0" err="1">
                <a:solidFill>
                  <a:srgbClr val="00B050"/>
                </a:solidFill>
              </a:rPr>
              <a:t>সবাই</a:t>
            </a:r>
            <a:r>
              <a:rPr lang="en-US" sz="5400" dirty="0">
                <a:solidFill>
                  <a:srgbClr val="00B050"/>
                </a:solidFill>
              </a:rPr>
              <a:t> </a:t>
            </a:r>
            <a:r>
              <a:rPr lang="en-US" sz="5400" dirty="0" err="1">
                <a:solidFill>
                  <a:srgbClr val="00B050"/>
                </a:solidFill>
              </a:rPr>
              <a:t>কে</a:t>
            </a:r>
            <a:r>
              <a:rPr lang="en-US" sz="5400" dirty="0">
                <a:solidFill>
                  <a:srgbClr val="00B050"/>
                </a:solidFill>
              </a:rPr>
              <a:t> </a:t>
            </a:r>
            <a:r>
              <a:rPr lang="en-US" sz="5400" dirty="0" err="1">
                <a:solidFill>
                  <a:srgbClr val="00B050"/>
                </a:solidFill>
              </a:rPr>
              <a:t>স্বাগতম</a:t>
            </a:r>
            <a:endParaRPr lang="en-US" sz="5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73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4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4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3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F09315F-5A2E-475D-AD7C-BF5107B131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98" y="68523"/>
            <a:ext cx="2334194" cy="299539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A0D6CC1-1799-4D73-B4FF-DF1C0FFB2DA5}"/>
              </a:ext>
            </a:extLst>
          </p:cNvPr>
          <p:cNvSpPr txBox="1"/>
          <p:nvPr/>
        </p:nvSpPr>
        <p:spPr>
          <a:xfrm>
            <a:off x="2305598" y="361843"/>
            <a:ext cx="97367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১৬০২ </a:t>
            </a:r>
            <a:r>
              <a:rPr lang="en-US" sz="3600" b="1" dirty="0" err="1"/>
              <a:t>সালে</a:t>
            </a:r>
            <a:r>
              <a:rPr lang="en-US" sz="3600" b="1" dirty="0"/>
              <a:t> </a:t>
            </a:r>
            <a:r>
              <a:rPr lang="en-US" sz="3600" b="1" dirty="0" err="1"/>
              <a:t>হল্যান্ডের</a:t>
            </a:r>
            <a:r>
              <a:rPr lang="en-US" sz="3600" b="1" dirty="0"/>
              <a:t> </a:t>
            </a:r>
            <a:r>
              <a:rPr lang="en-US" sz="3600" b="1" dirty="0" err="1"/>
              <a:t>অধিবাসী</a:t>
            </a:r>
            <a:r>
              <a:rPr lang="en-US" sz="3600" b="1" dirty="0"/>
              <a:t> </a:t>
            </a:r>
            <a:r>
              <a:rPr lang="en-US" sz="3600" b="1" dirty="0" err="1"/>
              <a:t>ওলন্দাজ</a:t>
            </a:r>
            <a:r>
              <a:rPr lang="en-US" sz="3600" b="1" dirty="0"/>
              <a:t> (</a:t>
            </a:r>
            <a:r>
              <a:rPr lang="en-US" sz="3600" b="1" dirty="0" err="1"/>
              <a:t>ডাচ</a:t>
            </a:r>
            <a:r>
              <a:rPr lang="en-US" sz="3600" b="1" dirty="0"/>
              <a:t> </a:t>
            </a:r>
            <a:r>
              <a:rPr lang="en-US" sz="3600" b="1" dirty="0" err="1"/>
              <a:t>ইস্ট</a:t>
            </a:r>
            <a:r>
              <a:rPr lang="en-US" sz="3600" b="1" dirty="0"/>
              <a:t> </a:t>
            </a:r>
            <a:r>
              <a:rPr lang="en-US" sz="3600" b="1" dirty="0" err="1"/>
              <a:t>ইন্ডিয়া</a:t>
            </a:r>
            <a:r>
              <a:rPr lang="en-US" sz="3600" b="1" dirty="0"/>
              <a:t> </a:t>
            </a:r>
            <a:r>
              <a:rPr lang="en-US" sz="3600" b="1" dirty="0" err="1"/>
              <a:t>কোম্পানি</a:t>
            </a:r>
            <a:r>
              <a:rPr lang="en-US" sz="3600" b="1" dirty="0"/>
              <a:t>) </a:t>
            </a:r>
            <a:r>
              <a:rPr lang="en-US" sz="3600" b="1" dirty="0" err="1"/>
              <a:t>এই</a:t>
            </a:r>
            <a:r>
              <a:rPr lang="en-US" sz="3600" b="1" dirty="0"/>
              <a:t> </a:t>
            </a:r>
            <a:r>
              <a:rPr lang="en-US" sz="3600" b="1" dirty="0" err="1"/>
              <a:t>উপমহাদেশে</a:t>
            </a:r>
            <a:r>
              <a:rPr lang="en-US" sz="3600" b="1" dirty="0"/>
              <a:t> </a:t>
            </a:r>
            <a:r>
              <a:rPr lang="en-US" sz="3600" b="1" dirty="0" err="1"/>
              <a:t>আসে</a:t>
            </a:r>
            <a:r>
              <a:rPr lang="en-US" sz="3600" b="1" dirty="0"/>
              <a:t>।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850707-5913-45BE-A09C-F95521B1619D}"/>
              </a:ext>
            </a:extLst>
          </p:cNvPr>
          <p:cNvSpPr txBox="1"/>
          <p:nvPr/>
        </p:nvSpPr>
        <p:spPr>
          <a:xfrm>
            <a:off x="4314127" y="3767328"/>
            <a:ext cx="88133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 </a:t>
            </a:r>
            <a:r>
              <a:rPr lang="en-US" sz="3600" b="1" dirty="0" err="1"/>
              <a:t>ভারতবর্ষে</a:t>
            </a:r>
            <a:r>
              <a:rPr lang="en-US" sz="3600" b="1" dirty="0"/>
              <a:t> </a:t>
            </a:r>
            <a:r>
              <a:rPr lang="en-US" sz="3600" b="1" dirty="0" err="1"/>
              <a:t>তারা</a:t>
            </a:r>
            <a:r>
              <a:rPr lang="en-US" sz="3600" b="1" dirty="0"/>
              <a:t> </a:t>
            </a:r>
            <a:r>
              <a:rPr lang="en-US" sz="3600" b="1" dirty="0" err="1"/>
              <a:t>কোম্পানির</a:t>
            </a:r>
            <a:r>
              <a:rPr lang="en-US" sz="3600" b="1" dirty="0"/>
              <a:t> </a:t>
            </a:r>
            <a:r>
              <a:rPr lang="en-US" sz="3600" b="1" dirty="0" err="1"/>
              <a:t>সনদ</a:t>
            </a:r>
            <a:r>
              <a:rPr lang="en-US" sz="3600" b="1" dirty="0"/>
              <a:t> </a:t>
            </a:r>
            <a:r>
              <a:rPr lang="en-US" sz="3600" b="1" dirty="0" err="1"/>
              <a:t>অনুযায়ী</a:t>
            </a:r>
            <a:r>
              <a:rPr lang="en-US" sz="3600" b="1" dirty="0"/>
              <a:t> </a:t>
            </a:r>
            <a:r>
              <a:rPr lang="en-US" sz="3600" b="1" dirty="0" err="1"/>
              <a:t>কালিকট,নাগাপট্টম,বাংলার</a:t>
            </a:r>
            <a:r>
              <a:rPr lang="en-US" sz="3600" b="1" dirty="0"/>
              <a:t> </a:t>
            </a:r>
            <a:r>
              <a:rPr lang="en-US" sz="3600" b="1" dirty="0" err="1"/>
              <a:t>চুঁচুড়া,বাঁকুরা</a:t>
            </a:r>
            <a:r>
              <a:rPr lang="en-US" sz="3600" b="1" dirty="0"/>
              <a:t>, </a:t>
            </a:r>
            <a:r>
              <a:rPr lang="en-US" sz="3600" b="1" dirty="0" err="1"/>
              <a:t>বালাসোর</a:t>
            </a:r>
            <a:r>
              <a:rPr lang="en-US" sz="3600" b="1" dirty="0"/>
              <a:t> </a:t>
            </a:r>
            <a:r>
              <a:rPr lang="en-US" sz="3600" b="1" dirty="0" err="1"/>
              <a:t>কাশিমবাজার</a:t>
            </a:r>
            <a:r>
              <a:rPr lang="en-US" sz="3600" b="1" dirty="0"/>
              <a:t> ,</a:t>
            </a:r>
            <a:r>
              <a:rPr lang="en-US" sz="3600" b="1" dirty="0" err="1"/>
              <a:t>বরানগরে</a:t>
            </a:r>
            <a:r>
              <a:rPr lang="en-US" sz="3600" b="1" dirty="0"/>
              <a:t> </a:t>
            </a:r>
            <a:r>
              <a:rPr lang="en-US" sz="3600" b="1" dirty="0" err="1"/>
              <a:t>তারা</a:t>
            </a:r>
            <a:r>
              <a:rPr lang="en-US" sz="3600" b="1" dirty="0"/>
              <a:t> </a:t>
            </a:r>
            <a:r>
              <a:rPr lang="en-US" sz="3600" b="1" dirty="0" err="1"/>
              <a:t>কুঠি</a:t>
            </a:r>
            <a:r>
              <a:rPr lang="en-US" sz="3600" b="1" dirty="0"/>
              <a:t> </a:t>
            </a:r>
            <a:r>
              <a:rPr lang="en-US" sz="3600" b="1" dirty="0" err="1"/>
              <a:t>স্থাপন</a:t>
            </a:r>
            <a:r>
              <a:rPr lang="en-US" sz="3600" b="1" dirty="0"/>
              <a:t> </a:t>
            </a:r>
            <a:r>
              <a:rPr lang="en-US" sz="3600" b="1" dirty="0" err="1"/>
              <a:t>করে</a:t>
            </a:r>
            <a:r>
              <a:rPr lang="en-US" sz="3600" b="1" dirty="0"/>
              <a:t>।</a:t>
            </a:r>
            <a:endParaRPr lang="en-US" sz="2000" b="1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90645A3-882C-487D-BCE1-F3CB2FEE22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394" y="3137404"/>
            <a:ext cx="3704040" cy="29953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9FD8701-2875-4FC5-B6BD-86E8A3F835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7009" y="1387967"/>
            <a:ext cx="5972176" cy="2404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994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3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3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52ADA8E-76DC-48C5-B0C8-9716210EE1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8770" y="186397"/>
            <a:ext cx="6035040" cy="64852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F4A7750-3A3F-4EF9-8F26-8D1E249E45C6}"/>
              </a:ext>
            </a:extLst>
          </p:cNvPr>
          <p:cNvSpPr txBox="1"/>
          <p:nvPr/>
        </p:nvSpPr>
        <p:spPr>
          <a:xfrm>
            <a:off x="436097" y="548640"/>
            <a:ext cx="56599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ওলন্দাজ</a:t>
            </a:r>
            <a:r>
              <a:rPr lang="en-US" sz="2400" b="1" dirty="0"/>
              <a:t> ও </a:t>
            </a:r>
            <a:r>
              <a:rPr lang="en-US" sz="2400" b="1" dirty="0" err="1"/>
              <a:t>ইংরেজদের</a:t>
            </a:r>
            <a:r>
              <a:rPr lang="en-US" sz="2400" b="1" dirty="0"/>
              <a:t> </a:t>
            </a:r>
            <a:r>
              <a:rPr lang="en-US" sz="2400" b="1" dirty="0" err="1"/>
              <a:t>মধ্যে</a:t>
            </a:r>
            <a:r>
              <a:rPr lang="en-US" sz="2400" b="1" dirty="0"/>
              <a:t> </a:t>
            </a:r>
            <a:r>
              <a:rPr lang="en-US" sz="2400" b="1" dirty="0" err="1"/>
              <a:t>ব্যবসায়-বাণিজ্য</a:t>
            </a:r>
            <a:r>
              <a:rPr lang="en-US" sz="2400" b="1" dirty="0"/>
              <a:t> </a:t>
            </a:r>
            <a:r>
              <a:rPr lang="en-US" sz="2400" b="1" dirty="0" err="1"/>
              <a:t>নিয়ে</a:t>
            </a:r>
            <a:r>
              <a:rPr lang="en-US" sz="2400" b="1" dirty="0"/>
              <a:t> </a:t>
            </a:r>
            <a:r>
              <a:rPr lang="en-US" sz="2400" b="1" dirty="0" err="1"/>
              <a:t>বিরোধ</a:t>
            </a:r>
            <a:r>
              <a:rPr lang="en-US" sz="2400" b="1" dirty="0"/>
              <a:t> </a:t>
            </a:r>
            <a:r>
              <a:rPr lang="en-US" sz="2400" b="1" dirty="0" err="1"/>
              <a:t>শুরু</a:t>
            </a:r>
            <a:r>
              <a:rPr lang="en-US" sz="2400" b="1" dirty="0"/>
              <a:t> </a:t>
            </a:r>
            <a:r>
              <a:rPr lang="en-US" sz="2400" b="1" dirty="0" err="1"/>
              <a:t>হয়</a:t>
            </a:r>
            <a:r>
              <a:rPr lang="en-US" sz="2400" b="1" dirty="0"/>
              <a:t> </a:t>
            </a:r>
            <a:r>
              <a:rPr lang="en-US" sz="2400" b="1" dirty="0" err="1"/>
              <a:t>এবং</a:t>
            </a:r>
            <a:r>
              <a:rPr lang="en-US" sz="2400" b="1" dirty="0"/>
              <a:t> </a:t>
            </a:r>
            <a:r>
              <a:rPr lang="en-US" sz="2400" b="1" dirty="0" err="1"/>
              <a:t>একই</a:t>
            </a:r>
            <a:r>
              <a:rPr lang="en-US" sz="2400" b="1" dirty="0"/>
              <a:t> </a:t>
            </a:r>
            <a:r>
              <a:rPr lang="en-US" sz="2400" b="1" dirty="0" err="1"/>
              <a:t>সঙ্গে</a:t>
            </a:r>
            <a:r>
              <a:rPr lang="en-US" sz="2400" b="1" dirty="0"/>
              <a:t> </a:t>
            </a:r>
            <a:r>
              <a:rPr lang="en-US" sz="2400" b="1" dirty="0" err="1"/>
              <a:t>বাংলার</a:t>
            </a:r>
            <a:r>
              <a:rPr lang="en-US" sz="2400" b="1" dirty="0"/>
              <a:t> </a:t>
            </a:r>
            <a:r>
              <a:rPr lang="en-US" sz="2400" b="1" dirty="0" err="1"/>
              <a:t>শাসকদের</a:t>
            </a:r>
            <a:r>
              <a:rPr lang="en-US" sz="2400" b="1" dirty="0"/>
              <a:t> </a:t>
            </a:r>
            <a:r>
              <a:rPr lang="en-US" sz="2400" b="1" dirty="0" err="1"/>
              <a:t>সাথে</a:t>
            </a:r>
            <a:r>
              <a:rPr lang="en-US" sz="2400" b="1" dirty="0"/>
              <a:t> </a:t>
            </a:r>
            <a:r>
              <a:rPr lang="en-US" sz="2400" b="1" dirty="0" err="1"/>
              <a:t>তারা</a:t>
            </a:r>
            <a:r>
              <a:rPr lang="en-US" sz="2400" b="1" dirty="0"/>
              <a:t> </a:t>
            </a:r>
            <a:r>
              <a:rPr lang="en-US" sz="2400" b="1" dirty="0" err="1"/>
              <a:t>বিরোধে</a:t>
            </a:r>
            <a:r>
              <a:rPr lang="en-US" sz="2400" b="1" dirty="0"/>
              <a:t> </a:t>
            </a:r>
            <a:r>
              <a:rPr lang="en-US" sz="2400" b="1" dirty="0" err="1"/>
              <a:t>জড়িয়ে</a:t>
            </a:r>
            <a:r>
              <a:rPr lang="en-US" sz="2400" b="1" dirty="0"/>
              <a:t> </a:t>
            </a:r>
            <a:r>
              <a:rPr lang="en-US" sz="2400" b="1" dirty="0" err="1"/>
              <a:t>পড়ে</a:t>
            </a:r>
            <a:r>
              <a:rPr lang="en-US" sz="2400" b="1" dirty="0"/>
              <a:t>।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3B74F9-4D93-485C-9D52-BCAC14156581}"/>
              </a:ext>
            </a:extLst>
          </p:cNvPr>
          <p:cNvSpPr txBox="1"/>
          <p:nvPr/>
        </p:nvSpPr>
        <p:spPr>
          <a:xfrm>
            <a:off x="436097" y="3137095"/>
            <a:ext cx="54019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১৮০৫ </a:t>
            </a:r>
            <a:r>
              <a:rPr lang="en-US" sz="2400" b="1" dirty="0" err="1"/>
              <a:t>সালে</a:t>
            </a:r>
            <a:r>
              <a:rPr lang="en-US" sz="2400" b="1" dirty="0"/>
              <a:t> </a:t>
            </a:r>
            <a:r>
              <a:rPr lang="en-US" sz="2400" b="1" dirty="0" err="1"/>
              <a:t>ওলন্দারা</a:t>
            </a:r>
            <a:r>
              <a:rPr lang="en-US" sz="2400" b="1" dirty="0"/>
              <a:t> </a:t>
            </a:r>
            <a:r>
              <a:rPr lang="en-US" sz="2400" b="1" dirty="0" err="1"/>
              <a:t>সকল</a:t>
            </a:r>
            <a:r>
              <a:rPr lang="en-US" sz="2400" b="1" dirty="0"/>
              <a:t> </a:t>
            </a:r>
            <a:r>
              <a:rPr lang="en-US" sz="2400" b="1" dirty="0" err="1"/>
              <a:t>বাণিজ্য</a:t>
            </a:r>
            <a:r>
              <a:rPr lang="en-US" sz="2400" b="1" dirty="0"/>
              <a:t> </a:t>
            </a:r>
            <a:r>
              <a:rPr lang="en-US" sz="2400" b="1" dirty="0" err="1"/>
              <a:t>কেন্দ্র</a:t>
            </a:r>
            <a:r>
              <a:rPr lang="en-US" sz="2400" b="1" dirty="0"/>
              <a:t> </a:t>
            </a:r>
            <a:r>
              <a:rPr lang="en-US" sz="2400" b="1" dirty="0" err="1"/>
              <a:t>গুটিয়ে</a:t>
            </a:r>
            <a:r>
              <a:rPr lang="en-US" sz="2400" b="1" dirty="0"/>
              <a:t> </a:t>
            </a:r>
            <a:r>
              <a:rPr lang="en-US" sz="2400" b="1" dirty="0" err="1"/>
              <a:t>ভারতবর্ষ</a:t>
            </a:r>
            <a:r>
              <a:rPr lang="en-US" sz="2400" b="1" dirty="0"/>
              <a:t> </a:t>
            </a:r>
            <a:r>
              <a:rPr lang="en-US" sz="2400" b="1" dirty="0" err="1"/>
              <a:t>ত্যাগ</a:t>
            </a:r>
            <a:r>
              <a:rPr lang="en-US" sz="2400" b="1" dirty="0"/>
              <a:t> </a:t>
            </a:r>
            <a:r>
              <a:rPr lang="en-US" sz="2400" b="1" dirty="0" err="1"/>
              <a:t>করেন</a:t>
            </a:r>
            <a:r>
              <a:rPr lang="en-US" sz="2400" b="1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8144234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>
            <a:extLst>
              <a:ext uri="{FF2B5EF4-FFF2-40B4-BE49-F238E27FC236}">
                <a16:creationId xmlns:a16="http://schemas.microsoft.com/office/drawing/2014/main" id="{CD85811F-421F-447E-A1B3-D120CB0B7CFE}"/>
              </a:ext>
            </a:extLst>
          </p:cNvPr>
          <p:cNvSpPr/>
          <p:nvPr/>
        </p:nvSpPr>
        <p:spPr>
          <a:xfrm>
            <a:off x="878059" y="253840"/>
            <a:ext cx="6889946" cy="1322363"/>
          </a:xfrm>
          <a:prstGeom prst="flowChartAlternateProcess">
            <a:avLst/>
          </a:prstGeom>
          <a:solidFill>
            <a:schemeClr val="bg1">
              <a:lumMod val="95000"/>
            </a:schemeClr>
          </a:solidFill>
          <a:ln w="76200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BEA7AB-136C-4FC9-B4F8-9FEFD759850F}"/>
              </a:ext>
            </a:extLst>
          </p:cNvPr>
          <p:cNvSpPr txBox="1"/>
          <p:nvPr/>
        </p:nvSpPr>
        <p:spPr>
          <a:xfrm>
            <a:off x="926123" y="490726"/>
            <a:ext cx="68899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১</a:t>
            </a:r>
            <a:r>
              <a:rPr lang="en-US" sz="3200" b="1" dirty="0"/>
              <a:t>.জগৎ </a:t>
            </a:r>
            <a:r>
              <a:rPr lang="en-US" sz="3200" b="1" dirty="0" err="1"/>
              <a:t>বিখ্যাত</a:t>
            </a:r>
            <a:r>
              <a:rPr lang="en-US" sz="3200" b="1" dirty="0"/>
              <a:t> </a:t>
            </a:r>
            <a:r>
              <a:rPr lang="en-US" sz="3200" b="1" dirty="0" err="1"/>
              <a:t>কাপড়ের</a:t>
            </a:r>
            <a:r>
              <a:rPr lang="en-US" sz="3200" b="1" dirty="0"/>
              <a:t> </a:t>
            </a:r>
            <a:r>
              <a:rPr lang="en-US" sz="3200" b="1" dirty="0" err="1"/>
              <a:t>নাম</a:t>
            </a:r>
            <a:r>
              <a:rPr lang="en-US" sz="3200" b="1" dirty="0"/>
              <a:t> </a:t>
            </a:r>
            <a:r>
              <a:rPr lang="en-US" sz="3200" b="1" dirty="0" err="1"/>
              <a:t>কী</a:t>
            </a:r>
            <a:r>
              <a:rPr lang="en-US" sz="4000" b="1" dirty="0"/>
              <a:t>?</a:t>
            </a:r>
            <a:endParaRPr lang="en-US" sz="3200" b="1" dirty="0"/>
          </a:p>
        </p:txBody>
      </p:sp>
      <p:sp>
        <p:nvSpPr>
          <p:cNvPr id="5" name="Flowchart: Alternate Process 4">
            <a:extLst>
              <a:ext uri="{FF2B5EF4-FFF2-40B4-BE49-F238E27FC236}">
                <a16:creationId xmlns:a16="http://schemas.microsoft.com/office/drawing/2014/main" id="{88C315CE-88CE-4B17-AAB7-BDC86340F253}"/>
              </a:ext>
            </a:extLst>
          </p:cNvPr>
          <p:cNvSpPr/>
          <p:nvPr/>
        </p:nvSpPr>
        <p:spPr>
          <a:xfrm>
            <a:off x="7937693" y="253840"/>
            <a:ext cx="4033470" cy="1322363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2F6700-53FA-4A64-8FAD-DFDFF5AAE521}"/>
              </a:ext>
            </a:extLst>
          </p:cNvPr>
          <p:cNvSpPr txBox="1"/>
          <p:nvPr/>
        </p:nvSpPr>
        <p:spPr>
          <a:xfrm>
            <a:off x="7937693" y="583058"/>
            <a:ext cx="1783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উত্তরঃ</a:t>
            </a:r>
            <a:endParaRPr lang="en-US" sz="32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AF8757-9ACC-46EB-8FD3-C1BBFEE7B0BD}"/>
              </a:ext>
            </a:extLst>
          </p:cNvPr>
          <p:cNvSpPr txBox="1"/>
          <p:nvPr/>
        </p:nvSpPr>
        <p:spPr>
          <a:xfrm>
            <a:off x="9103112" y="617476"/>
            <a:ext cx="28680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মসলিনকাপড়</a:t>
            </a:r>
            <a:endParaRPr lang="en-US" sz="3200" b="1" dirty="0"/>
          </a:p>
        </p:txBody>
      </p:sp>
      <p:sp>
        <p:nvSpPr>
          <p:cNvPr id="8" name="Rectangle: Single Corner Snipped 7">
            <a:extLst>
              <a:ext uri="{FF2B5EF4-FFF2-40B4-BE49-F238E27FC236}">
                <a16:creationId xmlns:a16="http://schemas.microsoft.com/office/drawing/2014/main" id="{8C5708BB-76E7-4F91-8712-2667C21834AA}"/>
              </a:ext>
            </a:extLst>
          </p:cNvPr>
          <p:cNvSpPr/>
          <p:nvPr/>
        </p:nvSpPr>
        <p:spPr>
          <a:xfrm>
            <a:off x="731520" y="2293032"/>
            <a:ext cx="6889946" cy="1322363"/>
          </a:xfrm>
          <a:prstGeom prst="snip1Rect">
            <a:avLst/>
          </a:prstGeom>
          <a:solidFill>
            <a:schemeClr val="bg1">
              <a:lumMod val="95000"/>
            </a:schemeClr>
          </a:solidFill>
          <a:ln w="76200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63BF0B0-A087-40E3-93E9-15108CBB0C37}"/>
              </a:ext>
            </a:extLst>
          </p:cNvPr>
          <p:cNvSpPr txBox="1"/>
          <p:nvPr/>
        </p:nvSpPr>
        <p:spPr>
          <a:xfrm>
            <a:off x="878059" y="2661827"/>
            <a:ext cx="19776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২.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0C5E4FA-D84F-4FD1-880F-4F064FC4FF83}"/>
              </a:ext>
            </a:extLst>
          </p:cNvPr>
          <p:cNvSpPr txBox="1"/>
          <p:nvPr/>
        </p:nvSpPr>
        <p:spPr>
          <a:xfrm>
            <a:off x="1378634" y="2661825"/>
            <a:ext cx="69916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ইস্ট</a:t>
            </a:r>
            <a:r>
              <a:rPr lang="en-US" sz="2800" b="1" dirty="0"/>
              <a:t> </a:t>
            </a:r>
            <a:r>
              <a:rPr lang="en-US" sz="2800" b="1" dirty="0" err="1"/>
              <a:t>ইন্ডিয়া</a:t>
            </a:r>
            <a:r>
              <a:rPr lang="en-US" sz="2800" b="1" dirty="0"/>
              <a:t> </a:t>
            </a:r>
            <a:r>
              <a:rPr lang="en-US" sz="2800" b="1" dirty="0" err="1"/>
              <a:t>কোম্পানি</a:t>
            </a:r>
            <a:r>
              <a:rPr lang="en-US" sz="2800" b="1" dirty="0"/>
              <a:t> </a:t>
            </a:r>
            <a:r>
              <a:rPr lang="en-US" sz="2800" b="1" dirty="0" err="1"/>
              <a:t>কোন</a:t>
            </a:r>
            <a:r>
              <a:rPr lang="en-US" sz="2800" b="1" dirty="0"/>
              <a:t> </a:t>
            </a:r>
            <a:r>
              <a:rPr lang="en-US" sz="2800" b="1" dirty="0" err="1"/>
              <a:t>দেশের</a:t>
            </a:r>
            <a:r>
              <a:rPr lang="en-US" sz="2800" b="1" dirty="0"/>
              <a:t> </a:t>
            </a:r>
            <a:r>
              <a:rPr lang="en-US" sz="2400" b="1" dirty="0" err="1"/>
              <a:t>অধিবাসী</a:t>
            </a:r>
            <a:r>
              <a:rPr lang="en-US" sz="3200" b="1" dirty="0"/>
              <a:t>?</a:t>
            </a:r>
            <a:endParaRPr lang="en-US" sz="2800" b="1" dirty="0"/>
          </a:p>
        </p:txBody>
      </p:sp>
      <p:sp>
        <p:nvSpPr>
          <p:cNvPr id="11" name="Flowchart: Alternate Process 10">
            <a:extLst>
              <a:ext uri="{FF2B5EF4-FFF2-40B4-BE49-F238E27FC236}">
                <a16:creationId xmlns:a16="http://schemas.microsoft.com/office/drawing/2014/main" id="{CE9C2F15-75EF-4BE4-9F87-FA62A98BCA6B}"/>
              </a:ext>
            </a:extLst>
          </p:cNvPr>
          <p:cNvSpPr/>
          <p:nvPr/>
        </p:nvSpPr>
        <p:spPr>
          <a:xfrm>
            <a:off x="7749248" y="2279411"/>
            <a:ext cx="4221915" cy="1292530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>
            <a:prstDash val="lgDashDotDot"/>
          </a:ln>
          <a:effectLst>
            <a:reflection blurRad="6350" stA="50000" endA="300" endPos="555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1E04218-19E9-41DE-917E-17605C9D770C}"/>
              </a:ext>
            </a:extLst>
          </p:cNvPr>
          <p:cNvSpPr txBox="1"/>
          <p:nvPr/>
        </p:nvSpPr>
        <p:spPr>
          <a:xfrm>
            <a:off x="7937693" y="2642007"/>
            <a:ext cx="1577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উত্তরঃ</a:t>
            </a:r>
            <a:endParaRPr lang="en-US" sz="28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07B364E-6685-4EBD-88C3-88F65805A37E}"/>
              </a:ext>
            </a:extLst>
          </p:cNvPr>
          <p:cNvSpPr txBox="1"/>
          <p:nvPr/>
        </p:nvSpPr>
        <p:spPr>
          <a:xfrm>
            <a:off x="9449972" y="2631629"/>
            <a:ext cx="20011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হল্যান্ডের</a:t>
            </a:r>
            <a:endParaRPr lang="en-US" sz="2800" b="1" dirty="0"/>
          </a:p>
        </p:txBody>
      </p:sp>
      <p:sp>
        <p:nvSpPr>
          <p:cNvPr id="14" name="Rectangle: Diagonal Corners Snipped 13">
            <a:extLst>
              <a:ext uri="{FF2B5EF4-FFF2-40B4-BE49-F238E27FC236}">
                <a16:creationId xmlns:a16="http://schemas.microsoft.com/office/drawing/2014/main" id="{0048DF54-AC8F-411E-8B12-E139EF8B5EEA}"/>
              </a:ext>
            </a:extLst>
          </p:cNvPr>
          <p:cNvSpPr/>
          <p:nvPr/>
        </p:nvSpPr>
        <p:spPr>
          <a:xfrm>
            <a:off x="450166" y="4117973"/>
            <a:ext cx="7317839" cy="1322364"/>
          </a:xfrm>
          <a:prstGeom prst="snip2Diag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prstDash val="lgDash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AE1A360-76D2-4074-9F9D-AA815BEA5CAA}"/>
              </a:ext>
            </a:extLst>
          </p:cNvPr>
          <p:cNvSpPr txBox="1"/>
          <p:nvPr/>
        </p:nvSpPr>
        <p:spPr>
          <a:xfrm>
            <a:off x="667626" y="4350326"/>
            <a:ext cx="10632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৩.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0D68C1-8FF7-4C32-82C7-DE641A4B8650}"/>
              </a:ext>
            </a:extLst>
          </p:cNvPr>
          <p:cNvSpPr txBox="1"/>
          <p:nvPr/>
        </p:nvSpPr>
        <p:spPr>
          <a:xfrm>
            <a:off x="1199268" y="4288770"/>
            <a:ext cx="6738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ভাস্কো-ডা-গামা</a:t>
            </a:r>
            <a:r>
              <a:rPr lang="en-US" sz="2800" b="1" dirty="0"/>
              <a:t> </a:t>
            </a:r>
            <a:r>
              <a:rPr lang="en-US" sz="2800" b="1" dirty="0" err="1"/>
              <a:t>কোন</a:t>
            </a:r>
            <a:r>
              <a:rPr lang="en-US" sz="2800" b="1" dirty="0"/>
              <a:t> </a:t>
            </a:r>
            <a:r>
              <a:rPr lang="en-US" sz="2800" b="1" dirty="0" err="1"/>
              <a:t>দেশের</a:t>
            </a:r>
            <a:r>
              <a:rPr lang="en-US" sz="2800" b="1" dirty="0"/>
              <a:t> </a:t>
            </a:r>
            <a:r>
              <a:rPr lang="en-US" sz="2800" b="1" dirty="0" err="1"/>
              <a:t>নাগরিক</a:t>
            </a:r>
            <a:r>
              <a:rPr lang="en-US" sz="2800" b="1" dirty="0"/>
              <a:t> </a:t>
            </a:r>
            <a:r>
              <a:rPr lang="en-US" sz="3600" b="1" dirty="0"/>
              <a:t>?</a:t>
            </a:r>
            <a:endParaRPr lang="en-US" sz="2800" b="1" dirty="0"/>
          </a:p>
        </p:txBody>
      </p:sp>
      <p:sp>
        <p:nvSpPr>
          <p:cNvPr id="17" name="Flowchart: Alternate Process 16">
            <a:extLst>
              <a:ext uri="{FF2B5EF4-FFF2-40B4-BE49-F238E27FC236}">
                <a16:creationId xmlns:a16="http://schemas.microsoft.com/office/drawing/2014/main" id="{ABB828F7-046E-4F05-91FC-3CC3EB85E619}"/>
              </a:ext>
            </a:extLst>
          </p:cNvPr>
          <p:cNvSpPr/>
          <p:nvPr/>
        </p:nvSpPr>
        <p:spPr>
          <a:xfrm>
            <a:off x="7985465" y="4220414"/>
            <a:ext cx="3985698" cy="1169887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 w="57150"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568A087-DA10-4555-BC78-7F18550126AC}"/>
              </a:ext>
            </a:extLst>
          </p:cNvPr>
          <p:cNvSpPr txBox="1"/>
          <p:nvPr/>
        </p:nvSpPr>
        <p:spPr>
          <a:xfrm>
            <a:off x="8155153" y="4591185"/>
            <a:ext cx="17725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উত্তরঃ</a:t>
            </a:r>
            <a:endParaRPr lang="en-US" sz="2800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F25C980-77DA-430B-BB44-B168CD5FC91B}"/>
              </a:ext>
            </a:extLst>
          </p:cNvPr>
          <p:cNvSpPr txBox="1"/>
          <p:nvPr/>
        </p:nvSpPr>
        <p:spPr>
          <a:xfrm>
            <a:off x="9498841" y="4591185"/>
            <a:ext cx="2329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পর্তুগিজ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622782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2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2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  <p:bldP spid="6" grpId="0"/>
      <p:bldP spid="7" grpId="0"/>
      <p:bldP spid="8" grpId="0" animBg="1"/>
      <p:bldP spid="9" grpId="0"/>
      <p:bldP spid="10" grpId="0"/>
      <p:bldP spid="11" grpId="0" animBg="1"/>
      <p:bldP spid="12" grpId="0"/>
      <p:bldP spid="13" grpId="0"/>
      <p:bldP spid="14" grpId="0" animBg="1"/>
      <p:bldP spid="15" grpId="0"/>
      <p:bldP spid="16" grpId="0"/>
      <p:bldP spid="17" grpId="0" animBg="1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526F30C0-EF23-44C5-B8EF-6EDC437AAB0D}"/>
              </a:ext>
            </a:extLst>
          </p:cNvPr>
          <p:cNvSpPr/>
          <p:nvPr/>
        </p:nvSpPr>
        <p:spPr>
          <a:xfrm>
            <a:off x="2722098" y="573740"/>
            <a:ext cx="6246056" cy="98473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prstDash val="dashDot"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E49993-9CE9-4E51-8A26-86390A918306}"/>
              </a:ext>
            </a:extLst>
          </p:cNvPr>
          <p:cNvSpPr txBox="1"/>
          <p:nvPr/>
        </p:nvSpPr>
        <p:spPr>
          <a:xfrm>
            <a:off x="4487594" y="773723"/>
            <a:ext cx="2715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</a:rPr>
              <a:t>বাড়ির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</a:rPr>
              <a:t>কাজ</a:t>
            </a: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ectangle: Top Corners Rounded 3">
            <a:extLst>
              <a:ext uri="{FF2B5EF4-FFF2-40B4-BE49-F238E27FC236}">
                <a16:creationId xmlns:a16="http://schemas.microsoft.com/office/drawing/2014/main" id="{66B4B302-3614-457A-B2B0-1F5C166B186F}"/>
              </a:ext>
            </a:extLst>
          </p:cNvPr>
          <p:cNvSpPr/>
          <p:nvPr/>
        </p:nvSpPr>
        <p:spPr>
          <a:xfrm>
            <a:off x="1083212" y="2377440"/>
            <a:ext cx="10663311" cy="2880880"/>
          </a:xfrm>
          <a:prstGeom prst="round2SameRect">
            <a:avLst/>
          </a:prstGeom>
          <a:solidFill>
            <a:schemeClr val="bg1">
              <a:lumMod val="95000"/>
            </a:schemeClr>
          </a:solidFill>
          <a:ln w="57150"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AACC59-B0C9-4B24-8F98-F2511EC0A87E}"/>
              </a:ext>
            </a:extLst>
          </p:cNvPr>
          <p:cNvSpPr txBox="1"/>
          <p:nvPr/>
        </p:nvSpPr>
        <p:spPr>
          <a:xfrm>
            <a:off x="1856935" y="3207434"/>
            <a:ext cx="101287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ডাচ</a:t>
            </a:r>
            <a:r>
              <a:rPr lang="en-US" sz="3200" b="1" dirty="0"/>
              <a:t> </a:t>
            </a:r>
            <a:r>
              <a:rPr lang="en-US" sz="3200" b="1" dirty="0" err="1"/>
              <a:t>ইস্ট</a:t>
            </a:r>
            <a:r>
              <a:rPr lang="en-US" sz="3200" b="1" dirty="0"/>
              <a:t> </a:t>
            </a:r>
            <a:r>
              <a:rPr lang="en-US" sz="3200" b="1" dirty="0" err="1"/>
              <a:t>ইন্ডিয়া</a:t>
            </a:r>
            <a:r>
              <a:rPr lang="en-US" sz="3200" b="1" dirty="0"/>
              <a:t> </a:t>
            </a:r>
            <a:r>
              <a:rPr lang="en-US" sz="3200" b="1" dirty="0" err="1"/>
              <a:t>কোম্পানি</a:t>
            </a:r>
            <a:r>
              <a:rPr lang="en-US" sz="3200" b="1" dirty="0"/>
              <a:t> </a:t>
            </a:r>
            <a:r>
              <a:rPr lang="en-US" sz="3200" b="1" dirty="0" err="1"/>
              <a:t>ভারত</a:t>
            </a:r>
            <a:r>
              <a:rPr lang="en-US" sz="3200" b="1" dirty="0"/>
              <a:t> </a:t>
            </a:r>
            <a:r>
              <a:rPr lang="en-US" sz="3200" b="1" dirty="0" err="1"/>
              <a:t>বর্ষ</a:t>
            </a:r>
            <a:r>
              <a:rPr lang="en-US" sz="3200" b="1" dirty="0"/>
              <a:t> </a:t>
            </a:r>
            <a:r>
              <a:rPr lang="en-US" sz="3200" b="1" dirty="0" err="1"/>
              <a:t>ত্যাগকরার</a:t>
            </a:r>
            <a:r>
              <a:rPr lang="en-US" sz="3200" b="1" dirty="0"/>
              <a:t> </a:t>
            </a:r>
            <a:r>
              <a:rPr lang="en-US" sz="3200" b="1" dirty="0" err="1"/>
              <a:t>কারণ</a:t>
            </a:r>
            <a:r>
              <a:rPr lang="en-US" sz="3200" b="1" dirty="0"/>
              <a:t> </a:t>
            </a:r>
            <a:r>
              <a:rPr lang="en-US" sz="3200" b="1" dirty="0" err="1"/>
              <a:t>খাতায়</a:t>
            </a:r>
            <a:r>
              <a:rPr lang="en-US" sz="3200" b="1" dirty="0"/>
              <a:t> </a:t>
            </a:r>
            <a:r>
              <a:rPr lang="en-US" sz="3200" b="1" dirty="0" err="1"/>
              <a:t>লিখি</a:t>
            </a:r>
            <a:r>
              <a:rPr lang="en-US" sz="3200" b="1" dirty="0"/>
              <a:t> </a:t>
            </a:r>
            <a:r>
              <a:rPr lang="en-US" sz="3200" b="1" dirty="0" err="1"/>
              <a:t>আনতে</a:t>
            </a:r>
            <a:r>
              <a:rPr lang="en-US" sz="3200" b="1" dirty="0"/>
              <a:t> </a:t>
            </a:r>
            <a:r>
              <a:rPr lang="en-US" sz="3200" b="1" dirty="0" err="1"/>
              <a:t>হবে</a:t>
            </a:r>
            <a:r>
              <a:rPr lang="en-US" sz="3200" b="1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206261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rr 5">
            <a:extLst>
              <a:ext uri="{FF2B5EF4-FFF2-40B4-BE49-F238E27FC236}">
                <a16:creationId xmlns:a16="http://schemas.microsoft.com/office/drawing/2014/main" id="{4390D27B-3B0B-4BA6-B44C-203BA343165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110" y="1855969"/>
            <a:ext cx="8650801" cy="4812117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Rectangle: Top Corners Snipped 1">
            <a:extLst>
              <a:ext uri="{FF2B5EF4-FFF2-40B4-BE49-F238E27FC236}">
                <a16:creationId xmlns:a16="http://schemas.microsoft.com/office/drawing/2014/main" id="{2FBA48D4-9D4F-436E-A2FF-FCB5804356BD}"/>
              </a:ext>
            </a:extLst>
          </p:cNvPr>
          <p:cNvSpPr/>
          <p:nvPr/>
        </p:nvSpPr>
        <p:spPr>
          <a:xfrm>
            <a:off x="1434905" y="63304"/>
            <a:ext cx="8131126" cy="1083212"/>
          </a:xfrm>
          <a:prstGeom prst="snip2SameRect">
            <a:avLst/>
          </a:prstGeom>
          <a:solidFill>
            <a:schemeClr val="bg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DDE922-B56D-43D4-922D-798E31E3FD5A}"/>
              </a:ext>
            </a:extLst>
          </p:cNvPr>
          <p:cNvSpPr txBox="1"/>
          <p:nvPr/>
        </p:nvSpPr>
        <p:spPr>
          <a:xfrm>
            <a:off x="2105108" y="130853"/>
            <a:ext cx="75543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/>
              <a:t>সবাই</a:t>
            </a:r>
            <a:r>
              <a:rPr lang="en-US" sz="6000" b="1" dirty="0"/>
              <a:t> </a:t>
            </a:r>
            <a:r>
              <a:rPr lang="en-US" sz="6000" b="1" dirty="0" err="1"/>
              <a:t>কে</a:t>
            </a:r>
            <a:r>
              <a:rPr lang="en-US" sz="6000" b="1" dirty="0"/>
              <a:t> </a:t>
            </a:r>
            <a:r>
              <a:rPr lang="en-US" sz="6000" b="1" dirty="0" err="1"/>
              <a:t>ধন্যবাদ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246191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i">
            <a:extLst>
              <a:ext uri="{FF2B5EF4-FFF2-40B4-BE49-F238E27FC236}">
                <a16:creationId xmlns:a16="http://schemas.microsoft.com/office/drawing/2014/main" id="{665656B7-610B-4127-8D36-09566505559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8368" y="1459196"/>
            <a:ext cx="3089223" cy="361104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A06209F-C4BF-49F6-9081-D02EBCE09A0D}"/>
              </a:ext>
            </a:extLst>
          </p:cNvPr>
          <p:cNvSpPr txBox="1"/>
          <p:nvPr/>
        </p:nvSpPr>
        <p:spPr>
          <a:xfrm>
            <a:off x="4445124" y="266738"/>
            <a:ext cx="5317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solidFill>
                  <a:schemeClr val="accent6">
                    <a:lumMod val="75000"/>
                  </a:schemeClr>
                </a:solidFill>
              </a:rPr>
              <a:t>পরিচিতি</a:t>
            </a:r>
            <a:endParaRPr lang="en-US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4829A5-9637-4D3D-8BF3-E44C36132E29}"/>
              </a:ext>
            </a:extLst>
          </p:cNvPr>
          <p:cNvSpPr txBox="1"/>
          <p:nvPr/>
        </p:nvSpPr>
        <p:spPr>
          <a:xfrm>
            <a:off x="642223" y="757942"/>
            <a:ext cx="3404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70C0"/>
                </a:solidFill>
              </a:rPr>
              <a:t>শিক্ষক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পরিচিতি</a:t>
            </a:r>
            <a:endParaRPr lang="en-US" sz="2800" b="1" dirty="0">
              <a:solidFill>
                <a:srgbClr val="0070C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7A9B3FF-99B2-43FE-941C-B58F825C92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223" y="1376848"/>
            <a:ext cx="2377440" cy="2642795"/>
          </a:xfrm>
          <a:prstGeom prst="ellipse">
            <a:avLst/>
          </a:prstGeom>
          <a:ln w="190500" cap="rnd">
            <a:solidFill>
              <a:schemeClr val="accent2">
                <a:lumMod val="40000"/>
                <a:lumOff val="60000"/>
              </a:schemeClr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A486B91-FDD6-44AF-9762-C35F982FF3D4}"/>
              </a:ext>
            </a:extLst>
          </p:cNvPr>
          <p:cNvSpPr txBox="1"/>
          <p:nvPr/>
        </p:nvSpPr>
        <p:spPr>
          <a:xfrm>
            <a:off x="548640" y="4019643"/>
            <a:ext cx="585216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chemeClr val="accent4">
                    <a:lumMod val="75000"/>
                  </a:schemeClr>
                </a:solidFill>
              </a:rPr>
              <a:t>মোঃবরকত</a:t>
            </a:r>
            <a:r>
              <a:rPr lang="en-US" sz="3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4">
                    <a:lumMod val="75000"/>
                  </a:schemeClr>
                </a:solidFill>
              </a:rPr>
              <a:t>উল্লাহ</a:t>
            </a:r>
            <a:endParaRPr lang="en-US" sz="3600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2800" dirty="0" err="1">
                <a:solidFill>
                  <a:srgbClr val="002060"/>
                </a:solidFill>
              </a:rPr>
              <a:t>সহকারি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শিক্ষক</a:t>
            </a:r>
            <a:endParaRPr lang="en-US" sz="2800" dirty="0">
              <a:solidFill>
                <a:srgbClr val="002060"/>
              </a:solidFill>
            </a:endParaRPr>
          </a:p>
          <a:p>
            <a:r>
              <a:rPr lang="en-US" sz="2400" dirty="0" err="1">
                <a:solidFill>
                  <a:srgbClr val="00B0F0"/>
                </a:solidFill>
              </a:rPr>
              <a:t>কাদিরপুর</a:t>
            </a:r>
            <a:r>
              <a:rPr lang="en-US" sz="2400" dirty="0">
                <a:solidFill>
                  <a:srgbClr val="00B0F0"/>
                </a:solidFill>
              </a:rPr>
              <a:t> </a:t>
            </a:r>
            <a:r>
              <a:rPr lang="en-US" sz="2400" dirty="0" err="1">
                <a:solidFill>
                  <a:srgbClr val="00B0F0"/>
                </a:solidFill>
              </a:rPr>
              <a:t>এস,এম,নাথ</a:t>
            </a:r>
            <a:r>
              <a:rPr lang="en-US" sz="2400" dirty="0">
                <a:solidFill>
                  <a:srgbClr val="00B0F0"/>
                </a:solidFill>
              </a:rPr>
              <a:t> </a:t>
            </a:r>
            <a:r>
              <a:rPr lang="en-US" sz="2400" dirty="0" err="1">
                <a:solidFill>
                  <a:srgbClr val="00B0F0"/>
                </a:solidFill>
              </a:rPr>
              <a:t>উচ্চ</a:t>
            </a:r>
            <a:r>
              <a:rPr lang="en-US" sz="2400" dirty="0">
                <a:solidFill>
                  <a:srgbClr val="00B0F0"/>
                </a:solidFill>
              </a:rPr>
              <a:t> </a:t>
            </a:r>
            <a:r>
              <a:rPr lang="en-US" sz="2400" dirty="0" err="1">
                <a:solidFill>
                  <a:srgbClr val="00B0F0"/>
                </a:solidFill>
              </a:rPr>
              <a:t>বিদ্যালয়</a:t>
            </a:r>
            <a:endParaRPr lang="en-US" sz="2400" dirty="0">
              <a:solidFill>
                <a:srgbClr val="00B0F0"/>
              </a:solidFill>
            </a:endParaRPr>
          </a:p>
          <a:p>
            <a:r>
              <a:rPr lang="en-US" sz="2400" dirty="0" err="1">
                <a:solidFill>
                  <a:srgbClr val="00B0F0"/>
                </a:solidFill>
              </a:rPr>
              <a:t>অষ্টগ্রাম,কিশোরগঞ্জ</a:t>
            </a:r>
            <a:r>
              <a:rPr lang="en-US" sz="2400" dirty="0">
                <a:solidFill>
                  <a:srgbClr val="00B0F0"/>
                </a:solidFill>
              </a:rPr>
              <a:t>।</a:t>
            </a:r>
          </a:p>
          <a:p>
            <a:r>
              <a:rPr lang="en-US" sz="2400" dirty="0">
                <a:solidFill>
                  <a:srgbClr val="002060"/>
                </a:solidFill>
              </a:rPr>
              <a:t>মোবাইলঃ০১৭৪৫৪৪২৫০৯</a:t>
            </a:r>
          </a:p>
          <a:p>
            <a:r>
              <a:rPr lang="en-US" sz="2400" dirty="0" err="1">
                <a:solidFill>
                  <a:srgbClr val="FF0000"/>
                </a:solidFill>
              </a:rPr>
              <a:t>Mail:barkatullahkatkhal@gmail.com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sz="1200" dirty="0">
              <a:solidFill>
                <a:srgbClr val="00B0F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70BA00-2D6A-44D2-8D30-FFF4AA8D3725}"/>
              </a:ext>
            </a:extLst>
          </p:cNvPr>
          <p:cNvSpPr txBox="1"/>
          <p:nvPr/>
        </p:nvSpPr>
        <p:spPr>
          <a:xfrm>
            <a:off x="8160985" y="682236"/>
            <a:ext cx="3146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70C0"/>
                </a:solidFill>
              </a:rPr>
              <a:t>বিষয়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পরিচিতি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A96EB39-F96F-48B6-8EA4-C4BF136F7074}"/>
              </a:ext>
            </a:extLst>
          </p:cNvPr>
          <p:cNvSpPr txBox="1"/>
          <p:nvPr/>
        </p:nvSpPr>
        <p:spPr>
          <a:xfrm>
            <a:off x="8218368" y="5165229"/>
            <a:ext cx="352396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/>
              <a:t>অধ্যয়ঃ</a:t>
            </a:r>
            <a:r>
              <a:rPr lang="en-US" sz="3600" b="1" dirty="0"/>
              <a:t> </a:t>
            </a:r>
            <a:r>
              <a:rPr lang="en-US" sz="3600" dirty="0" err="1">
                <a:solidFill>
                  <a:srgbClr val="00B050"/>
                </a:solidFill>
              </a:rPr>
              <a:t>অষ্টম</a:t>
            </a:r>
            <a:endParaRPr lang="en-US" sz="3600" dirty="0">
              <a:solidFill>
                <a:srgbClr val="00B050"/>
              </a:solidFill>
            </a:endParaRPr>
          </a:p>
          <a:p>
            <a:r>
              <a:rPr lang="en-US" sz="3600" dirty="0">
                <a:solidFill>
                  <a:srgbClr val="002060"/>
                </a:solidFill>
              </a:rPr>
              <a:t>সময়ঃ৫০মিনিট</a:t>
            </a:r>
          </a:p>
          <a:p>
            <a:r>
              <a:rPr lang="en-US" sz="3200" dirty="0"/>
              <a:t>তারিখঃ২৩/৮/২০২১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C893593-C06D-464F-9D1A-39F31299DE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2859" y="1205456"/>
            <a:ext cx="1423998" cy="3786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6434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4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rr 6">
            <a:extLst>
              <a:ext uri="{FF2B5EF4-FFF2-40B4-BE49-F238E27FC236}">
                <a16:creationId xmlns:a16="http://schemas.microsoft.com/office/drawing/2014/main" id="{CE67F863-E637-473D-8C6D-F763C5D82C9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019" y="1094617"/>
            <a:ext cx="9486900" cy="443367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BA53AEC-2A95-4C3B-98C6-DE2891BBB4C1}"/>
              </a:ext>
            </a:extLst>
          </p:cNvPr>
          <p:cNvSpPr txBox="1"/>
          <p:nvPr/>
        </p:nvSpPr>
        <p:spPr>
          <a:xfrm>
            <a:off x="1843088" y="214313"/>
            <a:ext cx="76247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00B0F0"/>
                </a:solidFill>
              </a:rPr>
              <a:t>ছবি</a:t>
            </a:r>
            <a:r>
              <a:rPr lang="en-US" sz="4000" b="1" dirty="0">
                <a:solidFill>
                  <a:srgbClr val="00B0F0"/>
                </a:solidFill>
              </a:rPr>
              <a:t> </a:t>
            </a:r>
            <a:r>
              <a:rPr lang="en-US" sz="4000" b="1" dirty="0" err="1">
                <a:solidFill>
                  <a:srgbClr val="00B0F0"/>
                </a:solidFill>
              </a:rPr>
              <a:t>দেখে</a:t>
            </a:r>
            <a:r>
              <a:rPr lang="en-US" sz="4000" b="1" dirty="0">
                <a:solidFill>
                  <a:srgbClr val="00B0F0"/>
                </a:solidFill>
              </a:rPr>
              <a:t> </a:t>
            </a:r>
            <a:r>
              <a:rPr lang="en-US" sz="4000" b="1" dirty="0" err="1">
                <a:solidFill>
                  <a:srgbClr val="00B0F0"/>
                </a:solidFill>
              </a:rPr>
              <a:t>কি</a:t>
            </a:r>
            <a:r>
              <a:rPr lang="en-US" sz="4000" b="1" dirty="0">
                <a:solidFill>
                  <a:srgbClr val="00B0F0"/>
                </a:solidFill>
              </a:rPr>
              <a:t> </a:t>
            </a:r>
            <a:r>
              <a:rPr lang="en-US" sz="4000" b="1" dirty="0" err="1">
                <a:solidFill>
                  <a:srgbClr val="00B0F0"/>
                </a:solidFill>
              </a:rPr>
              <a:t>বুঝতে</a:t>
            </a:r>
            <a:r>
              <a:rPr lang="en-US" sz="4000" b="1" dirty="0">
                <a:solidFill>
                  <a:srgbClr val="00B0F0"/>
                </a:solidFill>
              </a:rPr>
              <a:t> </a:t>
            </a:r>
            <a:r>
              <a:rPr lang="en-US" sz="4000" b="1" dirty="0" err="1">
                <a:solidFill>
                  <a:srgbClr val="00B0F0"/>
                </a:solidFill>
              </a:rPr>
              <a:t>পারছ</a:t>
            </a:r>
            <a:r>
              <a:rPr lang="en-US" sz="4000" b="1" dirty="0">
                <a:solidFill>
                  <a:srgbClr val="00B0F0"/>
                </a:solidFill>
              </a:rPr>
              <a:t>?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BACA2E-2E2B-4556-B7B4-197A67E70CBE}"/>
              </a:ext>
            </a:extLst>
          </p:cNvPr>
          <p:cNvSpPr txBox="1"/>
          <p:nvPr/>
        </p:nvSpPr>
        <p:spPr>
          <a:xfrm>
            <a:off x="2278856" y="5700713"/>
            <a:ext cx="8508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002060"/>
                </a:solidFill>
              </a:rPr>
              <a:t>বিদেশি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বণিকদের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আগমন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634648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>
            <a:extLst>
              <a:ext uri="{FF2B5EF4-FFF2-40B4-BE49-F238E27FC236}">
                <a16:creationId xmlns:a16="http://schemas.microsoft.com/office/drawing/2014/main" id="{48806D6F-3E6B-41A2-B3FC-0C9A7E35F25E}"/>
              </a:ext>
            </a:extLst>
          </p:cNvPr>
          <p:cNvSpPr/>
          <p:nvPr/>
        </p:nvSpPr>
        <p:spPr>
          <a:xfrm>
            <a:off x="370764" y="1668439"/>
            <a:ext cx="11450472" cy="3521122"/>
          </a:xfrm>
          <a:prstGeom prst="flowChartAlternateProcess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76200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D54DFA-5B73-4DE2-9E4C-A00047FA719C}"/>
              </a:ext>
            </a:extLst>
          </p:cNvPr>
          <p:cNvSpPr txBox="1"/>
          <p:nvPr/>
        </p:nvSpPr>
        <p:spPr>
          <a:xfrm>
            <a:off x="1269242" y="2436042"/>
            <a:ext cx="103040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solidFill>
                  <a:schemeClr val="accent2">
                    <a:lumMod val="75000"/>
                  </a:schemeClr>
                </a:solidFill>
              </a:rPr>
              <a:t>আজকের</a:t>
            </a:r>
            <a:r>
              <a:rPr lang="en-US" sz="4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800" b="1" dirty="0" err="1">
                <a:solidFill>
                  <a:schemeClr val="accent2">
                    <a:lumMod val="75000"/>
                  </a:schemeClr>
                </a:solidFill>
              </a:rPr>
              <a:t>পাঠঃইউরোপীয়দের</a:t>
            </a:r>
            <a:r>
              <a:rPr lang="en-US" sz="4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800" b="1" dirty="0" err="1">
                <a:solidFill>
                  <a:schemeClr val="accent2">
                    <a:lumMod val="75000"/>
                  </a:schemeClr>
                </a:solidFill>
              </a:rPr>
              <a:t>আগমন</a:t>
            </a:r>
            <a:r>
              <a:rPr lang="en-US" sz="4800" b="1" dirty="0">
                <a:solidFill>
                  <a:schemeClr val="accent2">
                    <a:lumMod val="75000"/>
                  </a:schemeClr>
                </a:solidFill>
              </a:rPr>
              <a:t>  (</a:t>
            </a:r>
            <a:r>
              <a:rPr lang="en-US" sz="4800" b="1" dirty="0" err="1">
                <a:solidFill>
                  <a:schemeClr val="accent2">
                    <a:lumMod val="75000"/>
                  </a:schemeClr>
                </a:solidFill>
              </a:rPr>
              <a:t>পর্তুগিজ</a:t>
            </a:r>
            <a:r>
              <a:rPr lang="en-US" sz="4800" b="1" dirty="0">
                <a:solidFill>
                  <a:schemeClr val="accent2">
                    <a:lumMod val="75000"/>
                  </a:schemeClr>
                </a:solidFill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7258010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E69F64-D51F-4722-BBF0-328CFFB1A0F7}"/>
              </a:ext>
            </a:extLst>
          </p:cNvPr>
          <p:cNvSpPr txBox="1"/>
          <p:nvPr/>
        </p:nvSpPr>
        <p:spPr>
          <a:xfrm>
            <a:off x="4531056" y="327546"/>
            <a:ext cx="59231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chemeClr val="accent1"/>
                </a:solidFill>
              </a:rPr>
              <a:t>শিখন</a:t>
            </a:r>
            <a:r>
              <a:rPr lang="en-US" sz="4000" b="1" dirty="0">
                <a:solidFill>
                  <a:schemeClr val="accent1"/>
                </a:solidFill>
              </a:rPr>
              <a:t> </a:t>
            </a:r>
            <a:r>
              <a:rPr lang="en-US" sz="4000" b="1" dirty="0" err="1">
                <a:solidFill>
                  <a:schemeClr val="accent1"/>
                </a:solidFill>
              </a:rPr>
              <a:t>ফল</a:t>
            </a:r>
            <a:endParaRPr lang="en-US" sz="4000" b="1" dirty="0">
              <a:solidFill>
                <a:schemeClr val="accent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07F491-4103-4334-A7DF-0F33E8CD6513}"/>
              </a:ext>
            </a:extLst>
          </p:cNvPr>
          <p:cNvSpPr txBox="1"/>
          <p:nvPr/>
        </p:nvSpPr>
        <p:spPr>
          <a:xfrm>
            <a:off x="850117" y="2958937"/>
            <a:ext cx="1100726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b="1" dirty="0" err="1"/>
              <a:t>পর্তগিজদের</a:t>
            </a:r>
            <a:r>
              <a:rPr lang="en-US" sz="2400" b="1" dirty="0"/>
              <a:t> </a:t>
            </a:r>
            <a:r>
              <a:rPr lang="en-US" sz="2400" b="1" dirty="0" err="1"/>
              <a:t>ভারত</a:t>
            </a:r>
            <a:r>
              <a:rPr lang="en-US" sz="2400" b="1" dirty="0"/>
              <a:t> </a:t>
            </a:r>
            <a:r>
              <a:rPr lang="en-US" sz="2400" b="1" dirty="0" err="1"/>
              <a:t>উপমহাদেশে</a:t>
            </a:r>
            <a:r>
              <a:rPr lang="en-US" sz="2400" b="1" dirty="0"/>
              <a:t> </a:t>
            </a:r>
            <a:r>
              <a:rPr lang="en-US" sz="2400" b="1" dirty="0" err="1"/>
              <a:t>আগন</a:t>
            </a:r>
            <a:r>
              <a:rPr lang="en-US" sz="2400" b="1" dirty="0"/>
              <a:t> ও </a:t>
            </a:r>
            <a:r>
              <a:rPr lang="en-US" sz="2400" b="1" dirty="0" err="1"/>
              <a:t>ব্যবসা-বাণিজ্য</a:t>
            </a:r>
            <a:r>
              <a:rPr lang="en-US" sz="2400" b="1" dirty="0"/>
              <a:t> </a:t>
            </a:r>
            <a:r>
              <a:rPr lang="en-US" sz="2400" b="1" dirty="0" err="1"/>
              <a:t>সম্পর্কে</a:t>
            </a:r>
            <a:r>
              <a:rPr lang="en-US" sz="2400" b="1" dirty="0"/>
              <a:t> </a:t>
            </a:r>
            <a:r>
              <a:rPr lang="en-US" sz="2400" b="1" dirty="0" err="1"/>
              <a:t>বর্ণনা</a:t>
            </a:r>
            <a:r>
              <a:rPr lang="en-US" sz="2400" b="1" dirty="0"/>
              <a:t> </a:t>
            </a:r>
            <a:r>
              <a:rPr lang="en-US" sz="2400" b="1" dirty="0" err="1"/>
              <a:t>করতে</a:t>
            </a:r>
            <a:r>
              <a:rPr lang="en-US" sz="2400" b="1" dirty="0"/>
              <a:t> </a:t>
            </a:r>
            <a:r>
              <a:rPr lang="en-US" sz="2400" b="1" dirty="0" err="1"/>
              <a:t>পারব</a:t>
            </a:r>
            <a:r>
              <a:rPr lang="en-US" sz="2400" b="1"/>
              <a:t>। </a:t>
            </a:r>
            <a:endParaRPr lang="en-US" sz="2400" b="1" dirty="0"/>
          </a:p>
          <a:p>
            <a:pPr marL="342900" indent="-342900">
              <a:buFont typeface="+mj-lt"/>
              <a:buAutoNum type="arabicPeriod"/>
            </a:pPr>
            <a:endParaRPr lang="en-US" sz="2400" b="1" dirty="0"/>
          </a:p>
          <a:p>
            <a:pPr marL="342900" indent="-342900">
              <a:buFont typeface="+mj-lt"/>
              <a:buAutoNum type="arabicPeriod"/>
            </a:pPr>
            <a:r>
              <a:rPr lang="en-US" sz="2400" b="1" dirty="0" err="1"/>
              <a:t>ওলন্দাজদের</a:t>
            </a:r>
            <a:r>
              <a:rPr lang="en-US" sz="2400" b="1" dirty="0"/>
              <a:t> </a:t>
            </a:r>
            <a:r>
              <a:rPr lang="en-US" sz="2400" b="1" dirty="0" err="1"/>
              <a:t>ভারতবর্ষে</a:t>
            </a:r>
            <a:r>
              <a:rPr lang="en-US" sz="2400" b="1" dirty="0"/>
              <a:t> </a:t>
            </a:r>
            <a:r>
              <a:rPr lang="en-US" sz="2400" b="1" dirty="0" err="1"/>
              <a:t>আগমন</a:t>
            </a:r>
            <a:r>
              <a:rPr lang="en-US" sz="2400" b="1" dirty="0"/>
              <a:t> ও </a:t>
            </a:r>
            <a:r>
              <a:rPr lang="en-US" sz="2400" b="1" dirty="0" err="1"/>
              <a:t>পতনের</a:t>
            </a:r>
            <a:r>
              <a:rPr lang="en-US" sz="2400" b="1" dirty="0"/>
              <a:t> </a:t>
            </a:r>
            <a:r>
              <a:rPr lang="en-US" sz="2400" b="1" dirty="0" err="1"/>
              <a:t>কারন</a:t>
            </a:r>
            <a:r>
              <a:rPr lang="en-US" sz="2400" b="1" dirty="0"/>
              <a:t> </a:t>
            </a:r>
            <a:r>
              <a:rPr lang="en-US" sz="2400" b="1" dirty="0" err="1"/>
              <a:t>ব্যাখ্যা</a:t>
            </a:r>
            <a:r>
              <a:rPr lang="en-US" sz="2400" b="1" dirty="0"/>
              <a:t> </a:t>
            </a:r>
            <a:r>
              <a:rPr lang="en-US" sz="2400" b="1" dirty="0" err="1"/>
              <a:t>করতে</a:t>
            </a:r>
            <a:r>
              <a:rPr lang="en-US" sz="2400" b="1" dirty="0"/>
              <a:t> </a:t>
            </a:r>
            <a:r>
              <a:rPr lang="en-US" sz="2400" b="1" dirty="0" err="1"/>
              <a:t>পারবে</a:t>
            </a:r>
            <a:r>
              <a:rPr lang="en-US" dirty="0"/>
              <a:t>। 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6936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rr 3">
            <a:extLst>
              <a:ext uri="{FF2B5EF4-FFF2-40B4-BE49-F238E27FC236}">
                <a16:creationId xmlns:a16="http://schemas.microsoft.com/office/drawing/2014/main" id="{81A9AED4-ED18-4919-8799-45A542374E0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70" y="660092"/>
            <a:ext cx="5807230" cy="55378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381229B-F331-4923-A9B2-533AA9C97772}"/>
              </a:ext>
            </a:extLst>
          </p:cNvPr>
          <p:cNvSpPr txBox="1"/>
          <p:nvPr/>
        </p:nvSpPr>
        <p:spPr>
          <a:xfrm>
            <a:off x="6550924" y="914400"/>
            <a:ext cx="507696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/>
              <a:t>ছবিতে</a:t>
            </a:r>
            <a:r>
              <a:rPr lang="en-US" sz="4400" dirty="0"/>
              <a:t> </a:t>
            </a:r>
            <a:r>
              <a:rPr lang="en-US" sz="4400" dirty="0" err="1"/>
              <a:t>যাকে</a:t>
            </a:r>
            <a:r>
              <a:rPr lang="en-US" sz="4400" dirty="0"/>
              <a:t> </a:t>
            </a:r>
            <a:r>
              <a:rPr lang="en-US" sz="4400" dirty="0" err="1"/>
              <a:t>দেখতে</a:t>
            </a:r>
            <a:r>
              <a:rPr lang="en-US" sz="4400" dirty="0"/>
              <a:t> </a:t>
            </a:r>
            <a:r>
              <a:rPr lang="en-US" sz="4400" dirty="0" err="1"/>
              <a:t>পাচ্ছ,তিনি</a:t>
            </a:r>
            <a:r>
              <a:rPr lang="en-US" sz="4400" dirty="0"/>
              <a:t> </a:t>
            </a:r>
            <a:r>
              <a:rPr lang="en-US" sz="4400" dirty="0" err="1"/>
              <a:t>হলে</a:t>
            </a:r>
            <a:r>
              <a:rPr lang="en-US" sz="4400" dirty="0"/>
              <a:t> </a:t>
            </a:r>
            <a:r>
              <a:rPr lang="en-US" sz="4400" dirty="0" err="1"/>
              <a:t>পর্তুগিজদের</a:t>
            </a:r>
            <a:r>
              <a:rPr lang="en-US" sz="4400" dirty="0"/>
              <a:t> </a:t>
            </a:r>
            <a:r>
              <a:rPr lang="en-US" sz="4400" dirty="0" err="1"/>
              <a:t>মধ্য</a:t>
            </a:r>
            <a:r>
              <a:rPr lang="en-US" sz="4400" dirty="0"/>
              <a:t> </a:t>
            </a:r>
            <a:r>
              <a:rPr lang="en-US" sz="4400" dirty="0" err="1"/>
              <a:t>দুঃসাহসী</a:t>
            </a:r>
            <a:r>
              <a:rPr lang="en-US" sz="4400" dirty="0"/>
              <a:t> </a:t>
            </a:r>
            <a:r>
              <a:rPr lang="en-US" sz="4400" dirty="0" err="1"/>
              <a:t>নাবিক</a:t>
            </a:r>
            <a:r>
              <a:rPr lang="en-US" sz="4400" dirty="0"/>
              <a:t> </a:t>
            </a:r>
            <a:r>
              <a:rPr lang="en-US" sz="4400" dirty="0" err="1"/>
              <a:t>ভাস্কো-ডা-গামা</a:t>
            </a:r>
            <a:r>
              <a:rPr lang="en-US" dirty="0"/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20151228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3D3C9339-51E9-416D-B893-882F4AF869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388" y="3818173"/>
            <a:ext cx="3357492" cy="28282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37C6AC-DEB1-4AA8-9A75-5CA19EAD65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388" y="71508"/>
            <a:ext cx="3238147" cy="35757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3BBFF34-A02F-45EA-82D7-4F410047DD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322" y="202940"/>
            <a:ext cx="2879535" cy="300783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DB0AF55-9AEA-4335-A143-DA39500F062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0121" y="3647221"/>
            <a:ext cx="3163936" cy="282828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DACB1E50-E85F-47AC-AD92-C4B3DCAFD77B}"/>
              </a:ext>
            </a:extLst>
          </p:cNvPr>
          <p:cNvSpPr txBox="1"/>
          <p:nvPr/>
        </p:nvSpPr>
        <p:spPr>
          <a:xfrm>
            <a:off x="3829035" y="2644170"/>
            <a:ext cx="43399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জগ</a:t>
            </a:r>
            <a:r>
              <a:rPr lang="en-US" sz="3200" b="1" dirty="0"/>
              <a:t>ৎ </a:t>
            </a:r>
            <a:r>
              <a:rPr lang="en-US" sz="3200" b="1" dirty="0" err="1"/>
              <a:t>বিখ্যাত</a:t>
            </a:r>
            <a:r>
              <a:rPr lang="en-US" sz="3200" b="1" dirty="0"/>
              <a:t> </a:t>
            </a:r>
            <a:r>
              <a:rPr lang="en-US" sz="3200" b="1" dirty="0" err="1"/>
              <a:t>ভারত</a:t>
            </a:r>
            <a:r>
              <a:rPr lang="en-US" sz="3200" b="1" dirty="0"/>
              <a:t> </a:t>
            </a:r>
            <a:r>
              <a:rPr lang="en-US" sz="3200" b="1" dirty="0" err="1"/>
              <a:t>উপমহাদেশের</a:t>
            </a:r>
            <a:r>
              <a:rPr lang="en-US" sz="3200" b="1" dirty="0"/>
              <a:t> </a:t>
            </a:r>
            <a:r>
              <a:rPr lang="en-US" sz="3200" b="1" dirty="0" err="1"/>
              <a:t>মসলিন</a:t>
            </a:r>
            <a:r>
              <a:rPr lang="en-US" sz="3200" b="1" dirty="0"/>
              <a:t> </a:t>
            </a:r>
            <a:r>
              <a:rPr lang="en-US" sz="3200" b="1" dirty="0" err="1"/>
              <a:t>কাপড়</a:t>
            </a:r>
            <a:r>
              <a:rPr lang="en-US" sz="3200" b="1" dirty="0"/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3393345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45F3527-3820-4A9A-BFF4-7C5B202232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592" y="603202"/>
            <a:ext cx="5748408" cy="346383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A7524D6-9EE6-451B-9A00-5F99303F15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4485" y="603201"/>
            <a:ext cx="5349923" cy="346383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8AE5B3E-F563-4F92-A940-7DC53F336E3B}"/>
              </a:ext>
            </a:extLst>
          </p:cNvPr>
          <p:cNvSpPr txBox="1"/>
          <p:nvPr/>
        </p:nvSpPr>
        <p:spPr>
          <a:xfrm>
            <a:off x="1351128" y="4722125"/>
            <a:ext cx="97308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ভাস্কো-ডা-গামা</a:t>
            </a:r>
            <a:r>
              <a:rPr lang="en-US" sz="2800" b="1" dirty="0">
                <a:solidFill>
                  <a:srgbClr val="0070C0"/>
                </a:solidFill>
              </a:rPr>
              <a:t> ১৪৯৮ </a:t>
            </a:r>
            <a:r>
              <a:rPr lang="en-US" sz="2800" b="1" dirty="0" err="1">
                <a:solidFill>
                  <a:srgbClr val="0070C0"/>
                </a:solidFill>
              </a:rPr>
              <a:t>সালের</a:t>
            </a:r>
            <a:r>
              <a:rPr lang="en-US" sz="2800" b="1" dirty="0">
                <a:solidFill>
                  <a:srgbClr val="0070C0"/>
                </a:solidFill>
              </a:rPr>
              <a:t> ২৭শে </a:t>
            </a:r>
            <a:r>
              <a:rPr lang="en-US" sz="2800" b="1" dirty="0" err="1">
                <a:solidFill>
                  <a:srgbClr val="0070C0"/>
                </a:solidFill>
              </a:rPr>
              <a:t>মে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সমুদ্রপথে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ভারতের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পশ্চিম-উপকূলের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কালিকট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বন্দরে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এসে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উপস্থিত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হন</a:t>
            </a:r>
            <a:r>
              <a:rPr lang="en-US" sz="2800" b="1" dirty="0">
                <a:solidFill>
                  <a:srgbClr val="0070C0"/>
                </a:solidFill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811448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3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rr">
            <a:extLst>
              <a:ext uri="{FF2B5EF4-FFF2-40B4-BE49-F238E27FC236}">
                <a16:creationId xmlns:a16="http://schemas.microsoft.com/office/drawing/2014/main" id="{F41F3900-1806-44DC-8EA2-CF474F11737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40" y="436727"/>
            <a:ext cx="3026935" cy="534309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2A0881F-E0C7-440A-97C7-8ED1171CAB42}"/>
              </a:ext>
            </a:extLst>
          </p:cNvPr>
          <p:cNvSpPr txBox="1"/>
          <p:nvPr/>
        </p:nvSpPr>
        <p:spPr>
          <a:xfrm>
            <a:off x="2868137" y="723333"/>
            <a:ext cx="90075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পর্তুগিজরা</a:t>
            </a:r>
            <a:r>
              <a:rPr lang="en-US" sz="2400" dirty="0"/>
              <a:t> </a:t>
            </a:r>
            <a:r>
              <a:rPr lang="en-US" sz="2400" dirty="0" err="1"/>
              <a:t>ব্যবসা-বাণিজ্যের</a:t>
            </a:r>
            <a:r>
              <a:rPr lang="en-US" sz="2400" dirty="0"/>
              <a:t> </a:t>
            </a:r>
            <a:r>
              <a:rPr lang="en-US" sz="2400" dirty="0" err="1"/>
              <a:t>উদ্দেশে</a:t>
            </a:r>
            <a:r>
              <a:rPr lang="en-US" sz="2400" dirty="0"/>
              <a:t> </a:t>
            </a:r>
            <a:r>
              <a:rPr lang="en-US" sz="2400" dirty="0" err="1"/>
              <a:t>আসে,স্বল্প</a:t>
            </a:r>
            <a:r>
              <a:rPr lang="en-US" sz="2400" dirty="0"/>
              <a:t> </a:t>
            </a:r>
            <a:r>
              <a:rPr lang="en-US" sz="2400" dirty="0" err="1"/>
              <a:t>সময়ের</a:t>
            </a:r>
            <a:r>
              <a:rPr lang="en-US" sz="2400" dirty="0"/>
              <a:t> </a:t>
            </a:r>
            <a:r>
              <a:rPr lang="en-US" sz="2400" dirty="0" err="1"/>
              <a:t>মধ্যে</a:t>
            </a:r>
            <a:r>
              <a:rPr lang="en-US" sz="2400" dirty="0"/>
              <a:t> </a:t>
            </a:r>
            <a:r>
              <a:rPr lang="en-US" sz="2400" dirty="0" err="1"/>
              <a:t>উপমহাদেশের</a:t>
            </a:r>
            <a:r>
              <a:rPr lang="en-US" sz="2400" dirty="0"/>
              <a:t> </a:t>
            </a:r>
            <a:r>
              <a:rPr lang="en-US" sz="2400" dirty="0" err="1"/>
              <a:t>পশ্চিম</a:t>
            </a:r>
            <a:r>
              <a:rPr lang="en-US" sz="2400" dirty="0"/>
              <a:t> </a:t>
            </a:r>
            <a:r>
              <a:rPr lang="en-US" sz="2400" dirty="0" err="1"/>
              <a:t>উপকূলের</a:t>
            </a:r>
            <a:r>
              <a:rPr lang="en-US" dirty="0"/>
              <a:t> </a:t>
            </a:r>
            <a:r>
              <a:rPr lang="en-US" sz="2400" dirty="0" err="1"/>
              <a:t>কালিকট,চৌল,বোম্বাই,সালসেটি,বেসিন,কোচিন,গোয়া,দমন,দিউ</a:t>
            </a:r>
            <a:r>
              <a:rPr lang="en-US" sz="2400" dirty="0"/>
              <a:t> </a:t>
            </a:r>
            <a:r>
              <a:rPr lang="en-US" sz="2400" dirty="0" err="1"/>
              <a:t>প্রভৃতি</a:t>
            </a:r>
            <a:r>
              <a:rPr lang="en-US" sz="2400" dirty="0"/>
              <a:t> </a:t>
            </a:r>
            <a:r>
              <a:rPr lang="en-US" sz="2400" dirty="0" err="1"/>
              <a:t>বন্দরে</a:t>
            </a:r>
            <a:r>
              <a:rPr lang="en-US" sz="2400" dirty="0"/>
              <a:t> </a:t>
            </a:r>
            <a:r>
              <a:rPr lang="en-US" sz="2400" dirty="0" err="1"/>
              <a:t>কুঠি</a:t>
            </a:r>
            <a:r>
              <a:rPr lang="en-US" sz="2400" dirty="0"/>
              <a:t> </a:t>
            </a:r>
            <a:r>
              <a:rPr lang="en-US" sz="2400" dirty="0" err="1"/>
              <a:t>স্থাপন</a:t>
            </a:r>
            <a:r>
              <a:rPr lang="en-US" sz="2400" dirty="0"/>
              <a:t> </a:t>
            </a:r>
            <a:r>
              <a:rPr lang="en-US" sz="2400" dirty="0" err="1"/>
              <a:t>করতে</a:t>
            </a:r>
            <a:r>
              <a:rPr lang="en-US" sz="2400" dirty="0"/>
              <a:t> </a:t>
            </a:r>
            <a:r>
              <a:rPr lang="en-US" sz="2400" dirty="0" err="1"/>
              <a:t>সক্ষম</a:t>
            </a:r>
            <a:r>
              <a:rPr lang="en-US" sz="2400" dirty="0"/>
              <a:t> </a:t>
            </a:r>
            <a:r>
              <a:rPr lang="en-US" sz="2400" dirty="0" err="1"/>
              <a:t>হয়</a:t>
            </a:r>
            <a:r>
              <a:rPr lang="en-US" sz="2400" dirty="0"/>
              <a:t>।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E4DB96-DE88-4E86-B61F-FD882ECE71FE}"/>
              </a:ext>
            </a:extLst>
          </p:cNvPr>
          <p:cNvSpPr txBox="1"/>
          <p:nvPr/>
        </p:nvSpPr>
        <p:spPr>
          <a:xfrm>
            <a:off x="2565425" y="2379544"/>
            <a:ext cx="105906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১৫৩৮সালে </a:t>
            </a:r>
            <a:r>
              <a:rPr lang="en-US" sz="2000" b="1" dirty="0" err="1"/>
              <a:t>তারা</a:t>
            </a:r>
            <a:r>
              <a:rPr lang="en-US" sz="2000" b="1" dirty="0"/>
              <a:t> </a:t>
            </a:r>
            <a:r>
              <a:rPr lang="en-US" sz="2000" b="1" dirty="0" err="1"/>
              <a:t>চট্টগ্রাম</a:t>
            </a:r>
            <a:r>
              <a:rPr lang="en-US" sz="2000" b="1" dirty="0"/>
              <a:t> ও </a:t>
            </a:r>
            <a:r>
              <a:rPr lang="en-US" sz="2000" b="1" dirty="0" err="1"/>
              <a:t>সাতগাঁওয়ে</a:t>
            </a:r>
            <a:r>
              <a:rPr lang="en-US" sz="2000" b="1" dirty="0"/>
              <a:t> </a:t>
            </a:r>
            <a:r>
              <a:rPr lang="en-US" sz="2000" b="1" dirty="0" err="1"/>
              <a:t>বাণিজ্যঘাঁটি</a:t>
            </a:r>
            <a:r>
              <a:rPr lang="en-US" sz="2000" b="1" dirty="0"/>
              <a:t> </a:t>
            </a:r>
            <a:r>
              <a:rPr lang="en-US" sz="2000" b="1" dirty="0" err="1"/>
              <a:t>নির্মাণের</a:t>
            </a:r>
            <a:r>
              <a:rPr lang="en-US" sz="2000" b="1" dirty="0"/>
              <a:t> </a:t>
            </a:r>
            <a:r>
              <a:rPr lang="en-US" sz="2000" b="1" dirty="0" err="1"/>
              <a:t>অনুমতি</a:t>
            </a:r>
            <a:r>
              <a:rPr lang="en-US" sz="2000" b="1" dirty="0"/>
              <a:t> </a:t>
            </a:r>
            <a:r>
              <a:rPr lang="en-US" sz="2000" b="1" dirty="0" err="1"/>
              <a:t>লাভ</a:t>
            </a:r>
            <a:r>
              <a:rPr lang="en-US" sz="2000" b="1" dirty="0"/>
              <a:t> </a:t>
            </a:r>
            <a:r>
              <a:rPr lang="en-US" sz="2000" b="1" dirty="0" err="1"/>
              <a:t>করে</a:t>
            </a:r>
            <a:r>
              <a:rPr lang="en-US" sz="2000" b="1" dirty="0"/>
              <a:t>।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8B1715-18C8-4743-95BC-465BB735F527}"/>
              </a:ext>
            </a:extLst>
          </p:cNvPr>
          <p:cNvSpPr txBox="1"/>
          <p:nvPr/>
        </p:nvSpPr>
        <p:spPr>
          <a:xfrm>
            <a:off x="3664292" y="3028890"/>
            <a:ext cx="78903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১৫৭৯সালে </a:t>
            </a:r>
            <a:r>
              <a:rPr lang="en-US" sz="2000" b="1" dirty="0" err="1"/>
              <a:t>হুগলী</a:t>
            </a:r>
            <a:r>
              <a:rPr lang="en-US" sz="2000" b="1" dirty="0"/>
              <a:t> </a:t>
            </a:r>
            <a:r>
              <a:rPr lang="en-US" sz="2000" b="1" dirty="0" err="1"/>
              <a:t>নামক</a:t>
            </a:r>
            <a:r>
              <a:rPr lang="en-US" sz="2000" b="1" dirty="0"/>
              <a:t> </a:t>
            </a:r>
            <a:r>
              <a:rPr lang="en-US" sz="2000" b="1" dirty="0" err="1"/>
              <a:t>স্থানে</a:t>
            </a:r>
            <a:r>
              <a:rPr lang="en-US" sz="2000" b="1" dirty="0"/>
              <a:t> </a:t>
            </a:r>
            <a:r>
              <a:rPr lang="en-US" sz="2000" b="1" dirty="0" err="1"/>
              <a:t>তারা</a:t>
            </a:r>
            <a:r>
              <a:rPr lang="en-US" sz="2000" b="1" dirty="0"/>
              <a:t> </a:t>
            </a:r>
            <a:r>
              <a:rPr lang="en-US" sz="2000" b="1" dirty="0" err="1"/>
              <a:t>উপনিবেশ</a:t>
            </a:r>
            <a:r>
              <a:rPr lang="en-US" sz="2000" b="1" dirty="0"/>
              <a:t> </a:t>
            </a:r>
            <a:r>
              <a:rPr lang="en-US" sz="2000" b="1" dirty="0" err="1"/>
              <a:t>গড়ে</a:t>
            </a:r>
            <a:r>
              <a:rPr lang="en-US" sz="2000" b="1" dirty="0"/>
              <a:t> </a:t>
            </a:r>
            <a:r>
              <a:rPr lang="en-US" sz="2000" b="1" dirty="0" err="1"/>
              <a:t>তোলে</a:t>
            </a:r>
            <a:r>
              <a:rPr lang="en-US" sz="2000" b="1" dirty="0"/>
              <a:t>।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F74DBD-9723-43FC-8E19-2D6F68D4B49F}"/>
              </a:ext>
            </a:extLst>
          </p:cNvPr>
          <p:cNvSpPr txBox="1"/>
          <p:nvPr/>
        </p:nvSpPr>
        <p:spPr>
          <a:xfrm>
            <a:off x="3664292" y="3593024"/>
            <a:ext cx="85277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/>
              <a:t>এরপর</a:t>
            </a:r>
            <a:r>
              <a:rPr lang="en-US" sz="2000" b="1" dirty="0"/>
              <a:t> </a:t>
            </a:r>
            <a:r>
              <a:rPr lang="en-US" sz="2000" b="1" dirty="0" err="1"/>
              <a:t>তারা</a:t>
            </a:r>
            <a:r>
              <a:rPr lang="en-US" sz="2000" b="1" dirty="0"/>
              <a:t> </a:t>
            </a:r>
            <a:r>
              <a:rPr lang="en-US" sz="2000" b="1" dirty="0" err="1"/>
              <a:t>উড়িষ্যা</a:t>
            </a:r>
            <a:r>
              <a:rPr lang="en-US" sz="2000" b="1" dirty="0"/>
              <a:t> </a:t>
            </a:r>
            <a:r>
              <a:rPr lang="en-US" sz="2000" b="1" dirty="0" err="1"/>
              <a:t>এবং</a:t>
            </a:r>
            <a:r>
              <a:rPr lang="en-US" sz="2000" b="1" dirty="0"/>
              <a:t> </a:t>
            </a:r>
            <a:r>
              <a:rPr lang="en-US" sz="2000" b="1" dirty="0" err="1"/>
              <a:t>বাংলার</a:t>
            </a:r>
            <a:r>
              <a:rPr lang="en-US" sz="2000" b="1" dirty="0"/>
              <a:t> </a:t>
            </a:r>
            <a:r>
              <a:rPr lang="en-US" sz="2000" b="1" dirty="0" err="1"/>
              <a:t>কিছু</a:t>
            </a:r>
            <a:r>
              <a:rPr lang="en-US" sz="2000" b="1" dirty="0"/>
              <a:t> </a:t>
            </a:r>
            <a:r>
              <a:rPr lang="en-US" sz="2000" b="1" dirty="0" err="1"/>
              <a:t>অঞ্চলে</a:t>
            </a:r>
            <a:r>
              <a:rPr lang="en-US" sz="2000" b="1" dirty="0"/>
              <a:t> </a:t>
            </a:r>
            <a:r>
              <a:rPr lang="en-US" sz="2000" b="1" dirty="0" err="1"/>
              <a:t>বসতি</a:t>
            </a:r>
            <a:r>
              <a:rPr lang="en-US" sz="2000" b="1" dirty="0"/>
              <a:t> </a:t>
            </a:r>
            <a:r>
              <a:rPr lang="en-US" sz="2000" b="1" dirty="0" err="1"/>
              <a:t>সম্প্রসারন</a:t>
            </a:r>
            <a:r>
              <a:rPr lang="en-US" sz="2000" b="1" dirty="0"/>
              <a:t> </a:t>
            </a:r>
            <a:r>
              <a:rPr lang="en-US" sz="2000" b="1" dirty="0" err="1"/>
              <a:t>এবং</a:t>
            </a:r>
            <a:r>
              <a:rPr lang="en-US" sz="2000" b="1" dirty="0"/>
              <a:t> </a:t>
            </a:r>
            <a:r>
              <a:rPr lang="en-US" sz="2000" b="1" dirty="0" err="1"/>
              <a:t>উপমহাদেশের</a:t>
            </a:r>
            <a:r>
              <a:rPr lang="en-US" sz="2000" b="1" dirty="0"/>
              <a:t> </a:t>
            </a:r>
            <a:r>
              <a:rPr lang="en-US" sz="2000" b="1" dirty="0" err="1"/>
              <a:t>বিভিন্ন</a:t>
            </a:r>
            <a:r>
              <a:rPr lang="en-US" sz="2000" b="1" dirty="0"/>
              <a:t> </a:t>
            </a:r>
            <a:r>
              <a:rPr lang="en-US" sz="2000" b="1" dirty="0" err="1"/>
              <a:t>অঞ্চলে</a:t>
            </a:r>
            <a:r>
              <a:rPr lang="en-US" sz="2000" b="1" dirty="0"/>
              <a:t> </a:t>
            </a:r>
            <a:r>
              <a:rPr lang="en-US" sz="2000" b="1" dirty="0" err="1"/>
              <a:t>বাণিজ্য</a:t>
            </a:r>
            <a:r>
              <a:rPr lang="en-US" sz="2000" b="1" dirty="0"/>
              <a:t> </a:t>
            </a:r>
            <a:r>
              <a:rPr lang="en-US" sz="2000" b="1" dirty="0" err="1"/>
              <a:t>কুঠি</a:t>
            </a:r>
            <a:r>
              <a:rPr lang="en-US" sz="2000" b="1" dirty="0"/>
              <a:t> </a:t>
            </a:r>
            <a:r>
              <a:rPr lang="en-US" sz="2000" b="1" dirty="0" err="1"/>
              <a:t>নির্মান</a:t>
            </a:r>
            <a:r>
              <a:rPr lang="en-US" sz="2000" b="1" dirty="0"/>
              <a:t> </a:t>
            </a:r>
            <a:r>
              <a:rPr lang="en-US" sz="2000" b="1" dirty="0" err="1"/>
              <a:t>করেন</a:t>
            </a:r>
            <a:r>
              <a:rPr lang="en-US" sz="2000" b="1" dirty="0"/>
              <a:t>।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3A2D9B-E1F5-4142-82A4-400173632815}"/>
              </a:ext>
            </a:extLst>
          </p:cNvPr>
          <p:cNvSpPr txBox="1"/>
          <p:nvPr/>
        </p:nvSpPr>
        <p:spPr>
          <a:xfrm>
            <a:off x="3843338" y="4572000"/>
            <a:ext cx="71437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পর্তুগিজদের</a:t>
            </a:r>
            <a:r>
              <a:rPr lang="en-US" b="1" dirty="0"/>
              <a:t> </a:t>
            </a:r>
            <a:r>
              <a:rPr lang="en-US" b="1" dirty="0" err="1"/>
              <a:t>বিভিন্ন</a:t>
            </a:r>
            <a:r>
              <a:rPr lang="en-US" b="1" dirty="0"/>
              <a:t> </a:t>
            </a:r>
            <a:r>
              <a:rPr lang="en-US" b="1" dirty="0" err="1"/>
              <a:t>অপকর্ম</a:t>
            </a:r>
            <a:r>
              <a:rPr lang="en-US" b="1" dirty="0"/>
              <a:t> ও </a:t>
            </a:r>
            <a:r>
              <a:rPr lang="en-US" b="1" dirty="0" err="1"/>
              <a:t>দস্যুতার</a:t>
            </a:r>
            <a:r>
              <a:rPr lang="en-US" b="1" dirty="0"/>
              <a:t> </a:t>
            </a:r>
            <a:r>
              <a:rPr lang="en-US" b="1" dirty="0" err="1"/>
              <a:t>কারণে</a:t>
            </a:r>
            <a:r>
              <a:rPr lang="en-US" b="1" dirty="0"/>
              <a:t> </a:t>
            </a:r>
            <a:r>
              <a:rPr lang="en-US" b="1" dirty="0" err="1"/>
              <a:t>বাংলার</a:t>
            </a:r>
            <a:r>
              <a:rPr lang="en-US" b="1" dirty="0"/>
              <a:t> </a:t>
            </a:r>
            <a:r>
              <a:rPr lang="en-US" b="1" dirty="0" err="1"/>
              <a:t>সুবাদার</a:t>
            </a:r>
            <a:r>
              <a:rPr lang="en-US" b="1" dirty="0"/>
              <a:t> </a:t>
            </a:r>
            <a:r>
              <a:rPr lang="en-US" b="1" dirty="0" err="1"/>
              <a:t>শায়েস্তা</a:t>
            </a:r>
            <a:r>
              <a:rPr lang="en-US" b="1" dirty="0"/>
              <a:t> </a:t>
            </a:r>
            <a:r>
              <a:rPr lang="en-US" b="1" dirty="0" err="1"/>
              <a:t>খান</a:t>
            </a:r>
            <a:r>
              <a:rPr lang="en-US" b="1" dirty="0"/>
              <a:t> </a:t>
            </a:r>
            <a:r>
              <a:rPr lang="en-US" b="1" dirty="0" err="1"/>
              <a:t>তাদের</a:t>
            </a:r>
            <a:r>
              <a:rPr lang="en-US" b="1" dirty="0"/>
              <a:t> </a:t>
            </a:r>
            <a:r>
              <a:rPr lang="en-US" b="1" dirty="0" err="1"/>
              <a:t>চট্টগ্রাম</a:t>
            </a:r>
            <a:r>
              <a:rPr lang="en-US" b="1" dirty="0"/>
              <a:t> ও </a:t>
            </a:r>
            <a:r>
              <a:rPr lang="en-US" b="1" dirty="0" err="1"/>
              <a:t>সন্দ্বীপের</a:t>
            </a:r>
            <a:r>
              <a:rPr lang="en-US" b="1" dirty="0"/>
              <a:t> </a:t>
            </a:r>
            <a:r>
              <a:rPr lang="en-US" b="1" dirty="0" err="1"/>
              <a:t>ঘাঁটি</a:t>
            </a:r>
            <a:r>
              <a:rPr lang="en-US" b="1" dirty="0"/>
              <a:t> </a:t>
            </a:r>
            <a:r>
              <a:rPr lang="en-US" b="1" dirty="0" err="1"/>
              <a:t>দখল</a:t>
            </a:r>
            <a:r>
              <a:rPr lang="en-US" b="1" dirty="0"/>
              <a:t> </a:t>
            </a:r>
            <a:r>
              <a:rPr lang="en-US" b="1" dirty="0" err="1"/>
              <a:t>করে</a:t>
            </a:r>
            <a:r>
              <a:rPr lang="en-US" b="1" dirty="0"/>
              <a:t> </a:t>
            </a:r>
            <a:r>
              <a:rPr lang="en-US" b="1" dirty="0" err="1"/>
              <a:t>বাংলা</a:t>
            </a:r>
            <a:r>
              <a:rPr lang="en-US" b="1" dirty="0"/>
              <a:t> </a:t>
            </a:r>
            <a:r>
              <a:rPr lang="en-US" b="1" dirty="0" err="1"/>
              <a:t>থেকে</a:t>
            </a:r>
            <a:r>
              <a:rPr lang="en-US" b="1" dirty="0"/>
              <a:t> </a:t>
            </a:r>
            <a:r>
              <a:rPr lang="en-US" b="1" dirty="0" err="1"/>
              <a:t>বিতাড়ন</a:t>
            </a:r>
            <a:r>
              <a:rPr lang="en-US" b="1" dirty="0"/>
              <a:t> </a:t>
            </a:r>
            <a:r>
              <a:rPr lang="en-US" b="1" dirty="0" err="1"/>
              <a:t>করেন</a:t>
            </a:r>
            <a:r>
              <a:rPr lang="en-US" b="1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368469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3">
      <a:majorFont>
        <a:latin typeface="NikoshBAN"/>
        <a:ea typeface=""/>
        <a:cs typeface=""/>
      </a:majorFont>
      <a:minorFont>
        <a:latin typeface="NikoshB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">
      <a:majorFont>
        <a:latin typeface="NikoshBAN"/>
        <a:ea typeface=""/>
        <a:cs typeface=""/>
      </a:majorFont>
      <a:minorFont>
        <a:latin typeface="NikoshB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</TotalTime>
  <Words>327</Words>
  <Application>Microsoft Office PowerPoint</Application>
  <PresentationFormat>Widescreen</PresentationFormat>
  <Paragraphs>48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20</cp:revision>
  <dcterms:created xsi:type="dcterms:W3CDTF">2021-08-20T15:35:31Z</dcterms:created>
  <dcterms:modified xsi:type="dcterms:W3CDTF">2021-08-21T05:08:17Z</dcterms:modified>
</cp:coreProperties>
</file>