
<file path=[Content_Types].xml><?xml version="1.0" encoding="utf-8"?>
<Types xmlns="http://schemas.openxmlformats.org/package/2006/content-types">
  <Default Extension="mp3" ContentType="audio/mpeg"/>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0" r:id="rId4"/>
    <p:sldId id="259" r:id="rId5"/>
    <p:sldId id="280" r:id="rId6"/>
    <p:sldId id="261" r:id="rId7"/>
    <p:sldId id="262" r:id="rId8"/>
    <p:sldId id="263" r:id="rId9"/>
    <p:sldId id="279" r:id="rId10"/>
    <p:sldId id="277" r:id="rId11"/>
    <p:sldId id="282" r:id="rId12"/>
    <p:sldId id="264" r:id="rId13"/>
    <p:sldId id="265" r:id="rId14"/>
    <p:sldId id="267" r:id="rId15"/>
    <p:sldId id="266" r:id="rId16"/>
    <p:sldId id="268" r:id="rId17"/>
    <p:sldId id="269" r:id="rId18"/>
    <p:sldId id="270" r:id="rId19"/>
    <p:sldId id="271" r:id="rId20"/>
    <p:sldId id="283" r:id="rId21"/>
    <p:sldId id="274" r:id="rId22"/>
    <p:sldId id="276" r:id="rId23"/>
    <p:sldId id="275" r:id="rId24"/>
    <p:sldId id="272"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06C36D-34B8-4D2F-BFB7-2A7B6FCFDF4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336873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C36D-34B8-4D2F-BFB7-2A7B6FCFDF4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139074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C36D-34B8-4D2F-BFB7-2A7B6FCFDF4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366982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06C36D-34B8-4D2F-BFB7-2A7B6FCFDF4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33349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06C36D-34B8-4D2F-BFB7-2A7B6FCFDF40}"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308454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06C36D-34B8-4D2F-BFB7-2A7B6FCFDF40}"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219096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06C36D-34B8-4D2F-BFB7-2A7B6FCFDF40}"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51787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06C36D-34B8-4D2F-BFB7-2A7B6FCFDF40}"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121897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6C36D-34B8-4D2F-BFB7-2A7B6FCFDF40}"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261994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06C36D-34B8-4D2F-BFB7-2A7B6FCFDF40}"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165245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06C36D-34B8-4D2F-BFB7-2A7B6FCFDF40}"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3BEDD-3301-4630-BC58-CE1A375696D9}" type="slidenum">
              <a:rPr lang="en-US" smtClean="0"/>
              <a:t>‹#›</a:t>
            </a:fld>
            <a:endParaRPr lang="en-US"/>
          </a:p>
        </p:txBody>
      </p:sp>
    </p:spTree>
    <p:extLst>
      <p:ext uri="{BB962C8B-B14F-4D97-AF65-F5344CB8AC3E}">
        <p14:creationId xmlns:p14="http://schemas.microsoft.com/office/powerpoint/2010/main" val="52171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6C36D-34B8-4D2F-BFB7-2A7B6FCFDF40}" type="datetimeFigureOut">
              <a:rPr lang="en-US" smtClean="0"/>
              <a:t>8/22/2021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3BEDD-3301-4630-BC58-CE1A375696D9}" type="slidenum">
              <a:rPr lang="en-US" smtClean="0"/>
              <a:t>‹#›</a:t>
            </a:fld>
            <a:endParaRPr lang="en-US"/>
          </a:p>
        </p:txBody>
      </p:sp>
    </p:spTree>
    <p:extLst>
      <p:ext uri="{BB962C8B-B14F-4D97-AF65-F5344CB8AC3E}">
        <p14:creationId xmlns:p14="http://schemas.microsoft.com/office/powerpoint/2010/main" val="3817142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jfi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fif"/><Relationship Id="rId4" Type="http://schemas.openxmlformats.org/officeDocument/2006/relationships/image" Target="../media/image35.jfif"/></Relationships>
</file>

<file path=ppt/slides/_rels/slide19.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f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053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dirty="0" err="1" smtClean="0">
                <a:solidFill>
                  <a:schemeClr val="tx1"/>
                </a:solidFill>
                <a:latin typeface="NikoshBAN" panose="02000000000000000000" pitchFamily="2" charset="0"/>
                <a:cs typeface="NikoshBAN" panose="02000000000000000000" pitchFamily="2" charset="0"/>
              </a:rPr>
              <a:t>সবাইকে</a:t>
            </a:r>
            <a:r>
              <a:rPr lang="en-US" sz="6600" dirty="0" smtClean="0">
                <a:solidFill>
                  <a:schemeClr val="tx1"/>
                </a:solidFill>
                <a:latin typeface="NikoshBAN" panose="02000000000000000000" pitchFamily="2" charset="0"/>
                <a:cs typeface="NikoshBAN" panose="02000000000000000000" pitchFamily="2" charset="0"/>
              </a:rPr>
              <a:t> </a:t>
            </a:r>
            <a:r>
              <a:rPr lang="en-US" sz="6600" dirty="0" err="1" smtClean="0">
                <a:solidFill>
                  <a:schemeClr val="tx1"/>
                </a:solidFill>
                <a:latin typeface="NikoshBAN" panose="02000000000000000000" pitchFamily="2" charset="0"/>
                <a:cs typeface="NikoshBAN" panose="02000000000000000000" pitchFamily="2" charset="0"/>
              </a:rPr>
              <a:t>শুভেচ্ছা</a:t>
            </a:r>
            <a:r>
              <a:rPr lang="en-US" sz="6600" dirty="0" smtClean="0">
                <a:solidFill>
                  <a:schemeClr val="tx1"/>
                </a:solidFill>
                <a:latin typeface="NikoshBAN" panose="02000000000000000000" pitchFamily="2" charset="0"/>
                <a:cs typeface="NikoshBAN" panose="02000000000000000000" pitchFamily="2" charset="0"/>
              </a:rPr>
              <a:t>  </a:t>
            </a:r>
            <a:endParaRPr lang="en-US" sz="66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4457"/>
            <a:ext cx="12192000" cy="38535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5395"/>
            <a:ext cx="12192000" cy="3605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573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4800" dirty="0" smtClean="0">
                <a:latin typeface="NikoshBAN" panose="02000000000000000000" pitchFamily="2" charset="0"/>
                <a:cs typeface="NikoshBAN" panose="02000000000000000000" pitchFamily="2" charset="0"/>
              </a:rPr>
              <a:t>নতুন শব্দের অর্থ  </a:t>
            </a:r>
            <a:endParaRPr lang="en-US" sz="4800" dirty="0">
              <a:latin typeface="NikoshBAN" panose="02000000000000000000" pitchFamily="2" charset="0"/>
              <a:cs typeface="NikoshBAN" panose="02000000000000000000" pitchFamily="2" charset="0"/>
            </a:endParaRPr>
          </a:p>
        </p:txBody>
      </p:sp>
      <p:sp>
        <p:nvSpPr>
          <p:cNvPr id="6" name="Rectangle 5"/>
          <p:cNvSpPr/>
          <p:nvPr/>
        </p:nvSpPr>
        <p:spPr>
          <a:xfrm>
            <a:off x="0" y="984068"/>
            <a:ext cx="2769326"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2800" dirty="0" smtClean="0">
                <a:latin typeface="NikoshBAN" panose="02000000000000000000" pitchFamily="2" charset="0"/>
                <a:cs typeface="NikoshBAN" panose="02000000000000000000" pitchFamily="2" charset="0"/>
              </a:rPr>
              <a:t>১, ‘নাইতে’ </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26126" y="2429692"/>
            <a:ext cx="2965268" cy="12279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২,’সাধ’ </a:t>
            </a:r>
            <a:endParaRPr lang="en-US" sz="3200" dirty="0">
              <a:latin typeface="NikoshBAN" panose="02000000000000000000" pitchFamily="2" charset="0"/>
              <a:cs typeface="NikoshBAN" panose="02000000000000000000" pitchFamily="2" charset="0"/>
            </a:endParaRPr>
          </a:p>
        </p:txBody>
      </p:sp>
      <p:sp>
        <p:nvSpPr>
          <p:cNvPr id="8" name="Rectangle 7"/>
          <p:cNvSpPr/>
          <p:nvPr/>
        </p:nvSpPr>
        <p:spPr>
          <a:xfrm>
            <a:off x="117566" y="3992881"/>
            <a:ext cx="2965268" cy="12322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৩,’আপিস’ </a:t>
            </a:r>
            <a:endParaRPr lang="en-US" sz="3200" dirty="0">
              <a:latin typeface="NikoshBAN" panose="02000000000000000000" pitchFamily="2" charset="0"/>
              <a:cs typeface="NikoshBAN" panose="02000000000000000000" pitchFamily="2" charset="0"/>
            </a:endParaRPr>
          </a:p>
        </p:txBody>
      </p:sp>
      <p:sp>
        <p:nvSpPr>
          <p:cNvPr id="11" name="Rectangle 10"/>
          <p:cNvSpPr/>
          <p:nvPr/>
        </p:nvSpPr>
        <p:spPr>
          <a:xfrm>
            <a:off x="8830492" y="3966755"/>
            <a:ext cx="3361508" cy="12583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2800" dirty="0" smtClean="0">
                <a:latin typeface="NikoshBAN" panose="02000000000000000000" pitchFamily="2" charset="0"/>
                <a:cs typeface="NikoshBAN" panose="02000000000000000000" pitchFamily="2" charset="0"/>
              </a:rPr>
              <a:t>৩,অফিস শব্দের একটি কথ্য রুপ।    </a:t>
            </a:r>
            <a:endParaRPr lang="en-US" sz="2800" dirty="0">
              <a:latin typeface="NikoshBAN" panose="02000000000000000000" pitchFamily="2" charset="0"/>
              <a:cs typeface="NikoshBAN" panose="02000000000000000000" pitchFamily="2" charset="0"/>
            </a:endParaRPr>
          </a:p>
        </p:txBody>
      </p:sp>
      <p:sp>
        <p:nvSpPr>
          <p:cNvPr id="12" name="Rectangle 11"/>
          <p:cNvSpPr/>
          <p:nvPr/>
        </p:nvSpPr>
        <p:spPr>
          <a:xfrm>
            <a:off x="8778240" y="2316479"/>
            <a:ext cx="3413759" cy="13541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২,ইচ্ছা। </a:t>
            </a:r>
            <a:endParaRPr lang="en-US" sz="3200" dirty="0">
              <a:latin typeface="NikoshBAN" panose="02000000000000000000" pitchFamily="2" charset="0"/>
              <a:cs typeface="NikoshBAN" panose="02000000000000000000" pitchFamily="2" charset="0"/>
            </a:endParaRPr>
          </a:p>
        </p:txBody>
      </p:sp>
      <p:sp>
        <p:nvSpPr>
          <p:cNvPr id="13" name="Rectangle 12"/>
          <p:cNvSpPr/>
          <p:nvPr/>
        </p:nvSpPr>
        <p:spPr>
          <a:xfrm>
            <a:off x="8765177" y="966651"/>
            <a:ext cx="3426823" cy="131934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dirty="0" smtClean="0">
                <a:latin typeface="NikoshBAN" panose="02000000000000000000" pitchFamily="2" charset="0"/>
                <a:cs typeface="NikoshBAN" panose="02000000000000000000" pitchFamily="2" charset="0"/>
              </a:rPr>
              <a:t>১,গোসল করা।   </a:t>
            </a:r>
            <a:endParaRPr lang="en-US" sz="32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852" y="953588"/>
            <a:ext cx="5029200" cy="1371600"/>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972" y="3918856"/>
            <a:ext cx="5225142" cy="144997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663" y="2286000"/>
            <a:ext cx="5016137" cy="1386024"/>
          </a:xfrm>
          <a:prstGeom prst="rect">
            <a:avLst/>
          </a:prstGeom>
        </p:spPr>
      </p:pic>
      <p:sp>
        <p:nvSpPr>
          <p:cNvPr id="3" name="Rectangle 2"/>
          <p:cNvSpPr/>
          <p:nvPr/>
        </p:nvSpPr>
        <p:spPr>
          <a:xfrm>
            <a:off x="8908869" y="5303520"/>
            <a:ext cx="3283131" cy="143691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latin typeface="NikoshBAN" panose="02000000000000000000" pitchFamily="2" charset="0"/>
                <a:cs typeface="NikoshBAN" panose="02000000000000000000" pitchFamily="2" charset="0"/>
              </a:rPr>
              <a:t>৪, </a:t>
            </a:r>
            <a:r>
              <a:rPr lang="en-US" sz="2400" dirty="0" err="1" smtClean="0">
                <a:solidFill>
                  <a:schemeClr val="tx1"/>
                </a:solidFill>
                <a:latin typeface="NikoshBAN" panose="02000000000000000000" pitchFamily="2" charset="0"/>
                <a:cs typeface="NikoshBAN" panose="02000000000000000000" pitchFamily="2" charset="0"/>
              </a:rPr>
              <a:t>চাঁদ</a:t>
            </a:r>
            <a:r>
              <a:rPr lang="en-US" sz="2400" dirty="0" smtClean="0">
                <a:solidFill>
                  <a:schemeClr val="tx1"/>
                </a:solidFill>
                <a:latin typeface="NikoshBAN" panose="02000000000000000000" pitchFamily="2" charset="0"/>
                <a:cs typeface="NikoshBAN" panose="02000000000000000000" pitchFamily="2" charset="0"/>
              </a:rPr>
              <a:t> </a:t>
            </a:r>
            <a:r>
              <a:rPr lang="en-US" sz="2400" dirty="0">
                <a:solidFill>
                  <a:schemeClr val="tx1"/>
                </a:solidFill>
                <a:latin typeface="NikoshBAN" panose="02000000000000000000" pitchFamily="2" charset="0"/>
                <a:cs typeface="NikoshBAN" panose="02000000000000000000" pitchFamily="2" charset="0"/>
              </a:rPr>
              <a:t>ও </a:t>
            </a:r>
            <a:r>
              <a:rPr lang="en-US" sz="2400" dirty="0" err="1">
                <a:solidFill>
                  <a:schemeClr val="tx1"/>
                </a:solidFill>
                <a:latin typeface="NikoshBAN" panose="02000000000000000000" pitchFamily="2" charset="0"/>
                <a:cs typeface="NikoshBAN" panose="02000000000000000000" pitchFamily="2" charset="0"/>
              </a:rPr>
              <a:t>সূর্য্যর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শক্তির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আকর্ষণে</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সমুদ্র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নদীতে</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বেড়ে</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ওঠা</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জলের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কমে</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যাওয়াকে</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বলা</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ভাঁটা</a:t>
            </a:r>
            <a:r>
              <a:rPr lang="en-US" sz="2400" dirty="0">
                <a:solidFill>
                  <a:schemeClr val="tx1"/>
                </a:solidFill>
                <a:latin typeface="NikoshBAN" panose="02000000000000000000" pitchFamily="2" charset="0"/>
                <a:cs typeface="NikoshBAN" panose="02000000000000000000" pitchFamily="2" charset="0"/>
              </a:rPr>
              <a:t>।</a:t>
            </a:r>
          </a:p>
        </p:txBody>
      </p:sp>
      <p:pic>
        <p:nvPicPr>
          <p:cNvPr id="18" name="Picture 17">
            <a:extLst>
              <a:ext uri="{FF2B5EF4-FFF2-40B4-BE49-F238E27FC236}">
                <a16:creationId xmlns:a16="http://schemas.microsoft.com/office/drawing/2014/main" id="{6149BB98-9D4F-4BE2-A919-E5E7670513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594" r="12052" b="27578"/>
          <a:stretch/>
        </p:blipFill>
        <p:spPr>
          <a:xfrm>
            <a:off x="3435531" y="5349743"/>
            <a:ext cx="5316583" cy="1364566"/>
          </a:xfrm>
          <a:prstGeom prst="rect">
            <a:avLst/>
          </a:prstGeom>
        </p:spPr>
      </p:pic>
      <p:sp>
        <p:nvSpPr>
          <p:cNvPr id="4" name="Rectangle 3"/>
          <p:cNvSpPr/>
          <p:nvPr/>
        </p:nvSpPr>
        <p:spPr>
          <a:xfrm>
            <a:off x="-1" y="5486400"/>
            <a:ext cx="3161211" cy="121484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600" dirty="0" smtClean="0">
                <a:solidFill>
                  <a:schemeClr val="tx1"/>
                </a:solidFill>
                <a:latin typeface="NikoshBAN" panose="02000000000000000000" pitchFamily="2" charset="0"/>
                <a:cs typeface="NikoshBAN" panose="02000000000000000000" pitchFamily="2" charset="0"/>
              </a:rPr>
              <a:t>৪, ‘</a:t>
            </a:r>
            <a:r>
              <a:rPr lang="en-US" sz="3600" dirty="0" err="1" smtClean="0">
                <a:solidFill>
                  <a:schemeClr val="tx1"/>
                </a:solidFill>
                <a:latin typeface="NikoshBAN" panose="02000000000000000000" pitchFamily="2" charset="0"/>
                <a:cs typeface="NikoshBAN" panose="02000000000000000000" pitchFamily="2" charset="0"/>
              </a:rPr>
              <a:t>ভাঁটা</a:t>
            </a:r>
            <a:r>
              <a:rPr lang="en-US"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73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1000"/>
                                        <p:tgtEl>
                                          <p:spTgt spid="3"/>
                                        </p:tgtEl>
                                      </p:cBhvr>
                                    </p:animEffect>
                                    <p:anim calcmode="lin" valueType="num">
                                      <p:cBhvr>
                                        <p:cTn id="86" dur="1000" fill="hold"/>
                                        <p:tgtEl>
                                          <p:spTgt spid="3"/>
                                        </p:tgtEl>
                                        <p:attrNameLst>
                                          <p:attrName>ppt_x</p:attrName>
                                        </p:attrNameLst>
                                      </p:cBhvr>
                                      <p:tavLst>
                                        <p:tav tm="0">
                                          <p:val>
                                            <p:strVal val="#ppt_x"/>
                                          </p:val>
                                        </p:tav>
                                        <p:tav tm="100000">
                                          <p:val>
                                            <p:strVal val="#ppt_x"/>
                                          </p:val>
                                        </p:tav>
                                      </p:tavLst>
                                    </p:anim>
                                    <p:anim calcmode="lin" valueType="num">
                                      <p:cBhvr>
                                        <p:cTn id="8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548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err="1">
                <a:ln w="0"/>
                <a:latin typeface="NikoshBAN" panose="02000000000000000000" pitchFamily="2" charset="0"/>
                <a:cs typeface="NikoshBAN" panose="02000000000000000000" pitchFamily="2" charset="0"/>
              </a:rPr>
              <a:t>জোড়ায়</a:t>
            </a:r>
            <a:r>
              <a:rPr lang="en-US" sz="4400" dirty="0">
                <a:ln w="0"/>
                <a:latin typeface="NikoshBAN" panose="02000000000000000000" pitchFamily="2" charset="0"/>
                <a:cs typeface="NikoshBAN" panose="02000000000000000000" pitchFamily="2" charset="0"/>
              </a:rPr>
              <a:t> </a:t>
            </a:r>
            <a:r>
              <a:rPr lang="en-US" sz="4400" dirty="0" err="1">
                <a:ln w="0"/>
                <a:latin typeface="NikoshBAN" panose="02000000000000000000" pitchFamily="2" charset="0"/>
                <a:cs typeface="NikoshBAN" panose="02000000000000000000" pitchFamily="2" charset="0"/>
              </a:rPr>
              <a:t>কাজ</a:t>
            </a:r>
            <a:r>
              <a:rPr lang="en-US" sz="4400" dirty="0">
                <a:ln w="0"/>
                <a:latin typeface="NikoshBAN" panose="02000000000000000000" pitchFamily="2" charset="0"/>
                <a:cs typeface="NikoshBAN" panose="02000000000000000000" pitchFamily="2" charset="0"/>
              </a:rPr>
              <a:t> </a:t>
            </a:r>
            <a:endParaRPr lang="en-US" sz="4400" dirty="0">
              <a:ln w="0"/>
            </a:endParaRPr>
          </a:p>
        </p:txBody>
      </p:sp>
      <p:sp>
        <p:nvSpPr>
          <p:cNvPr id="9" name="Rectangle 8"/>
          <p:cNvSpPr/>
          <p:nvPr/>
        </p:nvSpPr>
        <p:spPr>
          <a:xfrm>
            <a:off x="0" y="522515"/>
            <a:ext cx="3853543" cy="600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smtClean="0">
                <a:ln w="0"/>
                <a:latin typeface="NikoshBAN" panose="02000000000000000000" pitchFamily="2" charset="0"/>
                <a:cs typeface="NikoshBAN" panose="02000000000000000000" pitchFamily="2" charset="0"/>
              </a:rPr>
              <a:t>সময়ঃ</a:t>
            </a:r>
            <a:r>
              <a:rPr lang="en-US" sz="2800" dirty="0" smtClean="0">
                <a:ln w="0"/>
                <a:latin typeface="NikoshBAN" panose="02000000000000000000" pitchFamily="2" charset="0"/>
                <a:cs typeface="NikoshBAN" panose="02000000000000000000" pitchFamily="2" charset="0"/>
              </a:rPr>
              <a:t> ৭ </a:t>
            </a:r>
            <a:r>
              <a:rPr lang="en-US" sz="2800" dirty="0" err="1">
                <a:ln w="0"/>
                <a:latin typeface="NikoshBAN" panose="02000000000000000000" pitchFamily="2" charset="0"/>
                <a:cs typeface="NikoshBAN" panose="02000000000000000000" pitchFamily="2" charset="0"/>
              </a:rPr>
              <a:t>মিনিট</a:t>
            </a:r>
            <a:r>
              <a:rPr lang="en-US" sz="2800" dirty="0">
                <a:ln w="0"/>
                <a:latin typeface="NikoshBAN" panose="02000000000000000000" pitchFamily="2" charset="0"/>
                <a:cs typeface="NikoshBAN" panose="02000000000000000000" pitchFamily="2" charset="0"/>
              </a:rPr>
              <a:t> </a:t>
            </a:r>
            <a:endParaRPr lang="en-US" sz="2800" dirty="0">
              <a:ln w="0"/>
            </a:endParaRPr>
          </a:p>
        </p:txBody>
      </p:sp>
      <p:sp>
        <p:nvSpPr>
          <p:cNvPr id="13" name="Rectangle 12"/>
          <p:cNvSpPr/>
          <p:nvPr/>
        </p:nvSpPr>
        <p:spPr>
          <a:xfrm>
            <a:off x="0" y="1110341"/>
            <a:ext cx="3958046" cy="418011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solidFill>
                  <a:schemeClr val="tx1"/>
                </a:solidFill>
                <a:latin typeface="NikoshBAN" panose="02000000000000000000" pitchFamily="2" charset="0"/>
                <a:cs typeface="NikoshBAN" panose="02000000000000000000" pitchFamily="2" charset="0"/>
              </a:rPr>
              <a:t>১, </a:t>
            </a:r>
            <a:r>
              <a:rPr lang="as-IN" sz="3200" dirty="0" smtClean="0">
                <a:solidFill>
                  <a:schemeClr val="tx1"/>
                </a:solidFill>
                <a:latin typeface="NikoshBAN" panose="02000000000000000000" pitchFamily="2" charset="0"/>
                <a:cs typeface="NikoshBAN" panose="02000000000000000000" pitchFamily="2" charset="0"/>
              </a:rPr>
              <a:t>ঘাটের </a:t>
            </a:r>
            <a:r>
              <a:rPr lang="as-IN" sz="3200" dirty="0">
                <a:solidFill>
                  <a:schemeClr val="tx1"/>
                </a:solidFill>
                <a:latin typeface="NikoshBAN" panose="02000000000000000000" pitchFamily="2" charset="0"/>
                <a:cs typeface="NikoshBAN" panose="02000000000000000000" pitchFamily="2" charset="0"/>
              </a:rPr>
              <a:t>কাছে</a:t>
            </a:r>
            <a:r>
              <a:rPr lang="en-US" sz="3200" b="1" dirty="0" smtClean="0">
                <a:solidFill>
                  <a:schemeClr val="tx1"/>
                </a:solidFill>
                <a:latin typeface="NikoshBAN" panose="02000000000000000000" pitchFamily="2" charset="0"/>
                <a:cs typeface="NikoshBAN" panose="02000000000000000000" pitchFamily="2" charset="0"/>
              </a:rPr>
              <a:t>,</a:t>
            </a:r>
            <a:r>
              <a:rPr lang="as-IN" sz="3200" dirty="0" smtClean="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পাহাড়, বরফ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শব্দ</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দিয়ে</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২টি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বাক্য</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লিখ</a:t>
            </a:r>
            <a:r>
              <a:rPr lang="en-US"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777" y="574766"/>
            <a:ext cx="6627223" cy="5199017"/>
          </a:xfrm>
          <a:prstGeom prst="rect">
            <a:avLst/>
          </a:prstGeom>
        </p:spPr>
      </p:pic>
    </p:spTree>
    <p:extLst>
      <p:ext uri="{BB962C8B-B14F-4D97-AF65-F5344CB8AC3E}">
        <p14:creationId xmlns:p14="http://schemas.microsoft.com/office/powerpoint/2010/main" val="1875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2" y="144413"/>
            <a:ext cx="6429695" cy="5224421"/>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31" y="98797"/>
            <a:ext cx="5556069" cy="537454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0" y="5460274"/>
            <a:ext cx="5708468" cy="13062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নদীর ঘাটের কাছে</a:t>
            </a:r>
          </a:p>
          <a:p>
            <a:pPr algn="ctr"/>
            <a:r>
              <a:rPr lang="bn-IN" sz="2800" dirty="0" smtClean="0">
                <a:latin typeface="NikoshBAN" panose="02000000000000000000" pitchFamily="2" charset="0"/>
                <a:cs typeface="NikoshBAN" panose="02000000000000000000" pitchFamily="2" charset="0"/>
              </a:rPr>
              <a:t>নৌকা বাঁধা আছে, </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6635931" y="5512525"/>
            <a:ext cx="5381898" cy="1240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নাইতে যখন যাই, দেখি সে </a:t>
            </a:r>
          </a:p>
          <a:p>
            <a:pPr algn="ctr"/>
            <a:r>
              <a:rPr lang="bn-IN" sz="2400" dirty="0" smtClean="0">
                <a:latin typeface="NikoshBAN" panose="02000000000000000000" pitchFamily="2" charset="0"/>
                <a:cs typeface="NikoshBAN" panose="02000000000000000000" pitchFamily="2" charset="0"/>
              </a:rPr>
              <a:t>জলের ঢেউয়ে নাচে।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78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193" y="135111"/>
            <a:ext cx="3351396" cy="495940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2" y="143691"/>
            <a:ext cx="4301664" cy="492469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029" y="104503"/>
            <a:ext cx="4126545" cy="4976948"/>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0" y="5172891"/>
            <a:ext cx="12192000" cy="16851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আজ গিয়ে সেইখানে</a:t>
            </a:r>
          </a:p>
          <a:p>
            <a:pPr algn="ctr"/>
            <a:r>
              <a:rPr lang="bn-IN" sz="2400" dirty="0" smtClean="0">
                <a:latin typeface="NikoshBAN" panose="02000000000000000000" pitchFamily="2" charset="0"/>
                <a:cs typeface="NikoshBAN" panose="02000000000000000000" pitchFamily="2" charset="0"/>
              </a:rPr>
              <a:t>দেখি দুরের পানে</a:t>
            </a:r>
          </a:p>
          <a:p>
            <a:pPr algn="ctr"/>
            <a:r>
              <a:rPr lang="bn-IN" sz="2400" dirty="0" smtClean="0">
                <a:latin typeface="NikoshBAN" panose="02000000000000000000" pitchFamily="2" charset="0"/>
                <a:cs typeface="NikoshBAN" panose="02000000000000000000" pitchFamily="2" charset="0"/>
              </a:rPr>
              <a:t>মাঝনদীতে নৌকা,কোথায়</a:t>
            </a:r>
          </a:p>
          <a:p>
            <a:pPr algn="ctr"/>
            <a:r>
              <a:rPr lang="bn-IN" sz="2400" dirty="0" smtClean="0">
                <a:latin typeface="NikoshBAN" panose="02000000000000000000" pitchFamily="2" charset="0"/>
                <a:cs typeface="NikoshBAN" panose="02000000000000000000" pitchFamily="2" charset="0"/>
              </a:rPr>
              <a:t>চলে ভাঁটার টানে।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4618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90011"/>
            <a:ext cx="5930538" cy="17112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দেশ</a:t>
            </a:r>
            <a:endParaRPr lang="en-US" sz="2800" dirty="0" smtClean="0">
              <a:latin typeface="NikoshBAN" panose="02000000000000000000" pitchFamily="2" charset="0"/>
              <a:cs typeface="NikoshBAN" panose="02000000000000000000" pitchFamily="2" charset="0"/>
            </a:endParaRPr>
          </a:p>
          <a:p>
            <a:pPr algn="ctr"/>
            <a:r>
              <a:rPr lang="en-US" sz="2800" dirty="0" err="1" smtClean="0">
                <a:latin typeface="NikoshBAN" panose="02000000000000000000" pitchFamily="2" charset="0"/>
                <a:cs typeface="NikoshBAN" panose="02000000000000000000" pitchFamily="2" charset="0"/>
              </a:rPr>
              <a:t>পৌছে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শেষে</a:t>
            </a:r>
            <a:r>
              <a:rPr lang="en-US" sz="2800" dirty="0" smtClean="0">
                <a:latin typeface="NikoshBAN" panose="02000000000000000000" pitchFamily="2" charset="0"/>
                <a:cs typeface="NikoshBAN" panose="02000000000000000000" pitchFamily="2" charset="0"/>
              </a:rPr>
              <a:t>,</a:t>
            </a:r>
          </a:p>
          <a:p>
            <a:pPr algn="ctr"/>
            <a:r>
              <a:rPr lang="en-US" sz="2800" dirty="0" err="1" smtClean="0">
                <a:latin typeface="NikoshBAN" panose="02000000000000000000" pitchFamily="2" charset="0"/>
                <a:cs typeface="NikoshBAN" panose="02000000000000000000" pitchFamily="2" charset="0"/>
              </a:rPr>
              <a:t>সেখানেতে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মানূষ</a:t>
            </a:r>
            <a:endParaRPr lang="en-US" sz="2800" dirty="0" smtClean="0">
              <a:latin typeface="NikoshBAN" panose="02000000000000000000" pitchFamily="2" charset="0"/>
              <a:cs typeface="NikoshBAN" panose="02000000000000000000" pitchFamily="2" charset="0"/>
            </a:endParaRPr>
          </a:p>
          <a:p>
            <a:pPr algn="ct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829" y="0"/>
            <a:ext cx="703217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172891" cy="4950823"/>
          </a:xfrm>
          <a:prstGeom prst="rect">
            <a:avLst/>
          </a:prstGeom>
        </p:spPr>
      </p:pic>
    </p:spTree>
    <p:extLst>
      <p:ext uri="{BB962C8B-B14F-4D97-AF65-F5344CB8AC3E}">
        <p14:creationId xmlns:p14="http://schemas.microsoft.com/office/powerpoint/2010/main" val="216305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03893"/>
            <a:ext cx="5055326" cy="954107"/>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কোণে</a:t>
            </a:r>
            <a:r>
              <a:rPr lang="en-US" sz="2800" dirty="0" smtClean="0">
                <a:latin typeface="NikoshBAN" panose="02000000000000000000" pitchFamily="2" charset="0"/>
                <a:cs typeface="NikoshBAN" panose="02000000000000000000" pitchFamily="2" charset="0"/>
              </a:rPr>
              <a:t>,</a:t>
            </a:r>
          </a:p>
          <a:p>
            <a:r>
              <a:rPr lang="en-US" sz="2800" dirty="0" err="1" smtClean="0">
                <a:latin typeface="NikoshBAN" panose="02000000000000000000" pitchFamily="2" charset="0"/>
                <a:cs typeface="NikoshBAN" panose="02000000000000000000" pitchFamily="2" charset="0"/>
              </a:rPr>
              <a:t>সাধ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a:t>
            </a:r>
            <a:r>
              <a:rPr lang="en-US" sz="2800" dirty="0" smtClean="0">
                <a:latin typeface="NikoshBAN" panose="02000000000000000000" pitchFamily="2" charset="0"/>
                <a:cs typeface="NikoshBAN" panose="02000000000000000000" pitchFamily="2" charset="0"/>
              </a:rPr>
              <a:t>,</a:t>
            </a:r>
          </a:p>
        </p:txBody>
      </p:sp>
      <p:sp>
        <p:nvSpPr>
          <p:cNvPr id="5" name="TextBox 4"/>
          <p:cNvSpPr txBox="1"/>
          <p:nvPr/>
        </p:nvSpPr>
        <p:spPr>
          <a:xfrm>
            <a:off x="5447211" y="5903893"/>
            <a:ext cx="6849292" cy="954107"/>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অমনি করে যাই ভেসে, ভাই,</a:t>
            </a:r>
          </a:p>
          <a:p>
            <a:r>
              <a:rPr lang="bn-IN" sz="2800" dirty="0" smtClean="0">
                <a:latin typeface="NikoshBAN" panose="02000000000000000000" pitchFamily="2" charset="0"/>
                <a:cs typeface="NikoshBAN" panose="02000000000000000000" pitchFamily="2" charset="0"/>
              </a:rPr>
              <a:t>নতুন নগর বনে।</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274" y="0"/>
            <a:ext cx="6640285" cy="5826034"/>
          </a:xfrm>
          <a:prstGeom prst="rect">
            <a:avLst/>
          </a:prstGeom>
          <a:ln w="88900" cap="sq" cmpd="thickThin">
            <a:solidFill>
              <a:srgbClr val="000000"/>
            </a:solidFill>
            <a:prstDash val="solid"/>
            <a:miter lim="800000"/>
          </a:ln>
          <a:effectLst>
            <a:innerShdw blurRad="76200">
              <a:srgbClr val="000000"/>
            </a:innerShdw>
          </a:effectLst>
        </p:spPr>
      </p:pic>
      <p:sp>
        <p:nvSpPr>
          <p:cNvPr id="7" name="Rectangle: Diagonal Corners Snipped 4">
            <a:extLst>
              <a:ext uri="{FF2B5EF4-FFF2-40B4-BE49-F238E27FC236}">
                <a16:creationId xmlns:a16="http://schemas.microsoft.com/office/drawing/2014/main" id="{5B4F7E97-2C63-49AD-9BFD-119EDCD7036A}"/>
              </a:ext>
            </a:extLst>
          </p:cNvPr>
          <p:cNvSpPr/>
          <p:nvPr/>
        </p:nvSpPr>
        <p:spPr>
          <a:xfrm flipH="1">
            <a:off x="-2" y="378823"/>
            <a:ext cx="5447212" cy="5590903"/>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8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08468"/>
            <a:ext cx="4911634" cy="1149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সাগরের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a:t>
            </a:r>
          </a:p>
          <a:p>
            <a:pPr algn="ctr"/>
            <a:r>
              <a:rPr lang="en-US" sz="2800" dirty="0" err="1" smtClean="0">
                <a:latin typeface="NikoshBAN" panose="02000000000000000000" pitchFamily="2" charset="0"/>
                <a:cs typeface="NikoshBAN" panose="02000000000000000000" pitchFamily="2" charset="0"/>
              </a:rPr>
              <a:t>জলের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7850778" y="5812971"/>
            <a:ext cx="4341222" cy="1045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নারিকেলের বনগুলি সব</a:t>
            </a:r>
          </a:p>
          <a:p>
            <a:pPr algn="ctr"/>
            <a:r>
              <a:rPr lang="bn-IN" sz="3200" dirty="0" smtClean="0">
                <a:latin typeface="NikoshBAN" panose="02000000000000000000" pitchFamily="2" charset="0"/>
                <a:cs typeface="NikoshBAN" panose="02000000000000000000" pitchFamily="2" charset="0"/>
              </a:rPr>
              <a:t>দাঁড়িয়ে সারে সারে।   </a:t>
            </a:r>
            <a:endParaRPr lang="en-US" sz="32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2971" y="1"/>
            <a:ext cx="6379029" cy="577378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826034" cy="5708469"/>
          </a:xfrm>
          <a:prstGeom prst="rect">
            <a:avLst/>
          </a:prstGeom>
        </p:spPr>
      </p:pic>
    </p:spTree>
    <p:extLst>
      <p:ext uri="{BB962C8B-B14F-4D97-AF65-F5344CB8AC3E}">
        <p14:creationId xmlns:p14="http://schemas.microsoft.com/office/powerpoint/2010/main" val="38608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296297" cy="5617029"/>
          </a:xfrm>
          <a:prstGeom prst="rect">
            <a:avLst/>
          </a:prstGeom>
        </p:spPr>
      </p:pic>
      <p:sp>
        <p:nvSpPr>
          <p:cNvPr id="5" name="Rectangle 4"/>
          <p:cNvSpPr/>
          <p:nvPr/>
        </p:nvSpPr>
        <p:spPr>
          <a:xfrm>
            <a:off x="1" y="5852160"/>
            <a:ext cx="4990010" cy="822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পাহাড়-চুড়া সাজে</a:t>
            </a:r>
          </a:p>
          <a:p>
            <a:pPr algn="ctr"/>
            <a:r>
              <a:rPr lang="bn-IN" sz="2800" dirty="0" smtClean="0">
                <a:latin typeface="NikoshBAN" panose="02000000000000000000" pitchFamily="2" charset="0"/>
                <a:cs typeface="NikoshBAN" panose="02000000000000000000" pitchFamily="2" charset="0"/>
              </a:rPr>
              <a:t>নীল আকাশের মাঝে,</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7759337" y="5669280"/>
            <a:ext cx="4206239" cy="10929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বরফ ভেঙে ডিঙিয়ে যাওয়া</a:t>
            </a:r>
          </a:p>
          <a:p>
            <a:pPr algn="ctr"/>
            <a:r>
              <a:rPr lang="bn-IN" sz="2800" dirty="0" smtClean="0">
                <a:latin typeface="NikoshBAN" panose="02000000000000000000" pitchFamily="2" charset="0"/>
                <a:cs typeface="NikoshBAN" panose="02000000000000000000" pitchFamily="2" charset="0"/>
              </a:rPr>
              <a:t>কেউ তা পারে না-যে।     </a:t>
            </a:r>
            <a:endParaRPr lang="en-US" sz="2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58" y="0"/>
            <a:ext cx="5882641" cy="5734594"/>
          </a:xfrm>
          <a:prstGeom prst="rect">
            <a:avLst/>
          </a:prstGeom>
        </p:spPr>
      </p:pic>
    </p:spTree>
    <p:extLst>
      <p:ext uri="{BB962C8B-B14F-4D97-AF65-F5344CB8AC3E}">
        <p14:creationId xmlns:p14="http://schemas.microsoft.com/office/powerpoint/2010/main" val="282969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656217"/>
            <a:ext cx="4702629" cy="11103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কোন সে বনের তলে</a:t>
            </a:r>
          </a:p>
          <a:p>
            <a:pPr algn="ctr"/>
            <a:r>
              <a:rPr lang="bn-IN" sz="3200" dirty="0" smtClean="0">
                <a:latin typeface="NikoshBAN" panose="02000000000000000000" pitchFamily="2" charset="0"/>
                <a:cs typeface="NikoshBAN" panose="02000000000000000000" pitchFamily="2" charset="0"/>
              </a:rPr>
              <a:t>নতুন ফুলে ফলে    </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7367451" y="5704114"/>
            <a:ext cx="436299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নতুন নতুন পশু কত</a:t>
            </a:r>
          </a:p>
          <a:p>
            <a:pPr algn="ctr"/>
            <a:r>
              <a:rPr lang="bn-IN" sz="3200" dirty="0" smtClean="0">
                <a:latin typeface="NikoshBAN" panose="02000000000000000000" pitchFamily="2" charset="0"/>
                <a:cs typeface="NikoshBAN" panose="02000000000000000000" pitchFamily="2" charset="0"/>
              </a:rPr>
              <a:t>বেড়ায় দলে দলে।       </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1965"/>
            <a:ext cx="6113417" cy="28636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691" y="-1"/>
            <a:ext cx="3683726" cy="278238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969" y="0"/>
            <a:ext cx="6061031" cy="288689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1787" y="2870971"/>
            <a:ext cx="6060213" cy="283749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7842"/>
            <a:ext cx="2416628" cy="26061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21292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08023"/>
            <a:ext cx="4245429" cy="12017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কত রাতের শেষে</a:t>
            </a:r>
          </a:p>
          <a:p>
            <a:pPr algn="ctr"/>
            <a:r>
              <a:rPr lang="bn-IN" sz="3200" dirty="0" smtClean="0">
                <a:latin typeface="NikoshBAN" panose="02000000000000000000" pitchFamily="2" charset="0"/>
                <a:cs typeface="NikoshBAN" panose="02000000000000000000" pitchFamily="2" charset="0"/>
              </a:rPr>
              <a:t>নৌকো যে যায় ভেসে। </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6884126" y="5538651"/>
            <a:ext cx="4929051" cy="1018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বাবা কেন আপিসে যায়,</a:t>
            </a:r>
          </a:p>
          <a:p>
            <a:pPr algn="ctr"/>
            <a:r>
              <a:rPr lang="bn-IN" sz="3200" dirty="0" smtClean="0">
                <a:latin typeface="NikoshBAN" panose="02000000000000000000" pitchFamily="2" charset="0"/>
                <a:cs typeface="NikoshBAN" panose="02000000000000000000" pitchFamily="2" charset="0"/>
              </a:rPr>
              <a:t>যায় না নতুন দেশে ? </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57554" cy="53963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9" y="-26127"/>
            <a:ext cx="5606143" cy="5434149"/>
          </a:xfrm>
          <a:prstGeom prst="rect">
            <a:avLst/>
          </a:prstGeom>
        </p:spPr>
      </p:pic>
    </p:spTree>
    <p:extLst>
      <p:ext uri="{BB962C8B-B14F-4D97-AF65-F5344CB8AC3E}">
        <p14:creationId xmlns:p14="http://schemas.microsoft.com/office/powerpoint/2010/main" val="337324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16067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dirty="0" err="1" smtClean="0">
                <a:solidFill>
                  <a:schemeClr val="tx1"/>
                </a:solidFill>
                <a:latin typeface="NikoshBAN" panose="02000000000000000000" pitchFamily="2" charset="0"/>
                <a:cs typeface="NikoshBAN" panose="02000000000000000000" pitchFamily="2" charset="0"/>
              </a:rPr>
              <a:t>পরিচিতি</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8" name="Rectangle 7"/>
          <p:cNvSpPr/>
          <p:nvPr/>
        </p:nvSpPr>
        <p:spPr>
          <a:xfrm>
            <a:off x="8177349" y="2852057"/>
            <a:ext cx="4014652" cy="28825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নিমাই</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চন্দ্র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মন্ডল</a:t>
            </a:r>
            <a:r>
              <a:rPr lang="en-US" sz="3200" dirty="0" smtClean="0">
                <a:solidFill>
                  <a:schemeClr val="tx1"/>
                </a:solidFill>
                <a:latin typeface="NikoshBAN" panose="02000000000000000000" pitchFamily="2" charset="0"/>
                <a:cs typeface="NikoshBAN" panose="02000000000000000000" pitchFamily="2" charset="0"/>
              </a:rPr>
              <a:t>,</a:t>
            </a:r>
          </a:p>
          <a:p>
            <a:pPr algn="ctr"/>
            <a:r>
              <a:rPr lang="en-US" sz="3200" dirty="0" err="1" smtClean="0">
                <a:solidFill>
                  <a:schemeClr val="tx1"/>
                </a:solidFill>
                <a:latin typeface="NikoshBAN" panose="02000000000000000000" pitchFamily="2" charset="0"/>
                <a:cs typeface="NikoshBAN" panose="02000000000000000000" pitchFamily="2" charset="0"/>
              </a:rPr>
              <a:t>সহকারী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শিক্ষক</a:t>
            </a:r>
            <a:r>
              <a:rPr lang="en-US" sz="3200" dirty="0" smtClean="0">
                <a:solidFill>
                  <a:schemeClr val="tx1"/>
                </a:solidFill>
                <a:latin typeface="NikoshBAN" panose="02000000000000000000" pitchFamily="2" charset="0"/>
                <a:cs typeface="NikoshBAN" panose="02000000000000000000" pitchFamily="2" charset="0"/>
              </a:rPr>
              <a:t>,</a:t>
            </a:r>
          </a:p>
          <a:p>
            <a:pPr algn="ctr"/>
            <a:r>
              <a:rPr lang="en-US" sz="3200" dirty="0" err="1" smtClean="0">
                <a:solidFill>
                  <a:schemeClr val="tx1"/>
                </a:solidFill>
                <a:latin typeface="NikoshBAN" panose="02000000000000000000" pitchFamily="2" charset="0"/>
                <a:cs typeface="NikoshBAN" panose="02000000000000000000" pitchFamily="2" charset="0"/>
              </a:rPr>
              <a:t>পলাশী</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মাধ্যমিক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বিদ্যালয়</a:t>
            </a:r>
            <a:r>
              <a:rPr lang="en-US" sz="3200" dirty="0" smtClean="0">
                <a:solidFill>
                  <a:schemeClr val="tx1"/>
                </a:solidFill>
                <a:latin typeface="NikoshBAN" panose="02000000000000000000" pitchFamily="2" charset="0"/>
                <a:cs typeface="NikoshBAN" panose="02000000000000000000" pitchFamily="2" charset="0"/>
              </a:rPr>
              <a:t>,</a:t>
            </a:r>
          </a:p>
          <a:p>
            <a:pPr algn="ctr"/>
            <a:r>
              <a:rPr lang="en-US" sz="3200" dirty="0" err="1" smtClean="0">
                <a:solidFill>
                  <a:schemeClr val="tx1"/>
                </a:solidFill>
                <a:latin typeface="NikoshBAN" panose="02000000000000000000" pitchFamily="2" charset="0"/>
                <a:cs typeface="NikoshBAN" panose="02000000000000000000" pitchFamily="2" charset="0"/>
              </a:rPr>
              <a:t>রোহিতা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মনিরামপুর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যশোর</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0" y="2814935"/>
            <a:ext cx="4206241" cy="28674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শ্রেণি</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সপ্তম</a:t>
            </a:r>
            <a:endParaRPr lang="en-US" sz="3200" dirty="0" smtClean="0">
              <a:solidFill>
                <a:schemeClr val="tx1"/>
              </a:solidFill>
              <a:latin typeface="NikoshBAN" panose="02000000000000000000" pitchFamily="2" charset="0"/>
              <a:cs typeface="NikoshBAN" panose="02000000000000000000" pitchFamily="2" charset="0"/>
            </a:endParaRPr>
          </a:p>
          <a:p>
            <a:pPr algn="ctr"/>
            <a:r>
              <a:rPr lang="en-US" sz="3200" dirty="0" err="1" smtClean="0">
                <a:solidFill>
                  <a:schemeClr val="tx1"/>
                </a:solidFill>
                <a:latin typeface="NikoshBAN" panose="02000000000000000000" pitchFamily="2" charset="0"/>
                <a:cs typeface="NikoshBAN" panose="02000000000000000000" pitchFamily="2" charset="0"/>
              </a:rPr>
              <a:t>বিষয়</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বাংলা</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প্রথম</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পত্র</a:t>
            </a:r>
            <a:r>
              <a:rPr lang="en-US" sz="3200" dirty="0" smtClean="0">
                <a:solidFill>
                  <a:schemeClr val="tx1"/>
                </a:solidFill>
                <a:latin typeface="NikoshBAN" panose="02000000000000000000" pitchFamily="2" charset="0"/>
                <a:cs typeface="NikoshBAN" panose="02000000000000000000" pitchFamily="2" charset="0"/>
              </a:rPr>
              <a:t>,</a:t>
            </a:r>
          </a:p>
          <a:p>
            <a:pPr algn="ctr"/>
            <a:r>
              <a:rPr lang="en-US" sz="3200" dirty="0" err="1" smtClean="0">
                <a:solidFill>
                  <a:schemeClr val="tx1"/>
                </a:solidFill>
                <a:latin typeface="NikoshBAN" panose="02000000000000000000" pitchFamily="2" charset="0"/>
                <a:cs typeface="NikoshBAN" panose="02000000000000000000" pitchFamily="2" charset="0"/>
              </a:rPr>
              <a:t>সময়</a:t>
            </a:r>
            <a:r>
              <a:rPr lang="en-US" sz="3200" dirty="0" smtClean="0">
                <a:solidFill>
                  <a:schemeClr val="tx1"/>
                </a:solidFill>
                <a:latin typeface="NikoshBAN" panose="02000000000000000000" pitchFamily="2" charset="0"/>
                <a:cs typeface="NikoshBAN" panose="02000000000000000000" pitchFamily="2" charset="0"/>
              </a:rPr>
              <a:t> : ৫০ </a:t>
            </a:r>
            <a:r>
              <a:rPr lang="en-US" sz="3200" dirty="0" err="1" smtClean="0">
                <a:solidFill>
                  <a:schemeClr val="tx1"/>
                </a:solidFill>
                <a:latin typeface="NikoshBAN" panose="02000000000000000000" pitchFamily="2" charset="0"/>
                <a:cs typeface="NikoshBAN" panose="02000000000000000000" pitchFamily="2" charset="0"/>
              </a:rPr>
              <a:t>মিনিট</a:t>
            </a:r>
            <a:r>
              <a:rPr lang="en-US" sz="3200" dirty="0" smtClean="0">
                <a:solidFill>
                  <a:schemeClr val="tx1"/>
                </a:solidFill>
                <a:latin typeface="NikoshBAN" panose="02000000000000000000" pitchFamily="2" charset="0"/>
                <a:cs typeface="NikoshBAN" panose="02000000000000000000" pitchFamily="2" charset="0"/>
              </a:rPr>
              <a:t>,</a:t>
            </a:r>
          </a:p>
          <a:p>
            <a:pPr algn="ctr"/>
            <a:r>
              <a:rPr lang="en-US" sz="3200" dirty="0" err="1" smtClean="0">
                <a:solidFill>
                  <a:schemeClr val="tx1"/>
                </a:solidFill>
                <a:latin typeface="NikoshBAN" panose="02000000000000000000" pitchFamily="2" charset="0"/>
                <a:cs typeface="NikoshBAN" panose="02000000000000000000" pitchFamily="2" charset="0"/>
              </a:rPr>
              <a:t>তারিখ</a:t>
            </a:r>
            <a:r>
              <a:rPr lang="en-US" sz="3200" dirty="0" smtClean="0">
                <a:solidFill>
                  <a:schemeClr val="tx1"/>
                </a:solidFill>
                <a:latin typeface="NikoshBAN" panose="02000000000000000000" pitchFamily="2" charset="0"/>
                <a:cs typeface="NikoshBAN" panose="02000000000000000000" pitchFamily="2" charset="0"/>
              </a:rPr>
              <a:t> : ১৭-৭-২০২০১ইং       </a:t>
            </a:r>
            <a:endParaRPr lang="en-US" sz="3200" dirty="0">
              <a:solidFill>
                <a:schemeClr val="tx1"/>
              </a:solidFill>
              <a:latin typeface="NikoshBAN" panose="02000000000000000000" pitchFamily="2" charset="0"/>
              <a:cs typeface="NikoshBAN" panose="02000000000000000000" pitchFamily="2" charset="0"/>
            </a:endParaRPr>
          </a:p>
        </p:txBody>
      </p:sp>
      <p:sp>
        <p:nvSpPr>
          <p:cNvPr id="15" name="Rectangle 14"/>
          <p:cNvSpPr/>
          <p:nvPr/>
        </p:nvSpPr>
        <p:spPr>
          <a:xfrm>
            <a:off x="0" y="1584959"/>
            <a:ext cx="4297680" cy="12279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পাঠ-পরিচিতি</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6" name="Rectangle 15"/>
          <p:cNvSpPr/>
          <p:nvPr/>
        </p:nvSpPr>
        <p:spPr>
          <a:xfrm>
            <a:off x="8177348" y="1554480"/>
            <a:ext cx="4010297" cy="13498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শিক্ষক-পরিচিতি</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532" y="1619795"/>
            <a:ext cx="3978194" cy="4101736"/>
          </a:xfrm>
          <a:prstGeom prst="rect">
            <a:avLst/>
          </a:prstGeom>
        </p:spPr>
      </p:pic>
    </p:spTree>
    <p:extLst>
      <p:ext uri="{BB962C8B-B14F-4D97-AF65-F5344CB8AC3E}">
        <p14:creationId xmlns:p14="http://schemas.microsoft.com/office/powerpoint/2010/main" val="33622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smtClean="0">
                <a:latin typeface="NikoshBAN" panose="02000000000000000000" pitchFamily="2" charset="0"/>
                <a:cs typeface="NikoshBAN" panose="02000000000000000000" pitchFamily="2" charset="0"/>
              </a:rPr>
              <a:t>পাঠ-পরিচিতি</a:t>
            </a:r>
            <a:r>
              <a:rPr lang="en-US"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13" name="Rectangle 12"/>
          <p:cNvSpPr/>
          <p:nvPr/>
        </p:nvSpPr>
        <p:spPr>
          <a:xfrm>
            <a:off x="0" y="927464"/>
            <a:ext cx="12192000" cy="5930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কবিতাটি কবি রবীন্দ্রনাথ ঠাকুরের ‘সহজ পাঠ’ গ্রন্থের প্রথম ভাগ থেকে নেওয়া হয়েছে। এ কবিতায় অজানাকে জানার সীমাহীন কৌতুহল এবং প্রকৃতির সকল রহস্য উন্মোচন করার অপার আকাঙ্ক্ষার কথা প্রকাশিত হয়েছে। ভাঁটার টানে ঘাটে বাঁধা নৌকা মাঝ নদী পেরিয়ে কোথায় গিয়ে যে পৌঁছাবে তার কোন ঠিক নেই। হয়তো কোন নতুন দেশে বা নতুন পরিবেশে গিয়ে সে পৌঁছাবে। এসব প্রশ্নের উত্তর জানতে কৌতুহল জাগবে যে কারোরই। হয়তো কোন অসীম সৌন্দর্য বা অজানা আনন্দ বা অপার বিস্ময় তার জন্য অপেক্ষা করে আছে। অজানার প্রতি এই ব্যকুলতা শিশুরা তার আশেপাশের সবার মধ্যেও দেখতে চায়।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777012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6354" y="3631473"/>
            <a:ext cx="3805646" cy="16981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ঘ=দল</a:t>
            </a:r>
          </a:p>
          <a:p>
            <a:r>
              <a:rPr lang="bn-IN" sz="2400" dirty="0" smtClean="0">
                <a:latin typeface="NikoshBAN" panose="02000000000000000000" pitchFamily="2" charset="0"/>
                <a:cs typeface="NikoshBAN" panose="02000000000000000000" pitchFamily="2" charset="0"/>
              </a:rPr>
              <a:t>১,’থাকি ঘরের কোণে’ বলতে কী বোঝানো হয়েছে ?    </a:t>
            </a:r>
            <a:endParaRPr lang="en-US" sz="2400" dirty="0">
              <a:latin typeface="NikoshBAN" panose="02000000000000000000" pitchFamily="2" charset="0"/>
              <a:cs typeface="NikoshBAN" panose="02000000000000000000" pitchFamily="2" charset="0"/>
            </a:endParaRPr>
          </a:p>
        </p:txBody>
      </p:sp>
      <p:sp>
        <p:nvSpPr>
          <p:cNvPr id="5" name="Rectangle 4"/>
          <p:cNvSpPr/>
          <p:nvPr/>
        </p:nvSpPr>
        <p:spPr>
          <a:xfrm>
            <a:off x="0" y="3879669"/>
            <a:ext cx="4480560" cy="16197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IN" sz="2400" dirty="0" smtClean="0">
                <a:latin typeface="NikoshBAN" panose="02000000000000000000" pitchFamily="2" charset="0"/>
                <a:cs typeface="NikoshBAN" panose="02000000000000000000" pitchFamily="2" charset="0"/>
              </a:rPr>
              <a:t>গ=দল</a:t>
            </a:r>
          </a:p>
          <a:p>
            <a:r>
              <a:rPr lang="bn-IN" sz="2400" dirty="0" smtClean="0">
                <a:latin typeface="NikoshBAN" panose="02000000000000000000" pitchFamily="2" charset="0"/>
                <a:cs typeface="NikoshBAN" panose="02000000000000000000" pitchFamily="2" charset="0"/>
              </a:rPr>
              <a:t>১, সাগর সম্পর্কে ‘নতুন দেশ’ কবিতা ছেলেটি কী ধারণা প্রকাশ করে ?        </a:t>
            </a:r>
            <a:endParaRPr lang="en-US" sz="2400" dirty="0">
              <a:latin typeface="NikoshBAN" panose="02000000000000000000" pitchFamily="2" charset="0"/>
              <a:cs typeface="NikoshBAN" panose="02000000000000000000" pitchFamily="2" charset="0"/>
            </a:endParaRPr>
          </a:p>
        </p:txBody>
      </p:sp>
      <p:sp>
        <p:nvSpPr>
          <p:cNvPr id="6" name="Rectangle 5"/>
          <p:cNvSpPr/>
          <p:nvPr/>
        </p:nvSpPr>
        <p:spPr>
          <a:xfrm>
            <a:off x="3984172" y="775063"/>
            <a:ext cx="4428308" cy="596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smtClean="0">
                <a:latin typeface="NikoshBAN" panose="02000000000000000000" pitchFamily="2" charset="0"/>
                <a:cs typeface="NikoshBAN" panose="02000000000000000000" pitchFamily="2" charset="0"/>
              </a:rPr>
              <a:t>অনুধাবনমূলক প্রশ্ন, সময় =৫মিঃ      </a:t>
            </a:r>
            <a:endParaRPr lang="en-US" dirty="0">
              <a:latin typeface="NikoshBAN" panose="02000000000000000000" pitchFamily="2" charset="0"/>
              <a:cs typeface="NikoshBAN" panose="02000000000000000000" pitchFamily="2" charset="0"/>
            </a:endParaRPr>
          </a:p>
        </p:txBody>
      </p:sp>
      <p:sp>
        <p:nvSpPr>
          <p:cNvPr id="7" name="Rectangle 6"/>
          <p:cNvSpPr/>
          <p:nvPr/>
        </p:nvSpPr>
        <p:spPr>
          <a:xfrm>
            <a:off x="0" y="757645"/>
            <a:ext cx="3958046" cy="17504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ক =দল</a:t>
            </a:r>
          </a:p>
          <a:p>
            <a:r>
              <a:rPr lang="bn-IN" sz="2400" dirty="0" smtClean="0">
                <a:latin typeface="NikoshBAN" panose="02000000000000000000" pitchFamily="2" charset="0"/>
                <a:cs typeface="NikoshBAN" panose="02000000000000000000" pitchFamily="2" charset="0"/>
              </a:rPr>
              <a:t>১, ‘নতুন দেশ’ কবিতায় কী প্রকাশ পেয়েছে ?  </a:t>
            </a:r>
            <a:endParaRPr lang="en-US" sz="2400" dirty="0">
              <a:latin typeface="NikoshBAN" panose="02000000000000000000" pitchFamily="2" charset="0"/>
              <a:cs typeface="NikoshBAN" panose="02000000000000000000" pitchFamily="2" charset="0"/>
            </a:endParaRPr>
          </a:p>
        </p:txBody>
      </p:sp>
      <p:sp>
        <p:nvSpPr>
          <p:cNvPr id="8" name="Rectangle 7"/>
          <p:cNvSpPr/>
          <p:nvPr/>
        </p:nvSpPr>
        <p:spPr>
          <a:xfrm>
            <a:off x="8464731" y="766353"/>
            <a:ext cx="3727269" cy="1415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খ =দল</a:t>
            </a:r>
          </a:p>
          <a:p>
            <a:r>
              <a:rPr lang="bn-IN" sz="2400" dirty="0" smtClean="0">
                <a:latin typeface="NikoshBAN" panose="02000000000000000000" pitchFamily="2" charset="0"/>
                <a:cs typeface="NikoshBAN" panose="02000000000000000000" pitchFamily="2" charset="0"/>
              </a:rPr>
              <a:t>১, নৌকা মাঝনদীতে কেন ? বুঝিয়ে লেখ।    </a:t>
            </a:r>
            <a:endParaRPr lang="en-US" sz="2400" dirty="0">
              <a:latin typeface="NikoshBAN" panose="02000000000000000000" pitchFamily="2" charset="0"/>
              <a:cs typeface="NikoshBAN" panose="02000000000000000000" pitchFamily="2" charset="0"/>
            </a:endParaRPr>
          </a:p>
        </p:txBody>
      </p:sp>
      <p:sp>
        <p:nvSpPr>
          <p:cNvPr id="9" name="Rectangle 8"/>
          <p:cNvSpPr/>
          <p:nvPr/>
        </p:nvSpPr>
        <p:spPr>
          <a:xfrm>
            <a:off x="-1" y="0"/>
            <a:ext cx="12083143" cy="7837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000" dirty="0" smtClean="0">
                <a:latin typeface="NikoshBAN" panose="02000000000000000000" pitchFamily="2" charset="0"/>
                <a:cs typeface="NikoshBAN" panose="02000000000000000000" pitchFamily="2" charset="0"/>
              </a:rPr>
              <a:t>দলিয় কাজ </a:t>
            </a:r>
            <a:endParaRPr lang="en-US" sz="40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5552"/>
            <a:ext cx="3971109" cy="1403305"/>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921" y="5319711"/>
            <a:ext cx="3688080" cy="1538289"/>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926" y="2207623"/>
            <a:ext cx="3479073" cy="1423851"/>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5588"/>
            <a:ext cx="4545874" cy="1332411"/>
          </a:xfrm>
          <a:prstGeom prst="rect">
            <a:avLst/>
          </a:prstGeom>
        </p:spPr>
      </p:pic>
    </p:spTree>
    <p:extLst>
      <p:ext uri="{BB962C8B-B14F-4D97-AF65-F5344CB8AC3E}">
        <p14:creationId xmlns:p14="http://schemas.microsoft.com/office/powerpoint/2010/main" val="5954925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31828" y="5120640"/>
            <a:ext cx="2312125" cy="783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NikoshBAN" panose="02000000000000000000" pitchFamily="2" charset="0"/>
                <a:cs typeface="NikoshBAN" panose="02000000000000000000" pitchFamily="2" charset="0"/>
              </a:rPr>
              <a:t>৫,অফিস।</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0" y="5120640"/>
            <a:ext cx="9771017" cy="9013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smtClean="0">
                <a:latin typeface="NikoshBAN" panose="02000000000000000000" pitchFamily="2" charset="0"/>
                <a:cs typeface="NikoshBAN" panose="02000000000000000000" pitchFamily="2" charset="0"/>
              </a:rPr>
              <a:t>৫, </a:t>
            </a:r>
            <a:r>
              <a:rPr lang="en-US" sz="2800" dirty="0" err="1" smtClean="0">
                <a:latin typeface="NikoshBAN" panose="02000000000000000000" pitchFamily="2" charset="0"/>
                <a:cs typeface="NikoshBAN" panose="02000000000000000000" pitchFamily="2" charset="0"/>
              </a:rPr>
              <a:t>আপিস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9771016" y="4114800"/>
            <a:ext cx="2233749" cy="8098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NikoshBAN" panose="02000000000000000000" pitchFamily="2" charset="0"/>
                <a:cs typeface="NikoshBAN" panose="02000000000000000000" pitchFamily="2" charset="0"/>
              </a:rPr>
              <a:t>৪,কলকাতায়।  </a:t>
            </a:r>
            <a:endParaRPr lang="en-US" sz="2400" dirty="0">
              <a:latin typeface="NikoshBAN" panose="02000000000000000000" pitchFamily="2" charset="0"/>
              <a:cs typeface="NikoshBAN" panose="02000000000000000000" pitchFamily="2" charset="0"/>
            </a:endParaRPr>
          </a:p>
        </p:txBody>
      </p:sp>
      <p:sp>
        <p:nvSpPr>
          <p:cNvPr id="9" name="Rectangle 8"/>
          <p:cNvSpPr/>
          <p:nvPr/>
        </p:nvSpPr>
        <p:spPr>
          <a:xfrm>
            <a:off x="0" y="4127862"/>
            <a:ext cx="9784080" cy="8621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smtClean="0">
                <a:latin typeface="NikoshBAN" panose="02000000000000000000" pitchFamily="2" charset="0"/>
                <a:cs typeface="NikoshBAN" panose="02000000000000000000" pitchFamily="2" charset="0"/>
              </a:rPr>
              <a:t>৪,রবীন্দ্রনাথ </a:t>
            </a:r>
            <a:r>
              <a:rPr lang="en-US" sz="2800" dirty="0" err="1" smtClean="0">
                <a:latin typeface="NikoshBAN" panose="02000000000000000000" pitchFamily="2" charset="0"/>
                <a:cs typeface="NikoshBAN" panose="02000000000000000000" pitchFamily="2" charset="0"/>
              </a:rPr>
              <a:t>ঠাকুর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কোথায়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মৃত্যুবরণ</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করেন ? </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0" name="Rectangle 9"/>
          <p:cNvSpPr/>
          <p:nvPr/>
        </p:nvSpPr>
        <p:spPr>
          <a:xfrm>
            <a:off x="0" y="3030584"/>
            <a:ext cx="9718766"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smtClean="0">
                <a:latin typeface="NikoshBAN" panose="02000000000000000000" pitchFamily="2" charset="0"/>
                <a:cs typeface="NikoshBAN" panose="02000000000000000000" pitchFamily="2" charset="0"/>
              </a:rPr>
              <a:t>৩,জলের </a:t>
            </a:r>
            <a:r>
              <a:rPr lang="en-US" sz="2800" dirty="0" err="1" smtClean="0">
                <a:latin typeface="NikoshBAN" panose="02000000000000000000" pitchFamily="2" charset="0"/>
                <a:cs typeface="NikoshBAN" panose="02000000000000000000" pitchFamily="2" charset="0"/>
              </a:rPr>
              <a:t>ঢেউয়ে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নাচে</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11" name="Rectangle 10"/>
          <p:cNvSpPr/>
          <p:nvPr/>
        </p:nvSpPr>
        <p:spPr>
          <a:xfrm>
            <a:off x="9784080" y="2952205"/>
            <a:ext cx="2251166" cy="8752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NikoshBAN" panose="02000000000000000000" pitchFamily="2" charset="0"/>
                <a:cs typeface="NikoshBAN" panose="02000000000000000000" pitchFamily="2" charset="0"/>
              </a:rPr>
              <a:t>৩, </a:t>
            </a:r>
            <a:r>
              <a:rPr lang="en-US" sz="2400" dirty="0" err="1" smtClean="0">
                <a:latin typeface="NikoshBAN" panose="02000000000000000000" pitchFamily="2" charset="0"/>
                <a:cs typeface="NikoshBAN" panose="02000000000000000000" pitchFamily="2" charset="0"/>
              </a:rPr>
              <a:t>নৌকা</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2" name="Rectangle 11"/>
          <p:cNvSpPr/>
          <p:nvPr/>
        </p:nvSpPr>
        <p:spPr>
          <a:xfrm>
            <a:off x="0" y="1972492"/>
            <a:ext cx="9717024" cy="9666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smtClean="0">
                <a:latin typeface="NikoshBAN" panose="02000000000000000000" pitchFamily="2" charset="0"/>
                <a:cs typeface="NikoshBAN" panose="02000000000000000000" pitchFamily="2" charset="0"/>
              </a:rPr>
              <a:t>২,পশুরা </a:t>
            </a:r>
            <a:r>
              <a:rPr lang="en-US" sz="2800" dirty="0" err="1" smtClean="0">
                <a:latin typeface="NikoshBAN" panose="02000000000000000000" pitchFamily="2" charset="0"/>
                <a:cs typeface="NikoshBAN" panose="02000000000000000000" pitchFamily="2" charset="0"/>
              </a:rPr>
              <a:t>কীভাবে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বেড়ায়</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13" name="Rectangle 12"/>
          <p:cNvSpPr/>
          <p:nvPr/>
        </p:nvSpPr>
        <p:spPr>
          <a:xfrm>
            <a:off x="9810206" y="1894114"/>
            <a:ext cx="2249714" cy="9405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NikoshBAN" panose="02000000000000000000" pitchFamily="2" charset="0"/>
                <a:cs typeface="NikoshBAN" panose="02000000000000000000" pitchFamily="2" charset="0"/>
              </a:rPr>
              <a:t>২,দলে </a:t>
            </a:r>
            <a:r>
              <a:rPr lang="en-US" sz="2400" dirty="0" err="1" smtClean="0">
                <a:latin typeface="NikoshBAN" panose="02000000000000000000" pitchFamily="2" charset="0"/>
                <a:cs typeface="NikoshBAN" panose="02000000000000000000" pitchFamily="2" charset="0"/>
              </a:rPr>
              <a:t>দলে</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14" name="Rectangle 13"/>
          <p:cNvSpPr/>
          <p:nvPr/>
        </p:nvSpPr>
        <p:spPr>
          <a:xfrm>
            <a:off x="0" y="1066800"/>
            <a:ext cx="9705703" cy="8142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smtClean="0">
                <a:latin typeface="NikoshBAN" panose="02000000000000000000" pitchFamily="2" charset="0"/>
                <a:cs typeface="NikoshBAN" panose="02000000000000000000" pitchFamily="2" charset="0"/>
              </a:rPr>
              <a:t>১,জলের </a:t>
            </a:r>
            <a:r>
              <a:rPr lang="en-US" sz="2800" dirty="0" err="1" smtClean="0">
                <a:latin typeface="NikoshBAN" panose="02000000000000000000" pitchFamily="2" charset="0"/>
                <a:cs typeface="NikoshBAN" panose="02000000000000000000" pitchFamily="2" charset="0"/>
              </a:rPr>
              <a:t>ধারে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দাঁড়িয়ে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আছে</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15" name="Rectangle 14"/>
          <p:cNvSpPr/>
          <p:nvPr/>
        </p:nvSpPr>
        <p:spPr>
          <a:xfrm>
            <a:off x="9823269" y="992776"/>
            <a:ext cx="2272937" cy="763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NikoshBAN" panose="02000000000000000000" pitchFamily="2" charset="0"/>
                <a:cs typeface="NikoshBAN" panose="02000000000000000000" pitchFamily="2" charset="0"/>
              </a:rPr>
              <a:t>১,নারকেল </a:t>
            </a:r>
            <a:r>
              <a:rPr lang="en-US" sz="2400" dirty="0" err="1" smtClean="0">
                <a:latin typeface="NikoshBAN" panose="02000000000000000000" pitchFamily="2" charset="0"/>
                <a:cs typeface="NikoshBAN" panose="02000000000000000000" pitchFamily="2" charset="0"/>
              </a:rPr>
              <a:t>গাছ</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16" name="Rectangle 15"/>
          <p:cNvSpPr/>
          <p:nvPr/>
        </p:nvSpPr>
        <p:spPr>
          <a:xfrm>
            <a:off x="0" y="0"/>
            <a:ext cx="12003314"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smtClean="0">
                <a:latin typeface="NikoshBAN" panose="02000000000000000000" pitchFamily="2" charset="0"/>
                <a:cs typeface="NikoshBAN" panose="02000000000000000000" pitchFamily="2" charset="0"/>
              </a:rPr>
              <a:t>মূল্যায়ণ</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20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239589"/>
            <a:ext cx="12192000" cy="28477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NikoshBAN" panose="02000000000000000000" pitchFamily="2" charset="0"/>
                <a:cs typeface="NikoshBAN" panose="02000000000000000000" pitchFamily="2" charset="0"/>
              </a:rPr>
              <a:t>১, </a:t>
            </a:r>
            <a:r>
              <a:rPr lang="en-US" sz="2400" dirty="0" err="1" smtClean="0">
                <a:latin typeface="NikoshBAN" panose="02000000000000000000" pitchFamily="2" charset="0"/>
                <a:cs typeface="NikoshBAN" panose="02000000000000000000" pitchFamily="2" charset="0"/>
              </a:rPr>
              <a:t>উদ্দীপকটি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পঠিত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সাদৃশ্যপূর্ণ</a:t>
            </a:r>
            <a:r>
              <a:rPr lang="en-US" sz="2400" dirty="0" smtClean="0">
                <a:latin typeface="NikoshBAN" panose="02000000000000000000" pitchFamily="2" charset="0"/>
                <a:cs typeface="NikoshBAN" panose="02000000000000000000" pitchFamily="2" charset="0"/>
              </a:rPr>
              <a:t> ?</a:t>
            </a:r>
          </a:p>
          <a:p>
            <a:pPr algn="ctr"/>
            <a:r>
              <a:rPr lang="en-US" sz="2400" dirty="0" smtClean="0">
                <a:latin typeface="NikoshBAN" panose="02000000000000000000" pitchFamily="2" charset="0"/>
                <a:cs typeface="NikoshBAN" panose="02000000000000000000" pitchFamily="2" charset="0"/>
              </a:rPr>
              <a:t>ক) </a:t>
            </a:r>
            <a:r>
              <a:rPr lang="en-US" sz="2400" dirty="0" err="1" smtClean="0">
                <a:latin typeface="NikoshBAN" panose="02000000000000000000" pitchFamily="2" charset="0"/>
                <a:cs typeface="NikoshBAN" panose="02000000000000000000" pitchFamily="2" charset="0"/>
              </a:rPr>
              <a:t>আমার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বাড়ি</a:t>
            </a:r>
            <a:r>
              <a:rPr lang="en-US" sz="2400" dirty="0" smtClean="0">
                <a:latin typeface="NikoshBAN" panose="02000000000000000000" pitchFamily="2" charset="0"/>
                <a:cs typeface="NikoshBAN" panose="02000000000000000000" pitchFamily="2" charset="0"/>
              </a:rPr>
              <a:t> খ) </a:t>
            </a:r>
            <a:r>
              <a:rPr lang="en-US" sz="2400" dirty="0" err="1" smtClean="0">
                <a:latin typeface="NikoshBAN" panose="02000000000000000000" pitchFamily="2" charset="0"/>
                <a:cs typeface="NikoshBAN" panose="02000000000000000000" pitchFamily="2" charset="0"/>
              </a:rPr>
              <a:t>নতুন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দেশ</a:t>
            </a:r>
            <a:endParaRPr lang="en-US" sz="2400" dirty="0" smtClean="0">
              <a:latin typeface="NikoshBAN" panose="02000000000000000000" pitchFamily="2" charset="0"/>
              <a:cs typeface="NikoshBAN" panose="02000000000000000000" pitchFamily="2" charset="0"/>
            </a:endParaRPr>
          </a:p>
          <a:p>
            <a:pPr algn="ctr"/>
            <a:r>
              <a:rPr lang="en-US" sz="2400" dirty="0" smtClean="0">
                <a:latin typeface="NikoshBAN" panose="02000000000000000000" pitchFamily="2" charset="0"/>
                <a:cs typeface="NikoshBAN" panose="02000000000000000000" pitchFamily="2" charset="0"/>
              </a:rPr>
              <a:t>গ) </a:t>
            </a:r>
            <a:r>
              <a:rPr lang="en-US" sz="2400" dirty="0" err="1" smtClean="0">
                <a:latin typeface="NikoshBAN" panose="02000000000000000000" pitchFamily="2" charset="0"/>
                <a:cs typeface="NikoshBAN" panose="02000000000000000000" pitchFamily="2" charset="0"/>
              </a:rPr>
              <a:t>মেলা</a:t>
            </a:r>
            <a:r>
              <a:rPr lang="en-US" sz="2400" dirty="0" smtClean="0">
                <a:latin typeface="NikoshBAN" panose="02000000000000000000" pitchFamily="2" charset="0"/>
                <a:cs typeface="NikoshBAN" panose="02000000000000000000" pitchFamily="2" charset="0"/>
              </a:rPr>
              <a:t> ঘ) এই </a:t>
            </a:r>
            <a:r>
              <a:rPr lang="en-US" sz="2400" dirty="0" err="1" smtClean="0">
                <a:latin typeface="NikoshBAN" panose="02000000000000000000" pitchFamily="2" charset="0"/>
                <a:cs typeface="NikoshBAN" panose="02000000000000000000" pitchFamily="2" charset="0"/>
              </a:rPr>
              <a:t>আক্ষরে</a:t>
            </a:r>
            <a:endParaRPr lang="en-US" sz="2400" dirty="0" smtClean="0">
              <a:latin typeface="NikoshBAN" panose="02000000000000000000" pitchFamily="2" charset="0"/>
              <a:cs typeface="NikoshBAN" panose="02000000000000000000" pitchFamily="2" charset="0"/>
            </a:endParaRPr>
          </a:p>
          <a:p>
            <a:pPr algn="ctr"/>
            <a:endParaRPr lang="en-US" sz="2400" dirty="0" smtClean="0">
              <a:latin typeface="NikoshBAN" panose="02000000000000000000" pitchFamily="2" charset="0"/>
              <a:cs typeface="NikoshBAN" panose="02000000000000000000" pitchFamily="2" charset="0"/>
            </a:endParaRPr>
          </a:p>
          <a:p>
            <a:pPr algn="ctr"/>
            <a:r>
              <a:rPr lang="en-US" sz="2400" dirty="0" smtClean="0">
                <a:latin typeface="NikoshBAN" panose="02000000000000000000" pitchFamily="2" charset="0"/>
                <a:cs typeface="NikoshBAN" panose="02000000000000000000" pitchFamily="2" charset="0"/>
              </a:rPr>
              <a:t>২, </a:t>
            </a:r>
            <a:r>
              <a:rPr lang="en-US" sz="2400" dirty="0" err="1" smtClean="0">
                <a:latin typeface="NikoshBAN" panose="02000000000000000000" pitchFamily="2" charset="0"/>
                <a:cs typeface="NikoshBAN" panose="02000000000000000000" pitchFamily="2" charset="0"/>
              </a:rPr>
              <a:t>উদ্দীপকের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কবিতাটি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রয়েছে</a:t>
            </a:r>
            <a:r>
              <a:rPr lang="en-US" sz="2400" dirty="0" smtClean="0">
                <a:latin typeface="NikoshBAN" panose="02000000000000000000" pitchFamily="2" charset="0"/>
                <a:cs typeface="NikoshBAN" panose="02000000000000000000" pitchFamily="2" charset="0"/>
              </a:rPr>
              <a:t> ?</a:t>
            </a:r>
          </a:p>
          <a:p>
            <a:pPr algn="ctr"/>
            <a:r>
              <a:rPr lang="en-US" sz="2400" dirty="0" smtClean="0">
                <a:latin typeface="NikoshBAN" panose="02000000000000000000" pitchFamily="2" charset="0"/>
                <a:cs typeface="NikoshBAN" panose="02000000000000000000" pitchFamily="2" charset="0"/>
              </a:rPr>
              <a:t>ক) </a:t>
            </a:r>
            <a:r>
              <a:rPr lang="en-US" sz="2400" dirty="0" err="1" smtClean="0">
                <a:latin typeface="NikoshBAN" panose="02000000000000000000" pitchFamily="2" charset="0"/>
                <a:cs typeface="NikoshBAN" panose="02000000000000000000" pitchFamily="2" charset="0"/>
              </a:rPr>
              <a:t>ছেলেটির</a:t>
            </a:r>
            <a:r>
              <a:rPr lang="en-US" sz="2400" dirty="0" smtClean="0">
                <a:latin typeface="NikoshBAN" panose="02000000000000000000" pitchFamily="2" charset="0"/>
                <a:cs typeface="NikoshBAN" panose="02000000000000000000" pitchFamily="2" charset="0"/>
              </a:rPr>
              <a:t>  খ) </a:t>
            </a:r>
            <a:r>
              <a:rPr lang="en-US" sz="2400" dirty="0" err="1" smtClean="0">
                <a:latin typeface="NikoshBAN" panose="02000000000000000000" pitchFamily="2" charset="0"/>
                <a:cs typeface="NikoshBAN" panose="02000000000000000000" pitchFamily="2" charset="0"/>
              </a:rPr>
              <a:t>কবির</a:t>
            </a:r>
            <a:r>
              <a:rPr lang="en-US" sz="2400" dirty="0" smtClean="0">
                <a:latin typeface="NikoshBAN" panose="02000000000000000000" pitchFamily="2" charset="0"/>
                <a:cs typeface="NikoshBAN" panose="02000000000000000000" pitchFamily="2" charset="0"/>
              </a:rPr>
              <a:t> </a:t>
            </a:r>
          </a:p>
          <a:p>
            <a:pPr algn="ctr"/>
            <a:r>
              <a:rPr lang="en-US" sz="2400" dirty="0" smtClean="0">
                <a:latin typeface="NikoshBAN" panose="02000000000000000000" pitchFamily="2" charset="0"/>
                <a:cs typeface="NikoshBAN" panose="02000000000000000000" pitchFamily="2" charset="0"/>
              </a:rPr>
              <a:t>গ) </a:t>
            </a:r>
            <a:r>
              <a:rPr lang="en-US" sz="2400" dirty="0" err="1" smtClean="0">
                <a:latin typeface="NikoshBAN" panose="02000000000000000000" pitchFamily="2" charset="0"/>
                <a:cs typeface="NikoshBAN" panose="02000000000000000000" pitchFamily="2" charset="0"/>
              </a:rPr>
              <a:t>কবির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বন্ধুর</a:t>
            </a:r>
            <a:r>
              <a:rPr lang="en-US" sz="2400" dirty="0" smtClean="0">
                <a:latin typeface="NikoshBAN" panose="02000000000000000000" pitchFamily="2" charset="0"/>
                <a:cs typeface="NikoshBAN" panose="02000000000000000000" pitchFamily="2" charset="0"/>
              </a:rPr>
              <a:t>  ঘ) </a:t>
            </a:r>
            <a:r>
              <a:rPr lang="en-US" sz="2400" dirty="0" err="1" smtClean="0">
                <a:latin typeface="NikoshBAN" panose="02000000000000000000" pitchFamily="2" charset="0"/>
                <a:cs typeface="NikoshBAN" panose="02000000000000000000" pitchFamily="2" charset="0"/>
              </a:rPr>
              <a:t>ছেলেটির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বাবার</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6" name="Rectangle 5"/>
          <p:cNvSpPr/>
          <p:nvPr/>
        </p:nvSpPr>
        <p:spPr>
          <a:xfrm>
            <a:off x="0" y="1606733"/>
            <a:ext cx="12096206" cy="16067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bn-IN" sz="2000" dirty="0" smtClean="0">
              <a:latin typeface="NikoshBAN" panose="02000000000000000000" pitchFamily="2" charset="0"/>
              <a:cs typeface="NikoshBAN" panose="02000000000000000000" pitchFamily="2" charset="0"/>
            </a:endParaRPr>
          </a:p>
          <a:p>
            <a:pPr algn="ctr"/>
            <a:r>
              <a:rPr lang="bn-IN" sz="2000" dirty="0" smtClean="0">
                <a:latin typeface="NikoshBAN" panose="02000000000000000000" pitchFamily="2" charset="0"/>
                <a:cs typeface="NikoshBAN" panose="02000000000000000000" pitchFamily="2" charset="0"/>
              </a:rPr>
              <a:t>ছেলে : চল না বাবা বেড়াতে যাই নতুন কোন দেশে।</a:t>
            </a:r>
          </a:p>
          <a:p>
            <a:pPr algn="ctr"/>
            <a:r>
              <a:rPr lang="bn-IN" sz="2000" dirty="0" smtClean="0">
                <a:latin typeface="NikoshBAN" panose="02000000000000000000" pitchFamily="2" charset="0"/>
                <a:cs typeface="NikoshBAN" panose="02000000000000000000" pitchFamily="2" charset="0"/>
              </a:rPr>
              <a:t>বাবা : </a:t>
            </a:r>
            <a:r>
              <a:rPr lang="en-US" sz="2000" dirty="0" err="1" smtClean="0">
                <a:latin typeface="NikoshBAN" panose="02000000000000000000" pitchFamily="2" charset="0"/>
                <a:cs typeface="NikoshBAN" panose="02000000000000000000" pitchFamily="2" charset="0"/>
              </a:rPr>
              <a:t>তা</a:t>
            </a:r>
            <a:r>
              <a:rPr lang="bn-IN" sz="2000" dirty="0" smtClean="0">
                <a:latin typeface="NikoshBAN" panose="02000000000000000000" pitchFamily="2" charset="0"/>
                <a:cs typeface="NikoshBAN" panose="02000000000000000000" pitchFamily="2" charset="0"/>
              </a:rPr>
              <a:t> ক</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হবে</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বাবা</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যে</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অফিস</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আছে</a:t>
            </a:r>
            <a:r>
              <a:rPr lang="en-US" sz="2000" dirty="0" smtClean="0"/>
              <a:t>।</a:t>
            </a:r>
          </a:p>
          <a:p>
            <a:pPr algn="ctr"/>
            <a:r>
              <a:rPr lang="en-US" sz="2000" dirty="0" smtClean="0"/>
              <a:t>  </a:t>
            </a:r>
            <a:r>
              <a:rPr lang="bn-IN" sz="2000" dirty="0" smtClean="0"/>
              <a:t>            </a:t>
            </a:r>
            <a:endParaRPr lang="en-US" sz="2000" dirty="0"/>
          </a:p>
        </p:txBody>
      </p:sp>
      <p:sp>
        <p:nvSpPr>
          <p:cNvPr id="8" name="Rectangle 7"/>
          <p:cNvSpPr/>
          <p:nvPr/>
        </p:nvSpPr>
        <p:spPr>
          <a:xfrm>
            <a:off x="-13062" y="6152606"/>
            <a:ext cx="12205062" cy="5617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উত্তর, ১, খ। ২, ক। </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smtClean="0">
                <a:latin typeface="NikoshBAN" panose="02000000000000000000" pitchFamily="2" charset="0"/>
                <a:cs typeface="NikoshBAN" panose="02000000000000000000" pitchFamily="2" charset="0"/>
              </a:rPr>
              <a:t>মূল্যায়ণ</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2" name="Rectangle 1"/>
          <p:cNvSpPr/>
          <p:nvPr/>
        </p:nvSpPr>
        <p:spPr>
          <a:xfrm>
            <a:off x="-1" y="927463"/>
            <a:ext cx="3958047" cy="64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latin typeface="NikoshBAN" panose="02000000000000000000" pitchFamily="2" charset="0"/>
                <a:cs typeface="NikoshBAN" panose="02000000000000000000" pitchFamily="2" charset="0"/>
              </a:rPr>
              <a:t>অভিন্ন তথ্যভিত্তিক বহুনির্বাচনি প্রশ্ন, </a:t>
            </a:r>
            <a:r>
              <a:rPr lang="bn-IN" dirty="0" smtClean="0">
                <a:latin typeface="NikoshBAN" panose="02000000000000000000" pitchFamily="2" charset="0"/>
                <a:cs typeface="NikoshBAN" panose="02000000000000000000" pitchFamily="2" charset="0"/>
              </a:rPr>
              <a:t>সময়</a:t>
            </a:r>
            <a:r>
              <a:rPr lang="en-US" dirty="0" smtClean="0">
                <a:latin typeface="NikoshBAN" panose="02000000000000000000" pitchFamily="2" charset="0"/>
                <a:cs typeface="NikoshBAN" panose="02000000000000000000" pitchFamily="2" charset="0"/>
              </a:rPr>
              <a:t>=২ </a:t>
            </a:r>
            <a:r>
              <a:rPr lang="en-US" dirty="0" err="1" smtClean="0">
                <a:latin typeface="NikoshBAN" panose="02000000000000000000" pitchFamily="2" charset="0"/>
                <a:cs typeface="NikoshBAN" panose="02000000000000000000" pitchFamily="2" charset="0"/>
              </a:rPr>
              <a:t>মিঃ</a:t>
            </a:r>
            <a:endParaRPr lang="en-US" dirty="0">
              <a:latin typeface="NikoshBAN" panose="02000000000000000000" pitchFamily="2" charset="0"/>
              <a:cs typeface="NikoshBAN" panose="02000000000000000000" pitchFamily="2" charset="0"/>
            </a:endParaRPr>
          </a:p>
        </p:txBody>
      </p:sp>
      <p:sp>
        <p:nvSpPr>
          <p:cNvPr id="10" name="Rectangle 9"/>
          <p:cNvSpPr/>
          <p:nvPr/>
        </p:nvSpPr>
        <p:spPr>
          <a:xfrm>
            <a:off x="8229601" y="870857"/>
            <a:ext cx="3962400" cy="5660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NikoshBAN" panose="02000000000000000000" pitchFamily="2" charset="0"/>
              <a:cs typeface="NikoshBAN" panose="02000000000000000000" pitchFamily="2" charset="0"/>
            </a:endParaRPr>
          </a:p>
          <a:p>
            <a:pPr algn="ctr"/>
            <a:r>
              <a:rPr lang="bn-IN" dirty="0">
                <a:latin typeface="NikoshBAN" panose="02000000000000000000" pitchFamily="2" charset="0"/>
                <a:cs typeface="NikoshBAN" panose="02000000000000000000" pitchFamily="2" charset="0"/>
              </a:rPr>
              <a:t>নিচের উদ্দীপকটি পড়ে ১ ও ২নং প্রশ্নের উত্তর দাও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761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1000"/>
                                        <p:tgtEl>
                                          <p:spTgt spid="5">
                                            <p:txEl>
                                              <p:pRg st="1" end="1"/>
                                            </p:txEl>
                                          </p:spTgt>
                                        </p:tgtEl>
                                      </p:cBhvr>
                                    </p:animEffect>
                                    <p:anim calcmode="lin" valueType="num">
                                      <p:cBhvr>
                                        <p:cTn id="3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1000"/>
                                        <p:tgtEl>
                                          <p:spTgt spid="5">
                                            <p:txEl>
                                              <p:pRg st="2" end="2"/>
                                            </p:txEl>
                                          </p:spTgt>
                                        </p:tgtEl>
                                      </p:cBhvr>
                                    </p:animEffect>
                                    <p:anim calcmode="lin" valueType="num">
                                      <p:cBhvr>
                                        <p:cTn id="4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0"/>
                                        <p:tgtEl>
                                          <p:spTgt spid="5">
                                            <p:txEl>
                                              <p:pRg st="4" end="4"/>
                                            </p:txEl>
                                          </p:spTgt>
                                        </p:tgtEl>
                                      </p:cBhvr>
                                    </p:animEffect>
                                    <p:anim calcmode="lin" valueType="num">
                                      <p:cBhvr>
                                        <p:cTn id="5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1000"/>
                                        <p:tgtEl>
                                          <p:spTgt spid="5">
                                            <p:txEl>
                                              <p:pRg st="5" end="5"/>
                                            </p:txEl>
                                          </p:spTgt>
                                        </p:tgtEl>
                                      </p:cBhvr>
                                    </p:animEffect>
                                    <p:anim calcmode="lin" valueType="num">
                                      <p:cBhvr>
                                        <p:cTn id="5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576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বাড়ির কাজ</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0" y="2542902"/>
            <a:ext cx="4846320" cy="3152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১, তোমার এলাকার প্রাকৃতিক পরিবেশের বর্ণনা দাও।   </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0" y="793840"/>
            <a:ext cx="7447054" cy="6064159"/>
          </a:xfrm>
          <a:prstGeom prst="rect">
            <a:avLst/>
          </a:prstGeom>
        </p:spPr>
      </p:pic>
    </p:spTree>
    <p:extLst>
      <p:ext uri="{BB962C8B-B14F-4D97-AF65-F5344CB8AC3E}">
        <p14:creationId xmlns:p14="http://schemas.microsoft.com/office/powerpoint/2010/main" val="30961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92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400" dirty="0" smtClean="0">
                <a:solidFill>
                  <a:schemeClr val="tx1"/>
                </a:solidFill>
              </a:rPr>
              <a:t>সবাইকে ধন্যবাদ  </a:t>
            </a:r>
            <a:endParaRPr lang="en-US" sz="4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3" y="744583"/>
            <a:ext cx="12087498" cy="6021977"/>
          </a:xfrm>
          <a:prstGeom prst="rect">
            <a:avLst/>
          </a:prstGeom>
        </p:spPr>
      </p:pic>
    </p:spTree>
    <p:extLst>
      <p:ext uri="{BB962C8B-B14F-4D97-AF65-F5344CB8AC3E}">
        <p14:creationId xmlns:p14="http://schemas.microsoft.com/office/powerpoint/2010/main" val="1054280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43600"/>
            <a:ext cx="12192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 কি অনুমান করতে পারছো আজকের পাঠের বিষয় কী হতে পারে?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8" name="Picture 17">
            <a:extLst>
              <a:ext uri="{FF2B5EF4-FFF2-40B4-BE49-F238E27FC236}">
                <a16:creationId xmlns:a16="http://schemas.microsoft.com/office/drawing/2014/main" id="{7918C900-806D-4E88-8F46-C95794B8C301}"/>
              </a:ext>
            </a:extLst>
          </p:cNvPr>
          <p:cNvPicPr>
            <a:picLocks noChangeAspect="1"/>
          </p:cNvPicPr>
          <p:nvPr/>
        </p:nvPicPr>
        <p:blipFill rotWithShape="1">
          <a:blip r:embed="rId2">
            <a:extLst>
              <a:ext uri="{28A0092B-C50C-407E-A947-70E740481C1C}">
                <a14:useLocalDpi xmlns:a14="http://schemas.microsoft.com/office/drawing/2010/main" val="0"/>
              </a:ext>
            </a:extLst>
          </a:blip>
          <a:srcRect b="13053"/>
          <a:stretch/>
        </p:blipFill>
        <p:spPr>
          <a:xfrm>
            <a:off x="0" y="1214847"/>
            <a:ext cx="12192001" cy="4767944"/>
          </a:xfrm>
          <a:prstGeom prst="rect">
            <a:avLst/>
          </a:prstGeom>
        </p:spPr>
      </p:pic>
      <p:pic>
        <p:nvPicPr>
          <p:cNvPr id="19" name="Picture 18">
            <a:extLst>
              <a:ext uri="{FF2B5EF4-FFF2-40B4-BE49-F238E27FC236}">
                <a16:creationId xmlns:a16="http://schemas.microsoft.com/office/drawing/2014/main" id="{2D7EC92C-776A-44BF-9D9D-FBA87A430C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962"/>
          <a:stretch/>
        </p:blipFill>
        <p:spPr>
          <a:xfrm>
            <a:off x="-1" y="1240971"/>
            <a:ext cx="12191999" cy="4689567"/>
          </a:xfrm>
          <a:prstGeom prst="rect">
            <a:avLst/>
          </a:prstGeom>
        </p:spPr>
      </p:pic>
      <p:pic>
        <p:nvPicPr>
          <p:cNvPr id="29" name="Picture 28">
            <a:extLst>
              <a:ext uri="{FF2B5EF4-FFF2-40B4-BE49-F238E27FC236}">
                <a16:creationId xmlns:a16="http://schemas.microsoft.com/office/drawing/2014/main" id="{F8A09FAD-9F9C-47F5-8400-80931ED2B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1600"/>
            <a:ext cx="12192000" cy="4585062"/>
          </a:xfrm>
          <a:prstGeom prst="rect">
            <a:avLst/>
          </a:prstGeom>
        </p:spPr>
      </p:pic>
      <p:pic>
        <p:nvPicPr>
          <p:cNvPr id="14" name="Picture 13">
            <a:extLst>
              <a:ext uri="{FF2B5EF4-FFF2-40B4-BE49-F238E27FC236}">
                <a16:creationId xmlns:a16="http://schemas.microsoft.com/office/drawing/2014/main" id="{BCDE4309-EB3E-4DFF-B822-B985FD85C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 y="975857"/>
            <a:ext cx="12100560" cy="4928555"/>
          </a:xfrm>
          <a:prstGeom prst="rect">
            <a:avLst/>
          </a:prstGeom>
        </p:spPr>
      </p:pic>
      <p:pic>
        <p:nvPicPr>
          <p:cNvPr id="23" name="Picture 22">
            <a:extLst>
              <a:ext uri="{FF2B5EF4-FFF2-40B4-BE49-F238E27FC236}">
                <a16:creationId xmlns:a16="http://schemas.microsoft.com/office/drawing/2014/main" id="{8618EC06-41C0-4864-82CD-75B93E27B381}"/>
              </a:ext>
            </a:extLst>
          </p:cNvPr>
          <p:cNvPicPr>
            <a:picLocks noChangeAspect="1"/>
          </p:cNvPicPr>
          <p:nvPr/>
        </p:nvPicPr>
        <p:blipFill rotWithShape="1">
          <a:blip r:embed="rId6">
            <a:extLst>
              <a:ext uri="{28A0092B-C50C-407E-A947-70E740481C1C}">
                <a14:useLocalDpi xmlns:a14="http://schemas.microsoft.com/office/drawing/2010/main" val="0"/>
              </a:ext>
            </a:extLst>
          </a:blip>
          <a:srcRect t="21754" r="42686"/>
          <a:stretch/>
        </p:blipFill>
        <p:spPr>
          <a:xfrm>
            <a:off x="0" y="1280159"/>
            <a:ext cx="12191999" cy="4677235"/>
          </a:xfrm>
          <a:prstGeom prst="rect">
            <a:avLst/>
          </a:prstGeom>
        </p:spPr>
      </p:pic>
      <p:pic>
        <p:nvPicPr>
          <p:cNvPr id="24" name="Picture 23">
            <a:extLst>
              <a:ext uri="{FF2B5EF4-FFF2-40B4-BE49-F238E27FC236}">
                <a16:creationId xmlns:a16="http://schemas.microsoft.com/office/drawing/2014/main" id="{61FC95C9-9DE1-49B5-8880-C0AED3319CF5}"/>
              </a:ext>
            </a:extLst>
          </p:cNvPr>
          <p:cNvPicPr>
            <a:picLocks noChangeAspect="1"/>
          </p:cNvPicPr>
          <p:nvPr/>
        </p:nvPicPr>
        <p:blipFill rotWithShape="1">
          <a:blip r:embed="rId7">
            <a:extLst>
              <a:ext uri="{28A0092B-C50C-407E-A947-70E740481C1C}">
                <a14:useLocalDpi xmlns:a14="http://schemas.microsoft.com/office/drawing/2010/main" val="0"/>
              </a:ext>
            </a:extLst>
          </a:blip>
          <a:srcRect l="55298" r="18862"/>
          <a:stretch/>
        </p:blipFill>
        <p:spPr>
          <a:xfrm>
            <a:off x="0" y="1257262"/>
            <a:ext cx="12335690" cy="4673275"/>
          </a:xfrm>
          <a:prstGeom prst="rect">
            <a:avLst/>
          </a:prstGeom>
        </p:spPr>
      </p:pic>
      <p:sp>
        <p:nvSpPr>
          <p:cNvPr id="2" name="Rectangle 1"/>
          <p:cNvSpPr/>
          <p:nvPr/>
        </p:nvSpPr>
        <p:spPr>
          <a:xfrm flipH="1">
            <a:off x="-2" y="0"/>
            <a:ext cx="12192002" cy="1280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নিচের</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ছবিগুলোতে</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কী</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দেখতে</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পাচ্ছ</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চিন্তা</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a:t>
            </a:r>
          </a:p>
        </p:txBody>
      </p:sp>
    </p:spTree>
    <p:extLst>
      <p:ext uri="{BB962C8B-B14F-4D97-AF65-F5344CB8AC3E}">
        <p14:creationId xmlns:p14="http://schemas.microsoft.com/office/powerpoint/2010/main" val="73095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পাঠ</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পরিচিতি</a:t>
            </a:r>
            <a:r>
              <a:rPr lang="en-US"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Horizontal Scroll 4"/>
          <p:cNvSpPr/>
          <p:nvPr/>
        </p:nvSpPr>
        <p:spPr>
          <a:xfrm>
            <a:off x="5773782" y="1881050"/>
            <a:ext cx="5212080" cy="1567544"/>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“নতুন দেশ” </a:t>
            </a:r>
            <a:endParaRPr lang="en-US" sz="6000" dirty="0">
              <a:solidFill>
                <a:schemeClr val="tx1"/>
              </a:solidFill>
              <a:latin typeface="NikoshBAN" panose="02000000000000000000" pitchFamily="2" charset="0"/>
              <a:cs typeface="NikoshBAN" panose="02000000000000000000" pitchFamily="2" charset="0"/>
            </a:endParaRPr>
          </a:p>
        </p:txBody>
      </p:sp>
      <p:sp>
        <p:nvSpPr>
          <p:cNvPr id="6" name="Wave 5"/>
          <p:cNvSpPr/>
          <p:nvPr/>
        </p:nvSpPr>
        <p:spPr>
          <a:xfrm>
            <a:off x="6035040" y="3801293"/>
            <a:ext cx="5242560" cy="9144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রবীন্দ্রনাথ ঠাকুর  </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463"/>
            <a:ext cx="4558937" cy="4663440"/>
          </a:xfrm>
          <a:prstGeom prst="rect">
            <a:avLst/>
          </a:prstGeom>
        </p:spPr>
      </p:pic>
    </p:spTree>
    <p:extLst>
      <p:ext uri="{BB962C8B-B14F-4D97-AF65-F5344CB8AC3E}">
        <p14:creationId xmlns:p14="http://schemas.microsoft.com/office/powerpoint/2010/main" val="419976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0"/>
            <a:ext cx="12192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4800" dirty="0" err="1">
                <a:effectLst>
                  <a:outerShdw blurRad="38100" dist="38100" dir="2700000" algn="tl">
                    <a:srgbClr val="000000">
                      <a:alpha val="43137"/>
                    </a:srgbClr>
                  </a:outerShdw>
                </a:effectLst>
                <a:latin typeface="NikoshBAN" pitchFamily="2" charset="0"/>
                <a:cs typeface="NikoshBAN" pitchFamily="2" charset="0"/>
              </a:rPr>
              <a:t>শিখনফল</a:t>
            </a:r>
            <a:r>
              <a:rPr lang="bn-BD" sz="4800" dirty="0">
                <a:effectLst>
                  <a:outerShdw blurRad="38100" dist="38100" dir="2700000" algn="tl">
                    <a:srgbClr val="000000">
                      <a:alpha val="43137"/>
                    </a:srgbClr>
                  </a:outerShdw>
                </a:effectLst>
                <a:latin typeface="NikoshBAN" pitchFamily="2" charset="0"/>
                <a:cs typeface="NikoshBAN" pitchFamily="2" charset="0"/>
              </a:rPr>
              <a:t>  </a:t>
            </a:r>
            <a:endParaRPr lang="en-US" sz="4800" dirty="0">
              <a:effectLst>
                <a:outerShdw blurRad="38100" dist="38100" dir="2700000" algn="tl">
                  <a:srgbClr val="000000">
                    <a:alpha val="43137"/>
                  </a:srgbClr>
                </a:outerShdw>
              </a:effectLst>
              <a:latin typeface="Calibri" pitchFamily="34" charset="0"/>
            </a:endParaRPr>
          </a:p>
        </p:txBody>
      </p:sp>
      <p:sp>
        <p:nvSpPr>
          <p:cNvPr id="44" name="Rectangle 43"/>
          <p:cNvSpPr/>
          <p:nvPr/>
        </p:nvSpPr>
        <p:spPr>
          <a:xfrm>
            <a:off x="679269" y="914400"/>
            <a:ext cx="11207931" cy="594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rPr>
              <a:t>            এই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পাঠ</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শেষে</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শিক্ষার্থীরা</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a:t>
            </a:r>
            <a:r>
              <a:rPr lang="bn-IN" sz="3600" b="1"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600" b="1" dirty="0" smtClean="0">
              <a:ln w="0"/>
              <a:effectLst>
                <a:outerShdw blurRad="38100" dist="19050" dir="2700000" algn="tl" rotWithShape="0">
                  <a:schemeClr val="dk1">
                    <a:alpha val="40000"/>
                  </a:schemeClr>
                </a:outerShdw>
              </a:effectLst>
              <a:latin typeface="NikoshBAN" pitchFamily="2" charset="0"/>
              <a:cs typeface="NikoshBAN" pitchFamily="2" charset="0"/>
            </a:endParaRPr>
          </a:p>
          <a:p>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১,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কবি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পরিচিতি</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উল্লেখ</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করতে</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পারবে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a:t>
            </a:r>
          </a:p>
          <a:p>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২,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কবিতাটি</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শুদ্ধ</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উচ্চারণে</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পড়তে</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rPr>
              <a:t>পারবে</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itchFamily="2" charset="0"/>
              </a:rPr>
              <a:t>;</a:t>
            </a:r>
          </a:p>
          <a:p>
            <a:r>
              <a:rPr lang="en-US" sz="3600" dirty="0" smtClean="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৩, </a:t>
            </a:r>
            <a:r>
              <a:rPr lang="en-US" sz="3600" dirty="0" err="1" smtClean="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নতুন</a:t>
            </a:r>
            <a:r>
              <a:rPr lang="en-US" sz="3600" dirty="0" smtClean="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শব্দগুলোর</a:t>
            </a:r>
            <a:r>
              <a:rPr lang="en-US" sz="3600"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অর্থসহ</a:t>
            </a:r>
            <a:r>
              <a:rPr lang="en-US" sz="3600"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বাক্য</a:t>
            </a:r>
            <a:r>
              <a:rPr lang="en-US" sz="3600"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গঠন</a:t>
            </a:r>
            <a:r>
              <a:rPr lang="en-US" sz="3600"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করতে</a:t>
            </a:r>
            <a:r>
              <a:rPr lang="en-US" sz="3600"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smtClean="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পারবে</a:t>
            </a:r>
            <a:r>
              <a:rPr lang="en-US" sz="3600" dirty="0" smtClean="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rPr>
              <a:t>;</a:t>
            </a:r>
          </a:p>
          <a:p>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 </a:t>
            </a:r>
            <a:r>
              <a:rPr lang="en-US" sz="36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দেশের</a:t>
            </a:r>
            <a:r>
              <a:rPr lang="en-US"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পরিবেশের</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1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600" dirty="0">
              <a:solidFill>
                <a:schemeClr val="tx1"/>
              </a:solidFill>
            </a:endParaRPr>
          </a:p>
          <a:p>
            <a:endParaRPr lang="en-US" sz="1600"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itchFamily="2" charset="0"/>
            </a:endParaRPr>
          </a:p>
          <a:p>
            <a:endParaRPr lang="en-US" sz="1600" b="1" dirty="0">
              <a:ln w="0"/>
              <a:effectLst>
                <a:outerShdw blurRad="38100" dist="19050" dir="2700000" algn="tl" rotWithShape="0">
                  <a:schemeClr val="dk1">
                    <a:alpha val="40000"/>
                  </a:schemeClr>
                </a:outerShdw>
              </a:effectLst>
              <a:latin typeface="NikoshBAN" pitchFamily="2" charset="0"/>
              <a:cs typeface="NikoshBAN" pitchFamily="2" charset="0"/>
            </a:endParaRPr>
          </a:p>
          <a:p>
            <a:endParaRPr lang="en-US" sz="1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itchFamily="2" charset="0"/>
            </a:endParaRPr>
          </a:p>
          <a:p>
            <a:endParaRPr lang="en-US"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884266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 y="0"/>
            <a:ext cx="12192001" cy="4963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dirty="0" err="1" smtClean="0">
                <a:solidFill>
                  <a:schemeClr val="tx1"/>
                </a:solidFill>
                <a:latin typeface="NikoshBAN" panose="02000000000000000000" pitchFamily="2" charset="0"/>
                <a:cs typeface="NikoshBAN" panose="02000000000000000000" pitchFamily="2" charset="0"/>
              </a:rPr>
              <a:t>কবি</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পরিচিতি</a:t>
            </a:r>
            <a:r>
              <a:rPr lang="en-US" sz="6000" dirty="0" smtClean="0">
                <a:solidFill>
                  <a:schemeClr val="tx1"/>
                </a:solidFill>
                <a:latin typeface="NikoshBAN" panose="02000000000000000000" pitchFamily="2" charset="0"/>
                <a:cs typeface="NikoshBAN" panose="02000000000000000000" pitchFamily="2" charset="0"/>
              </a:rPr>
              <a:t> </a:t>
            </a:r>
            <a:endParaRPr lang="en-US" sz="60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6285"/>
            <a:ext cx="3592286" cy="3487783"/>
          </a:xfrm>
          <a:prstGeom prst="rect">
            <a:avLst/>
          </a:prstGeom>
        </p:spPr>
      </p:pic>
      <p:sp>
        <p:nvSpPr>
          <p:cNvPr id="7" name="Rectangle 6"/>
          <p:cNvSpPr/>
          <p:nvPr/>
        </p:nvSpPr>
        <p:spPr>
          <a:xfrm>
            <a:off x="3605350" y="1541418"/>
            <a:ext cx="8586650" cy="12801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IN" sz="2800" dirty="0" smtClean="0">
                <a:latin typeface="NikoshBAN" panose="02000000000000000000" pitchFamily="2" charset="0"/>
                <a:cs typeface="NikoshBAN" panose="02000000000000000000" pitchFamily="2" charset="0"/>
              </a:rPr>
              <a:t>শিক্ষা :পড়াশোনার জন্য বিভিন্ন শিক্ষা প্রতিষ্টানে ভর্তি করানো হয়েছিল ,ব্যারিস্টারি পড়ার জন্য বিলেতেও পাঠানো হয়েছিল । কোনোটিই শেষ করেননি।         </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3592286" y="431074"/>
            <a:ext cx="8599714" cy="10842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IN" sz="2800" dirty="0" smtClean="0">
                <a:solidFill>
                  <a:schemeClr val="tx1"/>
                </a:solidFill>
                <a:latin typeface="NikoshBAN" panose="02000000000000000000" pitchFamily="2" charset="0"/>
                <a:cs typeface="NikoshBAN" panose="02000000000000000000" pitchFamily="2" charset="0"/>
              </a:rPr>
              <a:t>জন্ম : ১৮৬১ খ্রিষ্টাব্দের ৭ই মে১২৬৮বঙ্গাব্দের ২৫ বৈশাখ কলকাতার জোড়াসাঁকোর ঠাকুর পরিবারে     </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4572000" y="4767943"/>
            <a:ext cx="7619999"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chemeClr val="tx1"/>
                </a:solidFill>
                <a:latin typeface="NikoshBAN" panose="02000000000000000000" pitchFamily="2" charset="0"/>
                <a:cs typeface="NikoshBAN" panose="02000000000000000000" pitchFamily="2" charset="0"/>
              </a:rPr>
              <a:t>সাহিত্যিক পরিচয় :কবিতা,ছোটগল্প,প্রবন্ধ, উপন্যাস,নাটক, ইত্যাদি,          </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3605349" y="3866606"/>
            <a:ext cx="8586651" cy="9405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IN" sz="2400" dirty="0" smtClean="0">
                <a:solidFill>
                  <a:schemeClr val="tx1"/>
                </a:solidFill>
                <a:latin typeface="NikoshBAN" panose="02000000000000000000" pitchFamily="2" charset="0"/>
                <a:cs typeface="NikoshBAN" panose="02000000000000000000" pitchFamily="2" charset="0"/>
              </a:rPr>
              <a:t>উল্লেখযোগ্য রচনা : মানসী,সোনার তরী,চিত্রা,খেয়া গীতাঞ্জলি,বলাকা,পুনশ্চ, ছোটগল্প :চোখের বালি,গোরা,ঘরে বাইরে,চার অধ্যায়,নাটক : ডাকঘর,বিসর্জন,অচলায়তন,             </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0" y="4767943"/>
            <a:ext cx="4558937" cy="79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ছদ্মনাম : ভানুসিংহ ঠাকুর   </a:t>
            </a:r>
            <a:endParaRPr lang="en-US" sz="28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4558937" y="5525589"/>
            <a:ext cx="7633063" cy="744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পুরস্কার : ১৯১৩ সালে গীতাঞ্জলি কাব্যগ্রন্থের জন্য নোবেল পুরস্কার লাভ করেন।         </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0" y="5538650"/>
            <a:ext cx="4585063" cy="770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উপাধি : বিশ্বকবি, কবিগুরু,নাইট</a:t>
            </a:r>
            <a:r>
              <a:rPr lang="bn-IN" sz="2800" dirty="0">
                <a:solidFill>
                  <a:schemeClr val="tx1"/>
                </a:solidFill>
              </a:rPr>
              <a:t>,   </a:t>
            </a:r>
            <a:endParaRPr lang="en-US" sz="2800" dirty="0">
              <a:solidFill>
                <a:schemeClr val="tx1"/>
              </a:solidFill>
            </a:endParaRPr>
          </a:p>
        </p:txBody>
      </p:sp>
      <p:sp>
        <p:nvSpPr>
          <p:cNvPr id="15" name="Rectangle 14"/>
          <p:cNvSpPr/>
          <p:nvPr/>
        </p:nvSpPr>
        <p:spPr>
          <a:xfrm>
            <a:off x="0" y="6309360"/>
            <a:ext cx="12192000" cy="548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মৃত্যু :১৯৪১ খ্রিষ্টাব্দের ৭ই আগস্ট,কলকাতায়,বাং    ;১৩৪৮সালে ২২শে শ্রাবন। </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Rectangle 18"/>
          <p:cNvSpPr/>
          <p:nvPr/>
        </p:nvSpPr>
        <p:spPr>
          <a:xfrm>
            <a:off x="0" y="496387"/>
            <a:ext cx="3108959" cy="5355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রবীন্দ্রনাথ ঠাকুর  </a:t>
            </a:r>
            <a:endParaRPr lang="en-US" sz="3200" dirty="0">
              <a:latin typeface="NikoshBAN" panose="02000000000000000000" pitchFamily="2" charset="0"/>
              <a:cs typeface="NikoshBAN" panose="02000000000000000000" pitchFamily="2" charset="0"/>
            </a:endParaRPr>
          </a:p>
        </p:txBody>
      </p:sp>
      <p:sp>
        <p:nvSpPr>
          <p:cNvPr id="2" name="Rectangle 1"/>
          <p:cNvSpPr/>
          <p:nvPr/>
        </p:nvSpPr>
        <p:spPr>
          <a:xfrm>
            <a:off x="3618411" y="2847703"/>
            <a:ext cx="8573589" cy="10189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IN" sz="2800" dirty="0">
                <a:solidFill>
                  <a:schemeClr val="tx1"/>
                </a:solidFill>
                <a:latin typeface="NikoshBAN" panose="02000000000000000000" pitchFamily="2" charset="0"/>
                <a:cs typeface="NikoshBAN" panose="02000000000000000000" pitchFamily="2" charset="0"/>
              </a:rPr>
              <a:t>বিবিধ পরিচয় :</a:t>
            </a:r>
            <a:r>
              <a:rPr lang="en-US" sz="2800" dirty="0" err="1">
                <a:solidFill>
                  <a:schemeClr val="tx1"/>
                </a:solidFill>
                <a:latin typeface="NikoshBAN" panose="02000000000000000000" pitchFamily="2" charset="0"/>
                <a:cs typeface="NikoshBAN" panose="02000000000000000000" pitchFamily="2" charset="0"/>
              </a:rPr>
              <a:t>তিনি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একাধারে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সাহিত্যিক,দার্শনিক,শিক্ষাবিদ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সুরকার,চিত্রকর,অভিনেতা,নাট্য-প্রযোজক</a:t>
            </a:r>
            <a:r>
              <a:rPr lang="en-US"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157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80">
                                          <p:stCondLst>
                                            <p:cond delay="0"/>
                                          </p:stCondLst>
                                        </p:cTn>
                                        <p:tgtEl>
                                          <p:spTgt spid="10"/>
                                        </p:tgtEl>
                                      </p:cBhvr>
                                    </p:animEffect>
                                    <p:anim calcmode="lin" valueType="num">
                                      <p:cBhvr>
                                        <p:cTn id="6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1" dur="26">
                                          <p:stCondLst>
                                            <p:cond delay="650"/>
                                          </p:stCondLst>
                                        </p:cTn>
                                        <p:tgtEl>
                                          <p:spTgt spid="10"/>
                                        </p:tgtEl>
                                      </p:cBhvr>
                                      <p:to x="100000" y="60000"/>
                                    </p:animScale>
                                    <p:animScale>
                                      <p:cBhvr>
                                        <p:cTn id="72" dur="166" decel="50000">
                                          <p:stCondLst>
                                            <p:cond delay="676"/>
                                          </p:stCondLst>
                                        </p:cTn>
                                        <p:tgtEl>
                                          <p:spTgt spid="10"/>
                                        </p:tgtEl>
                                      </p:cBhvr>
                                      <p:to x="100000" y="100000"/>
                                    </p:animScale>
                                    <p:animScale>
                                      <p:cBhvr>
                                        <p:cTn id="73" dur="26">
                                          <p:stCondLst>
                                            <p:cond delay="1312"/>
                                          </p:stCondLst>
                                        </p:cTn>
                                        <p:tgtEl>
                                          <p:spTgt spid="10"/>
                                        </p:tgtEl>
                                      </p:cBhvr>
                                      <p:to x="100000" y="80000"/>
                                    </p:animScale>
                                    <p:animScale>
                                      <p:cBhvr>
                                        <p:cTn id="74" dur="166" decel="50000">
                                          <p:stCondLst>
                                            <p:cond delay="1338"/>
                                          </p:stCondLst>
                                        </p:cTn>
                                        <p:tgtEl>
                                          <p:spTgt spid="10"/>
                                        </p:tgtEl>
                                      </p:cBhvr>
                                      <p:to x="100000" y="100000"/>
                                    </p:animScale>
                                    <p:animScale>
                                      <p:cBhvr>
                                        <p:cTn id="75" dur="26">
                                          <p:stCondLst>
                                            <p:cond delay="1642"/>
                                          </p:stCondLst>
                                        </p:cTn>
                                        <p:tgtEl>
                                          <p:spTgt spid="10"/>
                                        </p:tgtEl>
                                      </p:cBhvr>
                                      <p:to x="100000" y="90000"/>
                                    </p:animScale>
                                    <p:animScale>
                                      <p:cBhvr>
                                        <p:cTn id="76" dur="166" decel="50000">
                                          <p:stCondLst>
                                            <p:cond delay="1668"/>
                                          </p:stCondLst>
                                        </p:cTn>
                                        <p:tgtEl>
                                          <p:spTgt spid="10"/>
                                        </p:tgtEl>
                                      </p:cBhvr>
                                      <p:to x="100000" y="100000"/>
                                    </p:animScale>
                                    <p:animScale>
                                      <p:cBhvr>
                                        <p:cTn id="77" dur="26">
                                          <p:stCondLst>
                                            <p:cond delay="1808"/>
                                          </p:stCondLst>
                                        </p:cTn>
                                        <p:tgtEl>
                                          <p:spTgt spid="10"/>
                                        </p:tgtEl>
                                      </p:cBhvr>
                                      <p:to x="100000" y="95000"/>
                                    </p:animScale>
                                    <p:animScale>
                                      <p:cBhvr>
                                        <p:cTn id="78" dur="166" decel="50000">
                                          <p:stCondLst>
                                            <p:cond delay="1834"/>
                                          </p:stCondLst>
                                        </p:cTn>
                                        <p:tgtEl>
                                          <p:spTgt spid="10"/>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1000"/>
                                        <p:tgtEl>
                                          <p:spTgt spid="12"/>
                                        </p:tgtEl>
                                      </p:cBhvr>
                                    </p:animEffect>
                                    <p:anim calcmode="lin" valueType="num">
                                      <p:cBhvr>
                                        <p:cTn id="90" dur="1000" fill="hold"/>
                                        <p:tgtEl>
                                          <p:spTgt spid="12"/>
                                        </p:tgtEl>
                                        <p:attrNameLst>
                                          <p:attrName>ppt_x</p:attrName>
                                        </p:attrNameLst>
                                      </p:cBhvr>
                                      <p:tavLst>
                                        <p:tav tm="0">
                                          <p:val>
                                            <p:strVal val="#ppt_x"/>
                                          </p:val>
                                        </p:tav>
                                        <p:tav tm="100000">
                                          <p:val>
                                            <p:strVal val="#ppt_x"/>
                                          </p:val>
                                        </p:tav>
                                      </p:tavLst>
                                    </p:anim>
                                    <p:anim calcmode="lin" valueType="num">
                                      <p:cBhvr>
                                        <p:cTn id="9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ppt_x"/>
                                          </p:val>
                                        </p:tav>
                                        <p:tav tm="100000">
                                          <p:val>
                                            <p:strVal val="#ppt_x"/>
                                          </p:val>
                                        </p:tav>
                                      </p:tavLst>
                                    </p:anim>
                                    <p:anim calcmode="lin" valueType="num">
                                      <p:cBhvr additive="base">
                                        <p:cTn id="9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ppt_x"/>
                                          </p:val>
                                        </p:tav>
                                        <p:tav tm="100000">
                                          <p:val>
                                            <p:strVal val="#ppt_x"/>
                                          </p:val>
                                        </p:tav>
                                      </p:tavLst>
                                    </p:anim>
                                    <p:anim calcmode="lin" valueType="num">
                                      <p:cBhvr additive="base">
                                        <p:cTn id="10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P spid="13" grpId="0" animBg="1"/>
      <p:bldP spid="14" grpId="0" animBg="1"/>
      <p:bldP spid="15" grpId="0" animBg="1"/>
      <p:bldP spid="1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863" y="577895"/>
            <a:ext cx="5778137" cy="6280105"/>
          </a:xfrm>
          <a:prstGeom prst="rect">
            <a:avLst/>
          </a:prstGeom>
        </p:spPr>
      </p:pic>
      <p:sp>
        <p:nvSpPr>
          <p:cNvPr id="5" name="Rectangle 4"/>
          <p:cNvSpPr/>
          <p:nvPr/>
        </p:nvSpPr>
        <p:spPr>
          <a:xfrm>
            <a:off x="0" y="0"/>
            <a:ext cx="12192000" cy="6662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একক কাজ   </a:t>
            </a:r>
            <a:endParaRPr lang="en-US" sz="44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3" y="692332"/>
            <a:ext cx="3135086" cy="3409405"/>
          </a:xfrm>
          <a:prstGeom prst="rect">
            <a:avLst/>
          </a:prstGeom>
        </p:spPr>
      </p:pic>
      <p:sp>
        <p:nvSpPr>
          <p:cNvPr id="2" name="Rectangle 1"/>
          <p:cNvSpPr/>
          <p:nvPr/>
        </p:nvSpPr>
        <p:spPr>
          <a:xfrm>
            <a:off x="0" y="4180114"/>
            <a:ext cx="6087291" cy="17896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bn-IN" sz="2800" dirty="0" smtClean="0">
                <a:latin typeface="NikoshBAN" panose="02000000000000000000" pitchFamily="2" charset="0"/>
                <a:cs typeface="NikoshBAN" panose="02000000000000000000" pitchFamily="2" charset="0"/>
              </a:rPr>
              <a:t>১, উপরের ছবি দেখে ৫টি বাক্য তৈরী করো।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387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8203474" y="0"/>
            <a:ext cx="3988526" cy="627017"/>
          </a:xfrm>
          <a:prstGeom prst="wedgeRoundRectCallout">
            <a:avLst>
              <a:gd name="adj1" fmla="val -15523"/>
              <a:gd name="adj2" fmla="val 1460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4000" dirty="0" smtClean="0"/>
              <a:t>আদর্শ পাঠ </a:t>
            </a:r>
            <a:endParaRPr lang="en-US" sz="4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726" y="1071154"/>
            <a:ext cx="4088674" cy="5434150"/>
          </a:xfrm>
          <a:prstGeom prst="rect">
            <a:avLst/>
          </a:prstGeom>
        </p:spPr>
      </p:pic>
      <p:sp>
        <p:nvSpPr>
          <p:cNvPr id="13" name="TextBox 12">
            <a:extLst>
              <a:ext uri="{FF2B5EF4-FFF2-40B4-BE49-F238E27FC236}">
                <a16:creationId xmlns:a16="http://schemas.microsoft.com/office/drawing/2014/main" id="{4714E268-EDE4-4B3B-B646-32979BC8B52A}"/>
              </a:ext>
            </a:extLst>
          </p:cNvPr>
          <p:cNvSpPr txBox="1"/>
          <p:nvPr/>
        </p:nvSpPr>
        <p:spPr>
          <a:xfrm>
            <a:off x="561702" y="1332410"/>
            <a:ext cx="3824403" cy="3046988"/>
          </a:xfrm>
          <a:prstGeom prst="rect">
            <a:avLst/>
          </a:prstGeom>
          <a:noFill/>
        </p:spPr>
        <p:txBody>
          <a:bodyPr wrap="square" rtlCol="0">
            <a:spAutoFit/>
          </a:bodyPr>
          <a:lstStyle/>
          <a:p>
            <a:r>
              <a:rPr lang="as-IN" sz="1600" b="0" i="0" dirty="0">
                <a:effectLst/>
                <a:latin typeface="NikoshBAN" panose="02000000000000000000" pitchFamily="2" charset="0"/>
                <a:cs typeface="NikoshBAN" panose="02000000000000000000" pitchFamily="2" charset="0"/>
              </a:rPr>
              <a:t>নদীর ঘাটের কাছে</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নৌকো বাঁধা আছে</a:t>
            </a:r>
            <a:r>
              <a:rPr lang="en-US" sz="1600" b="0" i="0" dirty="0">
                <a:effectLst/>
                <a:latin typeface="NikoshBAN" panose="02000000000000000000" pitchFamily="2" charset="0"/>
                <a:cs typeface="NikoshBAN" panose="02000000000000000000" pitchFamily="2" charset="0"/>
              </a:rPr>
              <a:t>,</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নাইতে যখন যাই, দেখি সে</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জলের ঢেউয়ে নাচে।</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আজ গিয়ে সেইখানে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দেখি দূরের পানে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মাঝ নদীতে নৌকা, কোথায়</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চলে ভাঁটার টানে।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জানি</a:t>
            </a:r>
            <a:r>
              <a:rPr lang="en-US" sz="1600" b="0" i="0" dirty="0">
                <a:effectLst/>
                <a:latin typeface="NikoshBAN" panose="02000000000000000000" pitchFamily="2" charset="0"/>
                <a:cs typeface="NikoshBAN" panose="02000000000000000000" pitchFamily="2" charset="0"/>
              </a:rPr>
              <a:t> </a:t>
            </a:r>
            <a:r>
              <a:rPr lang="as-IN" sz="1600" b="0" i="0" dirty="0">
                <a:effectLst/>
                <a:latin typeface="NikoshBAN" panose="02000000000000000000" pitchFamily="2" charset="0"/>
                <a:cs typeface="NikoshBAN" panose="02000000000000000000" pitchFamily="2" charset="0"/>
              </a:rPr>
              <a:t>না কোন দেশে</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পৌঁছে যাবে শেষে,</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সেখানেতে কেমন মানুষ</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থাকে কেমন বেশে।</a:t>
            </a:r>
            <a:endParaRPr lang="en-US" sz="16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91BC9E9F-C40B-4235-826B-55C6E7C540DA}"/>
              </a:ext>
            </a:extLst>
          </p:cNvPr>
          <p:cNvSpPr txBox="1"/>
          <p:nvPr/>
        </p:nvSpPr>
        <p:spPr>
          <a:xfrm>
            <a:off x="717451" y="251996"/>
            <a:ext cx="3024555"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800" b="1" dirty="0">
                <a:ln w="0"/>
                <a:latin typeface="NikoshBAN" pitchFamily="2" charset="0"/>
                <a:cs typeface="NikoshBAN" pitchFamily="2" charset="0"/>
              </a:rPr>
              <a:t> </a:t>
            </a:r>
            <a:r>
              <a:rPr lang="en-US" sz="3600" b="1" dirty="0" err="1">
                <a:ln w="0"/>
                <a:latin typeface="NikoshBAN" pitchFamily="2" charset="0"/>
                <a:cs typeface="NikoshBAN" pitchFamily="2" charset="0"/>
              </a:rPr>
              <a:t>নতুন</a:t>
            </a:r>
            <a:r>
              <a:rPr lang="en-US" sz="3600" b="1" dirty="0">
                <a:ln w="0"/>
                <a:latin typeface="NikoshBAN" pitchFamily="2" charset="0"/>
                <a:cs typeface="NikoshBAN" pitchFamily="2" charset="0"/>
              </a:rPr>
              <a:t> </a:t>
            </a:r>
            <a:r>
              <a:rPr lang="en-US" sz="3600" b="1" dirty="0" err="1">
                <a:ln w="0"/>
                <a:latin typeface="NikoshBAN" pitchFamily="2" charset="0"/>
                <a:cs typeface="NikoshBAN" pitchFamily="2" charset="0"/>
              </a:rPr>
              <a:t>দেশ</a:t>
            </a:r>
            <a:r>
              <a:rPr lang="en-US" sz="1600" b="1" dirty="0">
                <a:ln w="0"/>
                <a:latin typeface="NikoshBAN" pitchFamily="2" charset="0"/>
                <a:cs typeface="NikoshBAN" pitchFamily="2" charset="0"/>
              </a:rPr>
              <a:t> </a:t>
            </a:r>
            <a:r>
              <a:rPr lang="en-US" sz="1200" b="1" dirty="0">
                <a:ln w="0"/>
                <a:latin typeface="NikoshBAN" pitchFamily="2" charset="0"/>
                <a:cs typeface="NikoshBAN" pitchFamily="2" charset="0"/>
              </a:rPr>
              <a:t>                                      </a:t>
            </a:r>
          </a:p>
          <a:p>
            <a:pPr algn="ctr"/>
            <a:r>
              <a:rPr lang="en-US" sz="1200" b="1" dirty="0">
                <a:ln w="0"/>
                <a:latin typeface="NikoshBAN" pitchFamily="2" charset="0"/>
                <a:cs typeface="NikoshBAN" pitchFamily="2" charset="0"/>
              </a:rPr>
              <a:t> </a:t>
            </a:r>
            <a:r>
              <a:rPr lang="en-US" sz="2400" b="1" dirty="0" err="1">
                <a:ln w="0"/>
                <a:latin typeface="NikoshBAN" pitchFamily="2" charset="0"/>
                <a:cs typeface="NikoshBAN" pitchFamily="2" charset="0"/>
              </a:rPr>
              <a:t>রবিন্দ্রনাথ</a:t>
            </a:r>
            <a:r>
              <a:rPr lang="en-US" sz="2400" b="1" dirty="0">
                <a:ln w="0"/>
                <a:latin typeface="NikoshBAN" pitchFamily="2" charset="0"/>
                <a:cs typeface="NikoshBAN" pitchFamily="2" charset="0"/>
              </a:rPr>
              <a:t> </a:t>
            </a:r>
            <a:r>
              <a:rPr lang="en-US" sz="2400" b="1" dirty="0" err="1">
                <a:ln w="0"/>
                <a:latin typeface="NikoshBAN" pitchFamily="2" charset="0"/>
                <a:cs typeface="NikoshBAN" pitchFamily="2" charset="0"/>
              </a:rPr>
              <a:t>ঠাকুর</a:t>
            </a:r>
            <a:endParaRPr lang="en-US" sz="1200" b="1" dirty="0">
              <a:ln w="0"/>
              <a:latin typeface="NikoshBAN" pitchFamily="2" charset="0"/>
              <a:cs typeface="NikoshBAN" pitchFamily="2" charset="0"/>
            </a:endParaRPr>
          </a:p>
        </p:txBody>
      </p:sp>
      <p:pic>
        <p:nvPicPr>
          <p:cNvPr id="15" name="Picture 14">
            <a:extLst>
              <a:ext uri="{FF2B5EF4-FFF2-40B4-BE49-F238E27FC236}">
                <a16:creationId xmlns:a16="http://schemas.microsoft.com/office/drawing/2014/main" id="{ACF9B4ED-77DC-46C4-A359-6A9C942D6015}"/>
              </a:ext>
            </a:extLst>
          </p:cNvPr>
          <p:cNvPicPr>
            <a:picLocks noChangeAspect="1"/>
          </p:cNvPicPr>
          <p:nvPr/>
        </p:nvPicPr>
        <p:blipFill rotWithShape="1">
          <a:blip r:embed="rId5">
            <a:extLst>
              <a:ext uri="{28A0092B-C50C-407E-A947-70E740481C1C}">
                <a14:useLocalDpi xmlns:a14="http://schemas.microsoft.com/office/drawing/2010/main" val="0"/>
              </a:ext>
            </a:extLst>
          </a:blip>
          <a:srcRect l="3257" t="48256" r="4886" b="3947"/>
          <a:stretch/>
        </p:blipFill>
        <p:spPr>
          <a:xfrm>
            <a:off x="689317" y="4220308"/>
            <a:ext cx="2855741" cy="2035476"/>
          </a:xfrm>
          <a:prstGeom prst="rect">
            <a:avLst/>
          </a:prstGeom>
        </p:spPr>
      </p:pic>
      <p:sp>
        <p:nvSpPr>
          <p:cNvPr id="16" name="TextBox 15">
            <a:extLst>
              <a:ext uri="{FF2B5EF4-FFF2-40B4-BE49-F238E27FC236}">
                <a16:creationId xmlns:a16="http://schemas.microsoft.com/office/drawing/2014/main" id="{8F3E7626-9B5F-4A8D-ABC4-8E1E4C983F31}"/>
              </a:ext>
            </a:extLst>
          </p:cNvPr>
          <p:cNvSpPr txBox="1"/>
          <p:nvPr/>
        </p:nvSpPr>
        <p:spPr>
          <a:xfrm>
            <a:off x="5922497" y="300446"/>
            <a:ext cx="3613389" cy="5016758"/>
          </a:xfrm>
          <a:prstGeom prst="rect">
            <a:avLst/>
          </a:prstGeom>
          <a:noFill/>
        </p:spPr>
        <p:txBody>
          <a:bodyPr wrap="square" rtlCol="0">
            <a:spAutoFit/>
          </a:bodyPr>
          <a:lstStyle/>
          <a:p>
            <a:r>
              <a:rPr lang="as-IN" sz="1600" b="0" i="0" dirty="0">
                <a:solidFill>
                  <a:srgbClr val="444444"/>
                </a:solidFill>
                <a:effectLst/>
                <a:latin typeface="NikoshBAN" panose="02000000000000000000" pitchFamily="2" charset="0"/>
                <a:cs typeface="NikoshBAN" panose="02000000000000000000" pitchFamily="2" charset="0"/>
              </a:rPr>
              <a:t>থাকি ঘরের কোণে,</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সাধ জাগে মোর মনে,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অমনি করে যাই ভেসে, ভাই,</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নতুন নগর বনে।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দূর সাগরের পাড়ে,</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জলের ধারে ধারে,</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নারিকেলের বনগুলি সব</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দাঁড়িয়ে সারে সারে।</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পাহাড়-চূড়া সাজে</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নীল আকাশের মাঝে,</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বরফ ভেঙ্গে ডিঙ্গিয়ে যাওয়া</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কেউ তা পারে না-যে।  </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কোন সে বনের তলে</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নতুন ফুলে ফলে</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নতুন নতুন পশু কত</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বেড়ায় দলে দলে।</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কত রাতের শেষে</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নৌকো যে যায় ভেসে।</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বাবা কেন আপিসে যায়,</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a:t>
            </a:r>
            <a:r>
              <a:rPr lang="en-US" sz="1600" b="0" i="0" dirty="0">
                <a:solidFill>
                  <a:srgbClr val="444444"/>
                </a:solidFill>
                <a:effectLst/>
                <a:latin typeface="NikoshBAN" panose="02000000000000000000" pitchFamily="2" charset="0"/>
                <a:cs typeface="NikoshBAN" panose="02000000000000000000" pitchFamily="2" charset="0"/>
              </a:rPr>
              <a:t>     </a:t>
            </a:r>
            <a:r>
              <a:rPr lang="as-IN" sz="1600" b="0" i="0" dirty="0">
                <a:solidFill>
                  <a:srgbClr val="444444"/>
                </a:solidFill>
                <a:effectLst/>
                <a:latin typeface="NikoshBAN" panose="02000000000000000000" pitchFamily="2" charset="0"/>
                <a:cs typeface="NikoshBAN" panose="02000000000000000000" pitchFamily="2" charset="0"/>
              </a:rPr>
              <a:t>যায় না নতুন দেশে?</a:t>
            </a:r>
            <a:endParaRPr lang="en-US" sz="1600" dirty="0">
              <a:latin typeface="NikoshBAN" panose="02000000000000000000" pitchFamily="2" charset="0"/>
              <a:cs typeface="NikoshBAN" panose="02000000000000000000" pitchFamily="2" charset="0"/>
            </a:endParaRPr>
          </a:p>
        </p:txBody>
      </p:sp>
      <p:grpSp>
        <p:nvGrpSpPr>
          <p:cNvPr id="17" name="Group 16">
            <a:extLst>
              <a:ext uri="{FF2B5EF4-FFF2-40B4-BE49-F238E27FC236}">
                <a16:creationId xmlns:a16="http://schemas.microsoft.com/office/drawing/2014/main" id="{34609DDF-BB70-4E01-97C9-4C5BD48F780B}"/>
              </a:ext>
            </a:extLst>
          </p:cNvPr>
          <p:cNvGrpSpPr/>
          <p:nvPr/>
        </p:nvGrpSpPr>
        <p:grpSpPr>
          <a:xfrm>
            <a:off x="3414095" y="3232554"/>
            <a:ext cx="3005796" cy="3404381"/>
            <a:chOff x="3479409" y="2827606"/>
            <a:chExt cx="3005796" cy="3404381"/>
          </a:xfrm>
        </p:grpSpPr>
        <p:pic>
          <p:nvPicPr>
            <p:cNvPr id="18" name="Picture 17">
              <a:extLst>
                <a:ext uri="{FF2B5EF4-FFF2-40B4-BE49-F238E27FC236}">
                  <a16:creationId xmlns:a16="http://schemas.microsoft.com/office/drawing/2014/main" id="{CA05C624-B69E-486E-A339-DA3A38D61E89}"/>
                </a:ext>
              </a:extLst>
            </p:cNvPr>
            <p:cNvPicPr>
              <a:picLocks noChangeAspect="1"/>
            </p:cNvPicPr>
            <p:nvPr/>
          </p:nvPicPr>
          <p:blipFill rotWithShape="1">
            <a:blip r:embed="rId6">
              <a:extLst>
                <a:ext uri="{28A0092B-C50C-407E-A947-70E740481C1C}">
                  <a14:useLocalDpi xmlns:a14="http://schemas.microsoft.com/office/drawing/2010/main" val="0"/>
                </a:ext>
              </a:extLst>
            </a:blip>
            <a:srcRect t="18234" r="40072"/>
            <a:stretch/>
          </p:blipFill>
          <p:spPr>
            <a:xfrm>
              <a:off x="3479409" y="2827606"/>
              <a:ext cx="2180854" cy="3404381"/>
            </a:xfrm>
            <a:prstGeom prst="rect">
              <a:avLst/>
            </a:prstGeom>
          </p:spPr>
        </p:pic>
        <p:pic>
          <p:nvPicPr>
            <p:cNvPr id="19" name="Picture 18">
              <a:extLst>
                <a:ext uri="{FF2B5EF4-FFF2-40B4-BE49-F238E27FC236}">
                  <a16:creationId xmlns:a16="http://schemas.microsoft.com/office/drawing/2014/main" id="{38891390-3DAE-4489-8D40-CDACF5B6673F}"/>
                </a:ext>
              </a:extLst>
            </p:cNvPr>
            <p:cNvPicPr>
              <a:picLocks noChangeAspect="1"/>
            </p:cNvPicPr>
            <p:nvPr/>
          </p:nvPicPr>
          <p:blipFill rotWithShape="1">
            <a:blip r:embed="rId6">
              <a:extLst>
                <a:ext uri="{28A0092B-C50C-407E-A947-70E740481C1C}">
                  <a14:useLocalDpi xmlns:a14="http://schemas.microsoft.com/office/drawing/2010/main" val="0"/>
                </a:ext>
              </a:extLst>
            </a:blip>
            <a:srcRect l="66604" t="59296"/>
            <a:stretch/>
          </p:blipFill>
          <p:spPr>
            <a:xfrm>
              <a:off x="5655212" y="4754879"/>
              <a:ext cx="829993" cy="1380441"/>
            </a:xfrm>
            <a:prstGeom prst="rect">
              <a:avLst/>
            </a:prstGeom>
          </p:spPr>
        </p:pic>
      </p:grpSp>
      <p:pic>
        <p:nvPicPr>
          <p:cNvPr id="20" name="y2mate.com - নতন দশ  Rabindranath Tagore Bengali poem">
            <a:hlinkClick r:id="" action="ppaction://media"/>
            <a:extLst>
              <a:ext uri="{FF2B5EF4-FFF2-40B4-BE49-F238E27FC236}">
                <a16:creationId xmlns:a16="http://schemas.microsoft.com/office/drawing/2014/main" id="{67AB255A-FE00-4052-83F1-0C7E329BF2D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65920" y="5037407"/>
            <a:ext cx="609600" cy="609600"/>
          </a:xfrm>
          <a:prstGeom prst="rect">
            <a:avLst/>
          </a:prstGeom>
        </p:spPr>
      </p:pic>
      <p:pic>
        <p:nvPicPr>
          <p:cNvPr id="21" name="y2mate.com - নতন দশ  Rabindranath Tagore Bengali poem">
            <a:hlinkClick r:id="" action="ppaction://media"/>
            <a:extLst>
              <a:ext uri="{FF2B5EF4-FFF2-40B4-BE49-F238E27FC236}">
                <a16:creationId xmlns:a16="http://schemas.microsoft.com/office/drawing/2014/main" id="{67AB255A-FE00-4052-83F1-0C7E329BF2D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418320" y="5189807"/>
            <a:ext cx="609600" cy="609600"/>
          </a:xfrm>
          <a:prstGeom prst="rect">
            <a:avLst/>
          </a:prstGeom>
        </p:spPr>
      </p:pic>
    </p:spTree>
    <p:extLst>
      <p:ext uri="{BB962C8B-B14F-4D97-AF65-F5344CB8AC3E}">
        <p14:creationId xmlns:p14="http://schemas.microsoft.com/office/powerpoint/2010/main" val="13346200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94"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5394"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0"/>
                </p:tgtEl>
              </p:cMediaNode>
            </p:audio>
            <p:audio>
              <p:cMediaNode vol="80000">
                <p:cTn id="12" fill="hold" display="0">
                  <p:stCondLst>
                    <p:cond delay="indefinite"/>
                  </p:stCondLst>
                  <p:endCondLst>
                    <p:cond evt="onStopAudio" delay="0">
                      <p:tgtEl>
                        <p:sldTgt/>
                      </p:tgtEl>
                    </p:cond>
                  </p:endCondLst>
                </p:cTn>
                <p:tgtEl>
                  <p:spTgt spid="2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714E268-EDE4-4B3B-B646-32979BC8B52A}"/>
              </a:ext>
            </a:extLst>
          </p:cNvPr>
          <p:cNvSpPr txBox="1"/>
          <p:nvPr/>
        </p:nvSpPr>
        <p:spPr>
          <a:xfrm>
            <a:off x="222069" y="1211548"/>
            <a:ext cx="2416628" cy="3046988"/>
          </a:xfrm>
          <a:prstGeom prst="rect">
            <a:avLst/>
          </a:prstGeom>
          <a:noFill/>
        </p:spPr>
        <p:txBody>
          <a:bodyPr wrap="square" rtlCol="0">
            <a:spAutoFit/>
          </a:bodyPr>
          <a:lstStyle/>
          <a:p>
            <a:r>
              <a:rPr lang="as-IN" sz="1600" b="0" i="0" dirty="0">
                <a:effectLst/>
                <a:latin typeface="NikoshBAN" panose="02000000000000000000" pitchFamily="2" charset="0"/>
                <a:cs typeface="NikoshBAN" panose="02000000000000000000" pitchFamily="2" charset="0"/>
              </a:rPr>
              <a:t>নদীর ঘাটের কাছে</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নৌকো বাঁধা আছে</a:t>
            </a:r>
            <a:r>
              <a:rPr lang="en-US" sz="1600" b="0" i="0" dirty="0">
                <a:effectLst/>
                <a:latin typeface="NikoshBAN" panose="02000000000000000000" pitchFamily="2" charset="0"/>
                <a:cs typeface="NikoshBAN" panose="02000000000000000000" pitchFamily="2" charset="0"/>
              </a:rPr>
              <a:t>,</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নাইতে যখন যাই, দেখি সে</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জলের ঢেউয়ে নাচে।</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আজ গিয়ে সেইখানে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দেখি দূরের পানে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মাঝ নদীতে নৌকা, কোথায়</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চলে ভাঁটার টানে।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জানি</a:t>
            </a:r>
            <a:r>
              <a:rPr lang="en-US" sz="1600" b="0" i="0" dirty="0">
                <a:effectLst/>
                <a:latin typeface="NikoshBAN" panose="02000000000000000000" pitchFamily="2" charset="0"/>
                <a:cs typeface="NikoshBAN" panose="02000000000000000000" pitchFamily="2" charset="0"/>
              </a:rPr>
              <a:t> </a:t>
            </a:r>
            <a:r>
              <a:rPr lang="as-IN" sz="1600" b="0" i="0" dirty="0">
                <a:effectLst/>
                <a:latin typeface="NikoshBAN" panose="02000000000000000000" pitchFamily="2" charset="0"/>
                <a:cs typeface="NikoshBAN" panose="02000000000000000000" pitchFamily="2" charset="0"/>
              </a:rPr>
              <a:t>না কোন দেশে</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পৌঁছে যাবে শেষে,</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সেখানেতে কেমন মানুষ</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effectLst/>
                <a:latin typeface="NikoshBAN" panose="02000000000000000000" pitchFamily="2" charset="0"/>
                <a:cs typeface="NikoshBAN" panose="02000000000000000000" pitchFamily="2" charset="0"/>
              </a:rPr>
              <a:t>            থাকে কেমন বেশে।</a:t>
            </a:r>
            <a:endParaRPr lang="en-US" sz="1600" dirty="0">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91BC9E9F-C40B-4235-826B-55C6E7C540DA}"/>
              </a:ext>
            </a:extLst>
          </p:cNvPr>
          <p:cNvSpPr txBox="1"/>
          <p:nvPr/>
        </p:nvSpPr>
        <p:spPr>
          <a:xfrm>
            <a:off x="0" y="95242"/>
            <a:ext cx="3024555"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800" b="1" dirty="0">
                <a:ln w="0"/>
                <a:latin typeface="NikoshBAN" pitchFamily="2" charset="0"/>
                <a:cs typeface="NikoshBAN" pitchFamily="2" charset="0"/>
              </a:rPr>
              <a:t> </a:t>
            </a:r>
            <a:r>
              <a:rPr lang="en-US" sz="3600" b="1" dirty="0" err="1">
                <a:ln w="0"/>
                <a:latin typeface="NikoshBAN" pitchFamily="2" charset="0"/>
                <a:cs typeface="NikoshBAN" pitchFamily="2" charset="0"/>
              </a:rPr>
              <a:t>নতুন</a:t>
            </a:r>
            <a:r>
              <a:rPr lang="en-US" sz="3600" b="1" dirty="0">
                <a:ln w="0"/>
                <a:latin typeface="NikoshBAN" pitchFamily="2" charset="0"/>
                <a:cs typeface="NikoshBAN" pitchFamily="2" charset="0"/>
              </a:rPr>
              <a:t> </a:t>
            </a:r>
            <a:r>
              <a:rPr lang="en-US" sz="3600" b="1" dirty="0" err="1">
                <a:ln w="0"/>
                <a:latin typeface="NikoshBAN" pitchFamily="2" charset="0"/>
                <a:cs typeface="NikoshBAN" pitchFamily="2" charset="0"/>
              </a:rPr>
              <a:t>দেশ</a:t>
            </a:r>
            <a:r>
              <a:rPr lang="en-US" sz="1600" b="1" dirty="0">
                <a:ln w="0"/>
                <a:latin typeface="NikoshBAN" pitchFamily="2" charset="0"/>
                <a:cs typeface="NikoshBAN" pitchFamily="2" charset="0"/>
              </a:rPr>
              <a:t> </a:t>
            </a:r>
            <a:r>
              <a:rPr lang="en-US" sz="1200" b="1" dirty="0">
                <a:ln w="0"/>
                <a:latin typeface="NikoshBAN" pitchFamily="2" charset="0"/>
                <a:cs typeface="NikoshBAN" pitchFamily="2" charset="0"/>
              </a:rPr>
              <a:t>                                      </a:t>
            </a:r>
          </a:p>
          <a:p>
            <a:pPr algn="ctr"/>
            <a:r>
              <a:rPr lang="en-US" sz="1200" b="1" dirty="0">
                <a:ln w="0"/>
                <a:latin typeface="NikoshBAN" pitchFamily="2" charset="0"/>
                <a:cs typeface="NikoshBAN" pitchFamily="2" charset="0"/>
              </a:rPr>
              <a:t> </a:t>
            </a:r>
            <a:r>
              <a:rPr lang="en-US" sz="2400" b="1" dirty="0" err="1">
                <a:ln w="0"/>
                <a:latin typeface="NikoshBAN" pitchFamily="2" charset="0"/>
                <a:cs typeface="NikoshBAN" pitchFamily="2" charset="0"/>
              </a:rPr>
              <a:t>রবিন্দ্রনাথ</a:t>
            </a:r>
            <a:r>
              <a:rPr lang="en-US" sz="2400" b="1" dirty="0">
                <a:ln w="0"/>
                <a:latin typeface="NikoshBAN" pitchFamily="2" charset="0"/>
                <a:cs typeface="NikoshBAN" pitchFamily="2" charset="0"/>
              </a:rPr>
              <a:t> </a:t>
            </a:r>
            <a:r>
              <a:rPr lang="en-US" sz="2400" b="1" dirty="0" err="1">
                <a:ln w="0"/>
                <a:latin typeface="NikoshBAN" pitchFamily="2" charset="0"/>
                <a:cs typeface="NikoshBAN" pitchFamily="2" charset="0"/>
              </a:rPr>
              <a:t>ঠাকুর</a:t>
            </a:r>
            <a:endParaRPr lang="en-US" sz="1200" b="1" dirty="0">
              <a:ln w="0"/>
              <a:latin typeface="NikoshBAN" pitchFamily="2" charset="0"/>
              <a:cs typeface="NikoshBAN" pitchFamily="2" charset="0"/>
            </a:endParaRPr>
          </a:p>
        </p:txBody>
      </p:sp>
      <p:pic>
        <p:nvPicPr>
          <p:cNvPr id="24" name="Picture 23">
            <a:extLst>
              <a:ext uri="{FF2B5EF4-FFF2-40B4-BE49-F238E27FC236}">
                <a16:creationId xmlns:a16="http://schemas.microsoft.com/office/drawing/2014/main" id="{ACF9B4ED-77DC-46C4-A359-6A9C942D6015}"/>
              </a:ext>
            </a:extLst>
          </p:cNvPr>
          <p:cNvPicPr>
            <a:picLocks noChangeAspect="1"/>
          </p:cNvPicPr>
          <p:nvPr/>
        </p:nvPicPr>
        <p:blipFill rotWithShape="1">
          <a:blip r:embed="rId4">
            <a:extLst>
              <a:ext uri="{28A0092B-C50C-407E-A947-70E740481C1C}">
                <a14:useLocalDpi xmlns:a14="http://schemas.microsoft.com/office/drawing/2010/main" val="0"/>
              </a:ext>
            </a:extLst>
          </a:blip>
          <a:srcRect l="3257" t="48256" r="4886" b="3947"/>
          <a:stretch/>
        </p:blipFill>
        <p:spPr>
          <a:xfrm>
            <a:off x="0" y="4533817"/>
            <a:ext cx="2855741" cy="2035476"/>
          </a:xfrm>
          <a:prstGeom prst="rect">
            <a:avLst/>
          </a:prstGeom>
        </p:spPr>
      </p:pic>
      <p:sp>
        <p:nvSpPr>
          <p:cNvPr id="25" name="TextBox 24">
            <a:extLst>
              <a:ext uri="{FF2B5EF4-FFF2-40B4-BE49-F238E27FC236}">
                <a16:creationId xmlns:a16="http://schemas.microsoft.com/office/drawing/2014/main" id="{8F3E7626-9B5F-4A8D-ABC4-8E1E4C983F31}"/>
              </a:ext>
            </a:extLst>
          </p:cNvPr>
          <p:cNvSpPr txBox="1"/>
          <p:nvPr/>
        </p:nvSpPr>
        <p:spPr>
          <a:xfrm>
            <a:off x="5159830" y="239150"/>
            <a:ext cx="2364376" cy="5016758"/>
          </a:xfrm>
          <a:prstGeom prst="rect">
            <a:avLst/>
          </a:prstGeom>
          <a:noFill/>
        </p:spPr>
        <p:txBody>
          <a:bodyPr wrap="square" rtlCol="0">
            <a:spAutoFit/>
          </a:bodyPr>
          <a:lstStyle/>
          <a:p>
            <a:r>
              <a:rPr lang="as-IN" sz="1600" b="0" i="0" dirty="0">
                <a:solidFill>
                  <a:srgbClr val="444444"/>
                </a:solidFill>
                <a:effectLst/>
                <a:latin typeface="NikoshBAN" panose="02000000000000000000" pitchFamily="2" charset="0"/>
                <a:cs typeface="NikoshBAN" panose="02000000000000000000" pitchFamily="2" charset="0"/>
              </a:rPr>
              <a:t>থাকি ঘরের কোণে,</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সাধ জাগে মোর মনে,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অমনি করে যাই ভেসে, ভাই,</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নতুন নগর বনে।</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দূর সাগরের পাড়ে,</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জলের ধারে ধারে,</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নারিকেলের বনগুলি সব</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দাঁড়িয়ে সারে সারে।</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পাহাড়-চূড়া সাজে</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নীল আকাশের মাঝে,</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বরফ ভেঙ্গে ডিঙ্গিয়ে যাওয়া</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কেউ তা পারে না-যে।  </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কোন সে বনের তলে</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নতুন ফুলে ফলে</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নতুন নতুন পশু কত</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বেড়ায় দলে দলে।</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কত রাতের শেষে</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নৌকো যে যায় ভেসে।</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বাবা কেন আপিসে যায়,</a:t>
            </a:r>
            <a:r>
              <a:rPr lang="as-IN" sz="1600" dirty="0">
                <a:latin typeface="NikoshBAN" panose="02000000000000000000" pitchFamily="2" charset="0"/>
                <a:cs typeface="NikoshBAN" panose="02000000000000000000" pitchFamily="2" charset="0"/>
              </a:rPr>
              <a:t/>
            </a:r>
            <a:br>
              <a:rPr lang="as-IN" sz="1600" dirty="0">
                <a:latin typeface="NikoshBAN" panose="02000000000000000000" pitchFamily="2" charset="0"/>
                <a:cs typeface="NikoshBAN" panose="02000000000000000000" pitchFamily="2" charset="0"/>
              </a:rPr>
            </a:br>
            <a:r>
              <a:rPr lang="as-IN" sz="1600" b="0" i="0" dirty="0">
                <a:solidFill>
                  <a:srgbClr val="444444"/>
                </a:solidFill>
                <a:effectLst/>
                <a:latin typeface="NikoshBAN" panose="02000000000000000000" pitchFamily="2" charset="0"/>
                <a:cs typeface="NikoshBAN" panose="02000000000000000000" pitchFamily="2" charset="0"/>
              </a:rPr>
              <a:t>      </a:t>
            </a:r>
            <a:r>
              <a:rPr lang="en-US" sz="1600" b="0" i="0" dirty="0">
                <a:solidFill>
                  <a:srgbClr val="444444"/>
                </a:solidFill>
                <a:effectLst/>
                <a:latin typeface="NikoshBAN" panose="02000000000000000000" pitchFamily="2" charset="0"/>
                <a:cs typeface="NikoshBAN" panose="02000000000000000000" pitchFamily="2" charset="0"/>
              </a:rPr>
              <a:t>     </a:t>
            </a:r>
            <a:r>
              <a:rPr lang="as-IN" sz="1600" b="0" i="0" dirty="0">
                <a:solidFill>
                  <a:srgbClr val="444444"/>
                </a:solidFill>
                <a:effectLst/>
                <a:latin typeface="NikoshBAN" panose="02000000000000000000" pitchFamily="2" charset="0"/>
                <a:cs typeface="NikoshBAN" panose="02000000000000000000" pitchFamily="2" charset="0"/>
              </a:rPr>
              <a:t>যায় না নতুন দেশে?</a:t>
            </a:r>
            <a:endParaRPr lang="en-US" sz="1600" dirty="0">
              <a:latin typeface="NikoshBAN" panose="02000000000000000000" pitchFamily="2" charset="0"/>
              <a:cs typeface="NikoshBAN" panose="02000000000000000000" pitchFamily="2" charset="0"/>
            </a:endParaRPr>
          </a:p>
        </p:txBody>
      </p:sp>
      <p:grpSp>
        <p:nvGrpSpPr>
          <p:cNvPr id="26" name="Group 25">
            <a:extLst>
              <a:ext uri="{FF2B5EF4-FFF2-40B4-BE49-F238E27FC236}">
                <a16:creationId xmlns:a16="http://schemas.microsoft.com/office/drawing/2014/main" id="{34609DDF-BB70-4E01-97C9-4C5BD48F780B}"/>
              </a:ext>
            </a:extLst>
          </p:cNvPr>
          <p:cNvGrpSpPr/>
          <p:nvPr/>
        </p:nvGrpSpPr>
        <p:grpSpPr>
          <a:xfrm>
            <a:off x="2891580" y="3546063"/>
            <a:ext cx="3005796" cy="3404381"/>
            <a:chOff x="3479409" y="2827606"/>
            <a:chExt cx="3005796" cy="3404381"/>
          </a:xfrm>
        </p:grpSpPr>
        <p:pic>
          <p:nvPicPr>
            <p:cNvPr id="27" name="Picture 26">
              <a:extLst>
                <a:ext uri="{FF2B5EF4-FFF2-40B4-BE49-F238E27FC236}">
                  <a16:creationId xmlns:a16="http://schemas.microsoft.com/office/drawing/2014/main" id="{CA05C624-B69E-486E-A339-DA3A38D61E89}"/>
                </a:ext>
              </a:extLst>
            </p:cNvPr>
            <p:cNvPicPr>
              <a:picLocks noChangeAspect="1"/>
            </p:cNvPicPr>
            <p:nvPr/>
          </p:nvPicPr>
          <p:blipFill rotWithShape="1">
            <a:blip r:embed="rId5">
              <a:extLst>
                <a:ext uri="{28A0092B-C50C-407E-A947-70E740481C1C}">
                  <a14:useLocalDpi xmlns:a14="http://schemas.microsoft.com/office/drawing/2010/main" val="0"/>
                </a:ext>
              </a:extLst>
            </a:blip>
            <a:srcRect t="18234" r="40072"/>
            <a:stretch/>
          </p:blipFill>
          <p:spPr>
            <a:xfrm>
              <a:off x="3479409" y="2827606"/>
              <a:ext cx="2180854" cy="3404381"/>
            </a:xfrm>
            <a:prstGeom prst="rect">
              <a:avLst/>
            </a:prstGeom>
          </p:spPr>
        </p:pic>
        <p:pic>
          <p:nvPicPr>
            <p:cNvPr id="28" name="Picture 27">
              <a:extLst>
                <a:ext uri="{FF2B5EF4-FFF2-40B4-BE49-F238E27FC236}">
                  <a16:creationId xmlns:a16="http://schemas.microsoft.com/office/drawing/2014/main" id="{38891390-3DAE-4489-8D40-CDACF5B6673F}"/>
                </a:ext>
              </a:extLst>
            </p:cNvPr>
            <p:cNvPicPr>
              <a:picLocks noChangeAspect="1"/>
            </p:cNvPicPr>
            <p:nvPr/>
          </p:nvPicPr>
          <p:blipFill rotWithShape="1">
            <a:blip r:embed="rId5">
              <a:extLst>
                <a:ext uri="{28A0092B-C50C-407E-A947-70E740481C1C}">
                  <a14:useLocalDpi xmlns:a14="http://schemas.microsoft.com/office/drawing/2010/main" val="0"/>
                </a:ext>
              </a:extLst>
            </a:blip>
            <a:srcRect l="66604" t="59296"/>
            <a:stretch/>
          </p:blipFill>
          <p:spPr>
            <a:xfrm>
              <a:off x="5655212" y="4754879"/>
              <a:ext cx="829993" cy="1380441"/>
            </a:xfrm>
            <a:prstGeom prst="rect">
              <a:avLst/>
            </a:prstGeom>
          </p:spPr>
        </p:pic>
      </p:grpSp>
      <p:pic>
        <p:nvPicPr>
          <p:cNvPr id="29" name="y2mate.com - নতন দশ  Rabindranath Tagore Bengali poem">
            <a:hlinkClick r:id="" action="ppaction://media"/>
            <a:extLst>
              <a:ext uri="{FF2B5EF4-FFF2-40B4-BE49-F238E27FC236}">
                <a16:creationId xmlns:a16="http://schemas.microsoft.com/office/drawing/2014/main" id="{67AB255A-FE00-4052-83F1-0C7E329BF2D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49487" y="1497372"/>
            <a:ext cx="796834" cy="609600"/>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1954" y="152400"/>
            <a:ext cx="4613365" cy="6705600"/>
          </a:xfrm>
          <a:prstGeom prst="rect">
            <a:avLst/>
          </a:prstGeom>
        </p:spPr>
      </p:pic>
    </p:spTree>
    <p:extLst>
      <p:ext uri="{BB962C8B-B14F-4D97-AF65-F5344CB8AC3E}">
        <p14:creationId xmlns:p14="http://schemas.microsoft.com/office/powerpoint/2010/main" val="386046102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777</Words>
  <Application>Microsoft Office PowerPoint</Application>
  <PresentationFormat>Widescreen</PresentationFormat>
  <Paragraphs>133</Paragraphs>
  <Slides>25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Kalpurush</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164</cp:revision>
  <dcterms:created xsi:type="dcterms:W3CDTF">2020-01-19T17:24:53Z</dcterms:created>
  <dcterms:modified xsi:type="dcterms:W3CDTF">2021-08-21T18:43:54Z</dcterms:modified>
</cp:coreProperties>
</file>