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</p:sldMasterIdLst>
  <p:notesMasterIdLst>
    <p:notesMasterId r:id="rId28"/>
  </p:notesMasterIdLst>
  <p:sldIdLst>
    <p:sldId id="290" r:id="rId9"/>
    <p:sldId id="293" r:id="rId10"/>
    <p:sldId id="308" r:id="rId11"/>
    <p:sldId id="283" r:id="rId12"/>
    <p:sldId id="277" r:id="rId13"/>
    <p:sldId id="316" r:id="rId14"/>
    <p:sldId id="301" r:id="rId15"/>
    <p:sldId id="302" r:id="rId16"/>
    <p:sldId id="303" r:id="rId17"/>
    <p:sldId id="314" r:id="rId18"/>
    <p:sldId id="315" r:id="rId19"/>
    <p:sldId id="313" r:id="rId20"/>
    <p:sldId id="299" r:id="rId21"/>
    <p:sldId id="304" r:id="rId22"/>
    <p:sldId id="305" r:id="rId23"/>
    <p:sldId id="306" r:id="rId24"/>
    <p:sldId id="288" r:id="rId25"/>
    <p:sldId id="307" r:id="rId26"/>
    <p:sldId id="29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9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7F734-8754-4D10-AB6D-AAE07DB2FAC1}" type="datetimeFigureOut">
              <a:rPr lang="en-US" smtClean="0"/>
              <a:t>22/08/21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E2546-E36F-4F88-958A-A4C451AFB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1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E8B07-9A2C-4EB9-A712-235BD19A713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283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65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411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755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289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75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58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978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992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7163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74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015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578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024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68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0854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768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423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6711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317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5582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60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6162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560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06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292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3186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7808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38109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4149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414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285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95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6843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4890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2506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43174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265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1585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8579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3585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9181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74174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4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1642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0674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823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799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3949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03128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41949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0625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16444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22215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72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26039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26802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7298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923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914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43811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30741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03502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5013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8547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03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16652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632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33232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20868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930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1593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11642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30538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36145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67677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4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74822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40424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39436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18069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260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80384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59047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77980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97336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75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25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0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08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19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0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90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64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06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22/08/21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06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399"/>
            <a:ext cx="8839200" cy="65532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30991" y="3200400"/>
            <a:ext cx="4572000" cy="1981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bn-BD" sz="13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7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33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056382"/>
            <a:ext cx="8001000" cy="2062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দুইটি সেটের সকল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নিয়ে গঠিত সেটকে সংযোগ সেট বলা </a:t>
            </a:r>
            <a:r>
              <a:rPr lang="bn-BD" sz="3200" dirty="0" smtClean="0">
                <a:cs typeface="NikoshBAN" pitchFamily="2" charset="0"/>
              </a:rPr>
              <a:t>হয়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সংযোগ সেট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cup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( </a:t>
            </a:r>
            <a:r>
              <a:rPr lang="en-US" sz="3200" dirty="0" smtClean="0">
                <a:cs typeface="NikoshBAN" pitchFamily="2" charset="0"/>
              </a:rPr>
              <a:t>U</a:t>
            </a:r>
            <a:r>
              <a:rPr lang="bn-BD" sz="3200" dirty="0" smtClean="0">
                <a:cs typeface="NikoshBAN" pitchFamily="2" charset="0"/>
              </a:rPr>
              <a:t> </a:t>
            </a:r>
            <a:r>
              <a:rPr lang="bn-BD" sz="3200" dirty="0" smtClean="0">
                <a:latin typeface="SutonnyMJ" pitchFamily="2" charset="0"/>
                <a:cs typeface="NikoshBAN" pitchFamily="2" charset="0"/>
              </a:rPr>
              <a:t>)চিহ্ন</a:t>
            </a:r>
            <a:r>
              <a:rPr lang="bn-BD" sz="3200" dirty="0" smtClean="0">
                <a:cs typeface="NikoshBAN" pitchFamily="2" charset="0"/>
              </a:rPr>
              <a:t> </a:t>
            </a:r>
            <a:r>
              <a:rPr lang="en-US" sz="3200" dirty="0" err="1" smtClean="0">
                <a:cs typeface="NikoshBAN" pitchFamily="2" charset="0"/>
              </a:rPr>
              <a:t>ব্যবহার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en-US" sz="3200" dirty="0" err="1" smtClean="0">
                <a:cs typeface="NikoshBAN" pitchFamily="2" charset="0"/>
              </a:rPr>
              <a:t>করা</a:t>
            </a:r>
            <a:r>
              <a:rPr lang="bn-BD" sz="3200" dirty="0" smtClean="0">
                <a:cs typeface="NikoshBAN" pitchFamily="2" charset="0"/>
              </a:rPr>
              <a:t> হয়।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en-US" sz="3200" dirty="0" err="1" smtClean="0">
                <a:cs typeface="NikoshBAN" pitchFamily="2" charset="0"/>
              </a:rPr>
              <a:t>কোন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en-US" sz="3200" dirty="0" err="1" smtClean="0">
                <a:cs typeface="NikoshBAN" pitchFamily="2" charset="0"/>
              </a:rPr>
              <a:t>উপাদান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en-US" sz="3200" dirty="0" err="1" smtClean="0">
                <a:cs typeface="NikoshBAN" pitchFamily="2" charset="0"/>
              </a:rPr>
              <a:t>একাধিক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en-US" sz="3200" dirty="0" err="1" smtClean="0">
                <a:cs typeface="NikoshBAN" pitchFamily="2" charset="0"/>
              </a:rPr>
              <a:t>সেটে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en-US" sz="3200" dirty="0" err="1" smtClean="0">
                <a:cs typeface="NikoshBAN" pitchFamily="2" charset="0"/>
              </a:rPr>
              <a:t>থাকলেও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en-US" sz="3200" dirty="0" err="1" smtClean="0">
                <a:cs typeface="NikoshBAN" pitchFamily="2" charset="0"/>
              </a:rPr>
              <a:t>সংযোগ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en-US" sz="3200" dirty="0" err="1" smtClean="0">
                <a:cs typeface="NikoshBAN" pitchFamily="2" charset="0"/>
              </a:rPr>
              <a:t>সেটে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en-US" sz="3200" dirty="0" err="1" smtClean="0">
                <a:cs typeface="NikoshBAN" pitchFamily="2" charset="0"/>
              </a:rPr>
              <a:t>তা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en-US" sz="3200" dirty="0" err="1" smtClean="0">
                <a:cs typeface="NikoshBAN" pitchFamily="2" charset="0"/>
              </a:rPr>
              <a:t>একবার</a:t>
            </a:r>
            <a:r>
              <a:rPr lang="en-US" sz="3200" dirty="0" smtClean="0">
                <a:cs typeface="NikoshBAN" pitchFamily="2" charset="0"/>
              </a:rPr>
              <a:t> </a:t>
            </a:r>
            <a:r>
              <a:rPr lang="en-US" sz="3200" dirty="0" err="1" smtClean="0">
                <a:cs typeface="NikoshBAN" pitchFamily="2" charset="0"/>
              </a:rPr>
              <a:t>বসে</a:t>
            </a:r>
            <a:r>
              <a:rPr lang="en-US" sz="3200" dirty="0" smtClean="0">
                <a:cs typeface="NikoshBAN" pitchFamily="2" charset="0"/>
              </a:rPr>
              <a:t>। </a:t>
            </a:r>
            <a:endParaRPr lang="en-US" sz="32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3445329" y="3124200"/>
            <a:ext cx="1292678" cy="1371599"/>
            <a:chOff x="3445329" y="2895600"/>
            <a:chExt cx="1292678" cy="1371599"/>
          </a:xfrm>
        </p:grpSpPr>
        <p:sp>
          <p:nvSpPr>
            <p:cNvPr id="3" name="Oval 2"/>
            <p:cNvSpPr/>
            <p:nvPr/>
          </p:nvSpPr>
          <p:spPr>
            <a:xfrm>
              <a:off x="3611336" y="3118484"/>
              <a:ext cx="1126671" cy="1148715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78729" y="3072825"/>
              <a:ext cx="4408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endParaRPr lang="en-US" sz="32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97136" y="3505200"/>
              <a:ext cx="4408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</a:t>
              </a:r>
              <a:endParaRPr lang="en-US" sz="3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09307" y="3453825"/>
              <a:ext cx="4408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g</a:t>
              </a:r>
              <a:endParaRPr lang="en-US" sz="3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45329" y="2895600"/>
              <a:ext cx="4408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791200" y="3225225"/>
            <a:ext cx="2286000" cy="1575375"/>
            <a:chOff x="5791200" y="2945250"/>
            <a:chExt cx="2286000" cy="1575375"/>
          </a:xfrm>
        </p:grpSpPr>
        <p:sp>
          <p:nvSpPr>
            <p:cNvPr id="18" name="Oval 17"/>
            <p:cNvSpPr/>
            <p:nvPr/>
          </p:nvSpPr>
          <p:spPr>
            <a:xfrm>
              <a:off x="6515100" y="2996624"/>
              <a:ext cx="1562100" cy="152400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05600" y="3106161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086600" y="2971800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86600" y="3834825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g</a:t>
              </a:r>
              <a:endParaRPr lang="en-US" sz="3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620000" y="3682425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f</a:t>
              </a:r>
              <a:endParaRPr lang="en-US" sz="3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239000" y="3429000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endParaRPr lang="en-US" sz="3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705600" y="3581400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</a:t>
              </a:r>
              <a:endParaRPr lang="en-US" sz="3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43800" y="3097650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endParaRPr lang="en-US" sz="3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294525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</a:t>
              </a:r>
              <a:r>
                <a:rPr lang="en-US" sz="3200" dirty="0" err="1" smtClean="0">
                  <a:latin typeface="Batang"/>
                  <a:ea typeface="Batang"/>
                </a:rPr>
                <a:t>∪</a:t>
              </a:r>
              <a:r>
                <a:rPr lang="en-US" sz="3200" dirty="0" err="1" smtClean="0"/>
                <a:t>B</a:t>
              </a:r>
              <a:endParaRPr lang="en-US" sz="32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831382" y="4825425"/>
            <a:ext cx="312161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A = { a, b,</a:t>
            </a:r>
            <a:r>
              <a:rPr lang="en-US" sz="3200" dirty="0"/>
              <a:t> </a:t>
            </a:r>
            <a:r>
              <a:rPr lang="en-US" sz="3200" dirty="0" smtClean="0"/>
              <a:t>c, e, f }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1831383" y="5435025"/>
            <a:ext cx="25908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B = { c, d, g }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1831383" y="6019800"/>
            <a:ext cx="4645617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A</a:t>
            </a:r>
            <a:r>
              <a:rPr lang="en-US" sz="3200" dirty="0" err="1" smtClean="0">
                <a:latin typeface="Batang"/>
                <a:ea typeface="Batang"/>
              </a:rPr>
              <a:t>∪</a:t>
            </a:r>
            <a:r>
              <a:rPr lang="en-US" sz="3200" dirty="0" err="1" smtClean="0"/>
              <a:t>B</a:t>
            </a:r>
            <a:r>
              <a:rPr lang="en-US" sz="3200" dirty="0" smtClean="0"/>
              <a:t> = { a, b, c, d, e, f, g }</a:t>
            </a:r>
            <a:endParaRPr lang="en-US" sz="3200" dirty="0"/>
          </a:p>
        </p:txBody>
      </p:sp>
      <p:sp>
        <p:nvSpPr>
          <p:cNvPr id="35" name="Rectangle 34"/>
          <p:cNvSpPr/>
          <p:nvPr/>
        </p:nvSpPr>
        <p:spPr>
          <a:xfrm>
            <a:off x="609600" y="304800"/>
            <a:ext cx="80010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সংযোগ সেট </a:t>
            </a:r>
            <a:endParaRPr lang="en-US" sz="4000" dirty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14400" y="3072825"/>
            <a:ext cx="1600200" cy="1499175"/>
            <a:chOff x="914400" y="2768025"/>
            <a:chExt cx="1600200" cy="1499175"/>
          </a:xfrm>
        </p:grpSpPr>
        <p:grpSp>
          <p:nvGrpSpPr>
            <p:cNvPr id="29" name="Group 28"/>
            <p:cNvGrpSpPr/>
            <p:nvPr/>
          </p:nvGrpSpPr>
          <p:grpSpPr>
            <a:xfrm>
              <a:off x="914400" y="2768025"/>
              <a:ext cx="1600200" cy="1499175"/>
              <a:chOff x="914400" y="2768025"/>
              <a:chExt cx="1600200" cy="1499175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1126671" y="2895600"/>
                <a:ext cx="1387929" cy="13716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295400" y="2971800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a</a:t>
                </a:r>
                <a:endParaRPr lang="en-US" sz="32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981200" y="2971800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b</a:t>
                </a:r>
                <a:endParaRPr lang="en-US" sz="32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981200" y="3581400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f</a:t>
                </a:r>
                <a:endParaRPr lang="en-US" sz="32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295400" y="3606225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914400" y="2768025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A</a:t>
                </a:r>
                <a:endParaRPr lang="en-US" sz="3200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1646465" y="3221324"/>
              <a:ext cx="4408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67789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140529" y="3072825"/>
            <a:ext cx="1736271" cy="1752600"/>
            <a:chOff x="3216729" y="2590800"/>
            <a:chExt cx="1736271" cy="1752600"/>
          </a:xfrm>
        </p:grpSpPr>
        <p:sp>
          <p:nvSpPr>
            <p:cNvPr id="11" name="Oval 10"/>
            <p:cNvSpPr/>
            <p:nvPr/>
          </p:nvSpPr>
          <p:spPr>
            <a:xfrm>
              <a:off x="3352800" y="2819400"/>
              <a:ext cx="1600200" cy="152400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29743" y="2895600"/>
              <a:ext cx="4408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endParaRPr lang="en-US" sz="3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97136" y="3505200"/>
              <a:ext cx="4408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</a:t>
              </a:r>
              <a:endParaRPr lang="en-US" sz="3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709307" y="3453825"/>
              <a:ext cx="4408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g</a:t>
              </a:r>
              <a:endParaRPr lang="en-US" sz="3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16729" y="2590800"/>
              <a:ext cx="4408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838200" y="5257800"/>
            <a:ext cx="3274017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A = { a, b, d,  e, f }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838201" y="5943600"/>
            <a:ext cx="25908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B = { c, d, g }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5565183" y="5943600"/>
            <a:ext cx="2893017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A</a:t>
            </a:r>
            <a:r>
              <a:rPr lang="en-US" sz="3200" dirty="0" err="1" smtClean="0">
                <a:latin typeface="Batang"/>
                <a:ea typeface="Batang"/>
              </a:rPr>
              <a:t>∩</a:t>
            </a:r>
            <a:r>
              <a:rPr lang="en-US" sz="3200" dirty="0" err="1" smtClean="0"/>
              <a:t>B</a:t>
            </a:r>
            <a:r>
              <a:rPr lang="en-US" sz="3200" dirty="0" smtClean="0"/>
              <a:t> = { d }</a:t>
            </a:r>
            <a:endParaRPr lang="en-US" sz="32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609600" y="3149025"/>
            <a:ext cx="1905000" cy="1676400"/>
            <a:chOff x="685800" y="2667000"/>
            <a:chExt cx="1905000" cy="1676400"/>
          </a:xfrm>
        </p:grpSpPr>
        <p:sp>
          <p:nvSpPr>
            <p:cNvPr id="4" name="Oval 3"/>
            <p:cNvSpPr/>
            <p:nvPr/>
          </p:nvSpPr>
          <p:spPr>
            <a:xfrm>
              <a:off x="990600" y="2743200"/>
              <a:ext cx="1600200" cy="16002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71600" y="2819400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981200" y="2895600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81200" y="3581400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f</a:t>
              </a:r>
              <a:endParaRPr lang="en-US" sz="32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19200" y="3606225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endParaRPr lang="en-US" sz="3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5800" y="2667000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00200" y="3301425"/>
              <a:ext cx="46494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</a:t>
              </a:r>
              <a:endParaRPr lang="en-US" sz="3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105400" y="2996625"/>
            <a:ext cx="3581400" cy="2642175"/>
            <a:chOff x="5181600" y="2514600"/>
            <a:chExt cx="3581400" cy="2642175"/>
          </a:xfrm>
        </p:grpSpPr>
        <p:sp>
          <p:nvSpPr>
            <p:cNvPr id="30" name="Oval 29"/>
            <p:cNvSpPr/>
            <p:nvPr/>
          </p:nvSpPr>
          <p:spPr>
            <a:xfrm>
              <a:off x="6629400" y="2590800"/>
              <a:ext cx="1905000" cy="19050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5486400" y="2590800"/>
              <a:ext cx="1905000" cy="19050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15000" y="3048000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172200" y="2743200"/>
              <a:ext cx="533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543800" y="3733800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g</a:t>
              </a:r>
              <a:endParaRPr lang="en-US" sz="3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48400" y="3810000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f</a:t>
              </a:r>
              <a:endParaRPr lang="en-US" sz="3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91200" y="3657600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</a:t>
              </a:r>
              <a:endParaRPr lang="en-US" sz="3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81800" y="3200400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</a:t>
              </a:r>
              <a:endParaRPr lang="en-US" sz="3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620000" y="2971800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c</a:t>
              </a:r>
              <a:endParaRPr lang="en-US" sz="3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629400" y="4572000"/>
              <a:ext cx="990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</a:t>
              </a:r>
              <a:r>
                <a:rPr lang="en-US" sz="3200" dirty="0" err="1" smtClean="0">
                  <a:latin typeface="Batang"/>
                  <a:ea typeface="Batang"/>
                </a:rPr>
                <a:t>∩</a:t>
              </a:r>
              <a:r>
                <a:rPr lang="en-US" sz="3200" dirty="0" err="1" smtClean="0"/>
                <a:t>B</a:t>
              </a:r>
              <a:endParaRPr lang="en-US" sz="3200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6629400" y="2590800"/>
              <a:ext cx="1905000" cy="1905000"/>
            </a:xfrm>
            <a:prstGeom prst="ellipse">
              <a:avLst/>
            </a:prstGeom>
            <a:no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181600" y="2514600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</a:t>
              </a:r>
              <a:endParaRPr lang="en-US" sz="3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305800" y="2539425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B</a:t>
              </a:r>
              <a:endParaRPr lang="en-US" sz="3200" dirty="0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685800" y="268069"/>
            <a:ext cx="7772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ছেদ সেট</a:t>
            </a:r>
            <a:endParaRPr lang="en-US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85800" y="914400"/>
            <a:ext cx="7772400" cy="2057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একাধিক সেটের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উপাদান গুলোকে নিয়ে একটি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সেট সৃষ্টি হয়। কোন উপাদান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সেটে বিদ্যমান থাকলে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কেবল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উপা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দানটি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সেটে বসে।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ছেদ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Cap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 ( </a:t>
            </a:r>
            <a:r>
              <a:rPr lang="en-US" sz="3200" dirty="0">
                <a:latin typeface="Batang"/>
                <a:ea typeface="Batang"/>
                <a:cs typeface="NikoshBAN" pitchFamily="2" charset="0"/>
              </a:rPr>
              <a:t>∩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)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চিহ্ন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ব্যবহৃত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233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34" grpId="0" animBg="1"/>
      <p:bldP spid="37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6530746" y="1295400"/>
            <a:ext cx="1546454" cy="1371600"/>
            <a:chOff x="5453312" y="1633688"/>
            <a:chExt cx="1546454" cy="1371600"/>
          </a:xfrm>
        </p:grpSpPr>
        <p:sp>
          <p:nvSpPr>
            <p:cNvPr id="17" name="Oval 16"/>
            <p:cNvSpPr/>
            <p:nvPr/>
          </p:nvSpPr>
          <p:spPr>
            <a:xfrm>
              <a:off x="5715000" y="1726050"/>
              <a:ext cx="1284766" cy="1279238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 rot="10800000" flipH="1" flipV="1">
              <a:off x="5867400" y="2038352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a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0800000" flipH="1" flipV="1">
              <a:off x="6270854" y="1649850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b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rot="10800000" flipH="1" flipV="1">
              <a:off x="6134696" y="2417331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 rot="10800000" flipH="1" flipV="1">
              <a:off x="6575654" y="2120327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c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0800000" flipH="1" flipV="1">
              <a:off x="5453312" y="1633688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B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120546" y="1295400"/>
            <a:ext cx="2308454" cy="2133600"/>
            <a:chOff x="1393875" y="1752600"/>
            <a:chExt cx="2308454" cy="2133600"/>
          </a:xfrm>
        </p:grpSpPr>
        <p:sp>
          <p:nvSpPr>
            <p:cNvPr id="2" name="Oval 1"/>
            <p:cNvSpPr/>
            <p:nvPr/>
          </p:nvSpPr>
          <p:spPr>
            <a:xfrm>
              <a:off x="1562012" y="1752600"/>
              <a:ext cx="2140317" cy="213360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 rot="10800000" flipH="1" flipV="1">
              <a:off x="1752600" y="2234625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a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 rot="10800000" flipH="1" flipV="1">
              <a:off x="2454046" y="1774538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b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 rot="10800000" flipH="1" flipV="1">
              <a:off x="2492146" y="3225224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 rot="10800000" flipH="1" flipV="1">
              <a:off x="3184663" y="2234625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c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0800000" flipH="1" flipV="1">
              <a:off x="2438401" y="2463224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e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0800000" flipH="1" flipV="1">
              <a:off x="1914012" y="2944090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g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 rot="10800000" flipH="1" flipV="1">
              <a:off x="3101746" y="3062292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f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 rot="10800000" flipH="1" flipV="1">
              <a:off x="1393875" y="1823178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334000" y="2057400"/>
            <a:ext cx="1470254" cy="1295400"/>
            <a:chOff x="5452892" y="4000501"/>
            <a:chExt cx="1470254" cy="1295400"/>
          </a:xfrm>
        </p:grpSpPr>
        <p:sp>
          <p:nvSpPr>
            <p:cNvPr id="18" name="Oval 17"/>
            <p:cNvSpPr/>
            <p:nvPr/>
          </p:nvSpPr>
          <p:spPr>
            <a:xfrm>
              <a:off x="5695436" y="4076701"/>
              <a:ext cx="1227710" cy="12192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0800000" flipH="1" flipV="1">
              <a:off x="6019800" y="4114800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prstClr val="black"/>
                  </a:solidFill>
                </a:rPr>
                <a:t>g</a:t>
              </a:r>
              <a:endParaRPr lang="en-US" sz="3200" dirty="0">
                <a:solidFill>
                  <a:prstClr val="black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0800000" flipH="1" flipV="1">
              <a:off x="6447410" y="4418588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f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 rot="10800000" flipH="1" flipV="1">
              <a:off x="6069127" y="4699576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d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 rot="10800000" flipH="1" flipV="1">
              <a:off x="5452892" y="4000501"/>
              <a:ext cx="40345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prstClr val="black"/>
                  </a:solidFill>
                </a:rPr>
                <a:t>C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733427" y="3581400"/>
            <a:ext cx="7724774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3200" dirty="0" smtClean="0">
                <a:solidFill>
                  <a:prstClr val="black"/>
                </a:solidFill>
                <a:cs typeface="NikoshBAN" pitchFamily="2" charset="0"/>
              </a:rPr>
              <a:t> এখানে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prstClr val="black"/>
                </a:solidFill>
                <a:cs typeface="NikoshBAN" pitchFamily="2" charset="0"/>
              </a:rPr>
              <a:t>একটি </a:t>
            </a:r>
            <a:r>
              <a:rPr lang="en-US" sz="3200" dirty="0" err="1" smtClean="0">
                <a:solidFill>
                  <a:prstClr val="black"/>
                </a:solidFill>
                <a:cs typeface="NikoshBAN" pitchFamily="2" charset="0"/>
              </a:rPr>
              <a:t>সার্বিক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prstClr val="black"/>
                </a:solidFill>
                <a:cs typeface="NikoshBAN" pitchFamily="2" charset="0"/>
              </a:rPr>
              <a:t>সেট। 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 B  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  C  </a:t>
            </a:r>
            <a:r>
              <a:rPr lang="en-US" sz="3200" dirty="0" err="1" smtClean="0">
                <a:solidFill>
                  <a:prstClr val="black"/>
                </a:solidFill>
                <a:cs typeface="NikoshBAN" pitchFamily="2" charset="0"/>
              </a:rPr>
              <a:t>পরস্পর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পূরক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33427" y="457200"/>
            <a:ext cx="772477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cs typeface="NikoshBAN" pitchFamily="2" charset="0"/>
              </a:rPr>
              <a:t>সার্বিক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cs typeface="NikoshBAN" pitchFamily="2" charset="0"/>
              </a:rPr>
              <a:t>সেট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পূরক </a:t>
            </a:r>
            <a:r>
              <a:rPr lang="en-US" sz="36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bn-IN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3427" y="4343400"/>
            <a:ext cx="7724774" cy="20621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err="1" smtClean="0">
                <a:solidFill>
                  <a:prstClr val="black"/>
                </a:solidFill>
                <a:cs typeface="NikoshBAN" pitchFamily="2" charset="0"/>
              </a:rPr>
              <a:t>দুই</a:t>
            </a:r>
            <a:r>
              <a:rPr lang="bn-IN" sz="3200" dirty="0" smtClean="0">
                <a:solidFill>
                  <a:prstClr val="black"/>
                </a:solidFill>
                <a:cs typeface="NikoshBAN" pitchFamily="2" charset="0"/>
              </a:rPr>
              <a:t>টি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পূরক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সেটের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সেটের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হ</a:t>
            </a:r>
            <a:r>
              <a:rPr lang="bn-IN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পূরক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সেটে</a:t>
            </a:r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কোন সাধারণ উপাদান থাক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bn-IN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না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320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solidFill>
                  <a:prstClr val="black"/>
                </a:solidFill>
                <a:cs typeface="NikoshBAN" pitchFamily="2" charset="0"/>
              </a:rPr>
              <a:t>B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পূরক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cs typeface="NikoshBAN" panose="02000000000000000000" pitchFamily="2" charset="0"/>
              </a:rPr>
              <a:t>C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solidFill>
                  <a:prstClr val="black"/>
                </a:solidFill>
                <a:cs typeface="NikoshBAN" panose="02000000000000000000" pitchFamily="2" charset="0"/>
              </a:rPr>
              <a:t>C =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- </a:t>
            </a:r>
            <a:r>
              <a:rPr lang="en-US" sz="32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B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     </a:t>
            </a:r>
          </a:p>
          <a:p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B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পূরক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সেটকে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cs typeface="NikoshBAN" panose="02000000000000000000" pitchFamily="2" charset="0"/>
              </a:rPr>
              <a:t>B’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দিয়েও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B’ =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- </a:t>
            </a:r>
            <a:r>
              <a:rPr lang="en-US" sz="32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B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0874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620000" cy="9906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bn-BD" sz="6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5334000"/>
            <a:ext cx="76200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 </a:t>
            </a:r>
            <a:r>
              <a:rPr lang="en-US" sz="3600" dirty="0">
                <a:solidFill>
                  <a:prstClr val="black"/>
                </a:solidFill>
              </a:rPr>
              <a:t>A </a:t>
            </a:r>
            <a:r>
              <a:rPr lang="en-US" sz="3600" dirty="0">
                <a:solidFill>
                  <a:prstClr val="black"/>
                </a:solidFill>
                <a:sym typeface="Symbol" panose="05050102010706020507" pitchFamily="18" charset="2"/>
              </a:rPr>
              <a:t></a:t>
            </a:r>
            <a:r>
              <a:rPr lang="en-US" sz="3600" dirty="0">
                <a:solidFill>
                  <a:prstClr val="black"/>
                </a:solidFill>
              </a:rPr>
              <a:t> B</a:t>
            </a:r>
            <a:r>
              <a:rPr lang="en-US" sz="3600" dirty="0" smtClean="0"/>
              <a:t>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/>
              <a:t>   A </a:t>
            </a:r>
            <a:r>
              <a:rPr lang="en-US" sz="3600" dirty="0">
                <a:sym typeface="Symbol" panose="05050102010706020507" pitchFamily="18" charset="2"/>
              </a:rPr>
              <a:t> </a:t>
            </a:r>
            <a:r>
              <a:rPr lang="en-US" sz="3600" dirty="0" smtClean="0"/>
              <a:t>B      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নির্ণয়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কর?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48400" y="1463070"/>
            <a:ext cx="1901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সময়ঃ ৩ মিনিট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76500" y="3528522"/>
            <a:ext cx="41529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prstClr val="black"/>
                </a:solidFill>
              </a:rPr>
              <a:t>A = {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cs typeface="NikoshBAN" pitchFamily="2" charset="0"/>
              </a:rPr>
              <a:t>2, 3, 5, 7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cs typeface="NikoshBAN" pitchFamily="2" charset="0"/>
              </a:rPr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76500" y="4382869"/>
            <a:ext cx="41529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prstClr val="black"/>
                </a:solidFill>
              </a:rPr>
              <a:t>B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</a:rPr>
              <a:t>= {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cs typeface="NikoshBAN" pitchFamily="2" charset="0"/>
              </a:rPr>
              <a:t>2, 3,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4, 6, 7, 8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cs typeface="NikoshBAN" pitchFamily="2" charset="0"/>
              </a:rPr>
              <a:t>}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2630269"/>
            <a:ext cx="7620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চে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675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04800"/>
            <a:ext cx="3352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৩।    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A={2, 3, 4}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19600" y="304800"/>
            <a:ext cx="2085827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B={1, 2, a}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5600" y="304800"/>
            <a:ext cx="208903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C={2, a, b}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1447800"/>
            <a:ext cx="1090363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B\C=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38734" y="2133600"/>
            <a:ext cx="125226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= {1}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971800"/>
            <a:ext cx="4495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৩। (ঘ)   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A</a:t>
            </a:r>
            <a:r>
              <a:rPr lang="en-US" sz="3600" dirty="0" smtClean="0">
                <a:solidFill>
                  <a:prstClr val="black"/>
                </a:solidFill>
                <a:latin typeface="Cambria Math"/>
                <a:ea typeface="Cambria Math"/>
                <a:cs typeface="NikoshBAN" pitchFamily="2" charset="0"/>
              </a:rPr>
              <a:t>⋃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(</a:t>
            </a:r>
            <a:r>
              <a:rPr lang="en-US" sz="3600" dirty="0" smtClean="0">
                <a:solidFill>
                  <a:srgbClr val="FF0000"/>
                </a:solidFill>
                <a:ea typeface="Cambria Math"/>
                <a:cs typeface="Calibri" pitchFamily="34" charset="0"/>
              </a:rPr>
              <a:t>B</a:t>
            </a:r>
            <a:r>
              <a:rPr lang="en-US" sz="3600" dirty="0" smtClean="0">
                <a:solidFill>
                  <a:srgbClr val="FF0000"/>
                </a:solidFill>
                <a:latin typeface="Batang"/>
                <a:ea typeface="Batang"/>
                <a:cs typeface="Calibri" pitchFamily="34" charset="0"/>
              </a:rPr>
              <a:t>⋂</a:t>
            </a:r>
            <a:r>
              <a:rPr lang="en-US" sz="3600" dirty="0" smtClean="0">
                <a:solidFill>
                  <a:srgbClr val="FF0000"/>
                </a:solidFill>
                <a:ea typeface="Cambria Math"/>
                <a:cs typeface="Calibri" pitchFamily="34" charset="0"/>
              </a:rPr>
              <a:t>C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)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88739" y="3733800"/>
            <a:ext cx="137249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ea typeface="Cambria Math"/>
                <a:cs typeface="Calibri" pitchFamily="34" charset="0"/>
              </a:rPr>
              <a:t>B</a:t>
            </a:r>
            <a:r>
              <a:rPr lang="en-US" sz="3600" dirty="0" err="1" smtClean="0">
                <a:solidFill>
                  <a:srgbClr val="FF0000"/>
                </a:solidFill>
                <a:latin typeface="Batang"/>
                <a:ea typeface="Batang"/>
                <a:cs typeface="Calibri" pitchFamily="34" charset="0"/>
              </a:rPr>
              <a:t>⋂</a:t>
            </a:r>
            <a:r>
              <a:rPr lang="en-US" sz="3600" dirty="0" err="1" smtClean="0">
                <a:solidFill>
                  <a:srgbClr val="FF0000"/>
                </a:solidFill>
                <a:ea typeface="Cambria Math"/>
                <a:cs typeface="Calibri" pitchFamily="34" charset="0"/>
              </a:rPr>
              <a:t>C</a:t>
            </a:r>
            <a:r>
              <a:rPr lang="en-US" sz="3600" dirty="0" smtClean="0">
                <a:solidFill>
                  <a:srgbClr val="FF0000"/>
                </a:solidFill>
                <a:ea typeface="Cambria Math"/>
                <a:cs typeface="Calibri" pitchFamily="34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=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25903" y="4495800"/>
            <a:ext cx="1588897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 =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{2, a}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8810" y="6019800"/>
            <a:ext cx="249299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 =</a:t>
            </a:r>
            <a:r>
              <a:rPr lang="en-US" sz="3600" dirty="0" smtClean="0">
                <a:solidFill>
                  <a:prstClr val="black"/>
                </a:solidFill>
                <a:latin typeface="Cambria Math"/>
                <a:ea typeface="Cambria Math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{2, 3, 4, a}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7021" y="5257800"/>
            <a:ext cx="247696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A</a:t>
            </a:r>
            <a:r>
              <a:rPr lang="en-US" sz="3600" dirty="0" smtClean="0">
                <a:solidFill>
                  <a:prstClr val="black"/>
                </a:solidFill>
                <a:latin typeface="Cambria Math"/>
                <a:ea typeface="Cambria Math"/>
                <a:cs typeface="NikoshBAN" pitchFamily="2" charset="0"/>
              </a:rPr>
              <a:t> ⋃ 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(</a:t>
            </a:r>
            <a:r>
              <a:rPr lang="en-US" sz="3600" dirty="0" smtClean="0">
                <a:solidFill>
                  <a:srgbClr val="FF0000"/>
                </a:solidFill>
                <a:ea typeface="Cambria Math"/>
                <a:cs typeface="Calibri" pitchFamily="34" charset="0"/>
              </a:rPr>
              <a:t>B</a:t>
            </a:r>
            <a:r>
              <a:rPr lang="en-US" sz="3600" dirty="0" smtClean="0">
                <a:solidFill>
                  <a:srgbClr val="FF0000"/>
                </a:solidFill>
                <a:latin typeface="Batang"/>
                <a:ea typeface="Batang"/>
                <a:cs typeface="Calibri" pitchFamily="34" charset="0"/>
              </a:rPr>
              <a:t>⋂</a:t>
            </a:r>
            <a:r>
              <a:rPr lang="en-US" sz="3600" dirty="0" smtClean="0">
                <a:solidFill>
                  <a:srgbClr val="FF0000"/>
                </a:solidFill>
                <a:ea typeface="Cambria Math"/>
                <a:cs typeface="Calibri" pitchFamily="34" charset="0"/>
              </a:rPr>
              <a:t>C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) =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1456273"/>
            <a:ext cx="133722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৩। (ক)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05200" y="1447800"/>
            <a:ext cx="160492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{1, 2, a}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67400" y="1464745"/>
            <a:ext cx="161294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{2, a, b}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11730" y="3733800"/>
            <a:ext cx="161294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{2, a, b}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8000" y="3733800"/>
            <a:ext cx="160492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{1, 2, a}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111659" y="5257800"/>
            <a:ext cx="1151277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{</a:t>
            </a:r>
            <a:r>
              <a:rPr lang="en-US" sz="3600" dirty="0" smtClean="0">
                <a:solidFill>
                  <a:srgbClr val="FF0000"/>
                </a:solidFill>
                <a:cs typeface="NikoshBAN" pitchFamily="2" charset="0"/>
              </a:rPr>
              <a:t>2, a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76800" y="5257800"/>
            <a:ext cx="1617751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{2, 3, 4}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81600" y="1447799"/>
            <a:ext cx="62228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–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20420" y="3737876"/>
            <a:ext cx="540533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Batang"/>
                <a:ea typeface="Batang"/>
                <a:cs typeface="Calibri" pitchFamily="34" charset="0"/>
              </a:rPr>
              <a:t>⋂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537370" y="5257800"/>
            <a:ext cx="540533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Cambria Math"/>
                <a:ea typeface="Cambria Math"/>
                <a:cs typeface="NikoshBAN" pitchFamily="2" charset="0"/>
              </a:rPr>
              <a:t>⋃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32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81200" y="381000"/>
            <a:ext cx="41910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={1, 2,  3, 4,  5, 6, 7}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1143000"/>
            <a:ext cx="2098651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B={2, 4, 6}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43400" y="1143000"/>
            <a:ext cx="300114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C={3, 4, 5, 6, 7}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400800" y="381000"/>
            <a:ext cx="2209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A={1, 3, 5}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81000"/>
            <a:ext cx="6858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৪।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9800" y="2325469"/>
            <a:ext cx="2971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(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A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⋃B)’ =A’</a:t>
            </a:r>
            <a:r>
              <a:rPr lang="en-US" sz="3600" dirty="0" smtClean="0">
                <a:solidFill>
                  <a:prstClr val="black"/>
                </a:solidFill>
                <a:latin typeface="Cambria Math"/>
                <a:ea typeface="Cambria Math"/>
                <a:cs typeface="Calibri" pitchFamily="34" charset="0"/>
              </a:rPr>
              <a:t>⋂B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’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3124200"/>
            <a:ext cx="1447799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prstClr val="black"/>
                </a:solidFill>
                <a:cs typeface="NikoshBAN" pitchFamily="2" charset="0"/>
              </a:rPr>
              <a:t>A</a:t>
            </a:r>
            <a:r>
              <a:rPr lang="en-US" sz="3600" dirty="0" err="1" smtClean="0">
                <a:solidFill>
                  <a:prstClr val="black"/>
                </a:solidFill>
                <a:latin typeface="Cambria Math"/>
                <a:ea typeface="Cambria Math"/>
                <a:cs typeface="NikoshBAN" pitchFamily="2" charset="0"/>
              </a:rPr>
              <a:t>⋃</a:t>
            </a:r>
            <a:r>
              <a:rPr lang="en-US" sz="3600" dirty="0" err="1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B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 =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31196" y="3810000"/>
            <a:ext cx="4007604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{1, 2, 3, 4, 5, 6}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648200"/>
            <a:ext cx="1828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(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A</a:t>
            </a:r>
            <a:r>
              <a:rPr lang="en-US" sz="3600" dirty="0" smtClean="0">
                <a:solidFill>
                  <a:prstClr val="black"/>
                </a:solidFill>
                <a:latin typeface="Cambria Math"/>
                <a:ea typeface="Cambria Math"/>
                <a:cs typeface="NikoshBAN" pitchFamily="2" charset="0"/>
              </a:rPr>
              <a:t>⋃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B)’ =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7400" y="5373469"/>
            <a:ext cx="3733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= 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{1, 2, 3, 4, 5, 6, 7}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57400" y="6096000"/>
            <a:ext cx="1066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= 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{7}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85800" y="2362200"/>
            <a:ext cx="1295400" cy="68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৪। (ক)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19600" y="3124200"/>
            <a:ext cx="172194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{2, 4, 6}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33600" y="3124200"/>
            <a:ext cx="1617751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{1, 3, 5}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4600" y="4648200"/>
            <a:ext cx="221406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U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 – (</a:t>
            </a:r>
            <a:r>
              <a:rPr lang="en-US" sz="3600" dirty="0" err="1" smtClean="0">
                <a:solidFill>
                  <a:prstClr val="black"/>
                </a:solidFill>
                <a:cs typeface="NikoshBAN" pitchFamily="2" charset="0"/>
              </a:rPr>
              <a:t>A</a:t>
            </a:r>
            <a:r>
              <a:rPr lang="en-US" sz="3600" dirty="0" err="1" smtClean="0">
                <a:solidFill>
                  <a:prstClr val="black"/>
                </a:solidFill>
                <a:latin typeface="Cambria Math"/>
                <a:ea typeface="Cambria Math"/>
                <a:cs typeface="NikoshBAN" pitchFamily="2" charset="0"/>
              </a:rPr>
              <a:t>⋃</a:t>
            </a:r>
            <a:r>
              <a:rPr lang="en-US" sz="3600" dirty="0" err="1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B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)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317699" y="5373469"/>
            <a:ext cx="2672526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{1, 2, 3, 4, 5, 6}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43971" y="5373469"/>
            <a:ext cx="426203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– 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20721" y="3109993"/>
            <a:ext cx="54053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Cambria Math"/>
                <a:ea typeface="Cambria Math"/>
                <a:cs typeface="NikoshBAN" pitchFamily="2" charset="0"/>
              </a:rPr>
              <a:t>⋃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84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00800" y="914400"/>
            <a:ext cx="18288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{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1, 3,  5}  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199" y="2362200"/>
            <a:ext cx="209426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B’ 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U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 –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B 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    </a:t>
            </a:r>
            <a:endParaRPr lang="en-US" sz="3600" dirty="0" smtClean="0">
              <a:solidFill>
                <a:prstClr val="black"/>
              </a:solidFill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4495800"/>
            <a:ext cx="1676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A’</a:t>
            </a:r>
            <a:r>
              <a:rPr lang="en-US" sz="3600" dirty="0" smtClean="0">
                <a:solidFill>
                  <a:prstClr val="black"/>
                </a:solidFill>
                <a:latin typeface="Cambria Math"/>
                <a:ea typeface="Cambria Math"/>
                <a:cs typeface="Calibri" pitchFamily="34" charset="0"/>
              </a:rPr>
              <a:t>⋂B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’ =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1200" y="5983069"/>
            <a:ext cx="29718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(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A</a:t>
            </a:r>
            <a:r>
              <a:rPr lang="en-US" sz="3600" dirty="0" smtClean="0">
                <a:solidFill>
                  <a:prstClr val="black"/>
                </a:solidFill>
                <a:latin typeface="Cambria Math"/>
                <a:ea typeface="Cambria Math"/>
                <a:cs typeface="NikoshBAN" pitchFamily="2" charset="0"/>
              </a:rPr>
              <a:t>⋃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B)’ =A’</a:t>
            </a:r>
            <a:r>
              <a:rPr lang="en-US" sz="3600" dirty="0" smtClean="0">
                <a:solidFill>
                  <a:prstClr val="black"/>
                </a:solidFill>
                <a:latin typeface="Cambria Math"/>
                <a:ea typeface="Cambria Math"/>
                <a:cs typeface="Calibri" pitchFamily="34" charset="0"/>
              </a:rPr>
              <a:t>⋂B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’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3693" y="228600"/>
            <a:ext cx="213077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A’ =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U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 –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A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 </a:t>
            </a:r>
            <a:endParaRPr lang="en-US" sz="3600" dirty="0" smtClean="0">
              <a:solidFill>
                <a:prstClr val="black"/>
              </a:solidFill>
              <a:latin typeface="Cambria Math"/>
              <a:ea typeface="Cambria Math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914400"/>
            <a:ext cx="386997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{1, 2, 3, 4, 5, 6, 7}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6780" y="1600200"/>
            <a:ext cx="250902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{2, 4, 6, 7}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400" y="3697069"/>
            <a:ext cx="250902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{1, 3, 5, 7}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83249" y="3048000"/>
            <a:ext cx="1617751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{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2, 4, 6}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57400" y="3048000"/>
            <a:ext cx="376577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=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{1, 2, 3, 4, 5, 6, 7}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67000" y="5181600"/>
            <a:ext cx="1148071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 =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{7}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19800" y="4495800"/>
            <a:ext cx="2175596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{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1, 3, 5, 7}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76600" y="4495800"/>
            <a:ext cx="2071401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{2, 4, 6, 7}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3600" y="914400"/>
            <a:ext cx="381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–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96416" y="3048000"/>
            <a:ext cx="41389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–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10200" y="4495800"/>
            <a:ext cx="54053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Cambria Math"/>
                <a:ea typeface="Cambria Math"/>
                <a:cs typeface="Calibri" pitchFamily="34" charset="0"/>
              </a:rPr>
              <a:t>⋂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48517" y="5983068"/>
            <a:ext cx="1876283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cs typeface="NikoshBAN" pitchFamily="2" charset="0"/>
              </a:rPr>
              <a:t>(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Proved)</a:t>
            </a:r>
            <a:r>
              <a:rPr lang="en-US" sz="3600" dirty="0" smtClean="0">
                <a:solidFill>
                  <a:prstClr val="black"/>
                </a:solidFill>
                <a:ea typeface="Cambria Math"/>
                <a:cs typeface="Calibri" pitchFamily="34" charset="0"/>
              </a:rPr>
              <a:t> </a:t>
            </a:r>
            <a:endParaRPr 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81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14400"/>
            <a:ext cx="7620000" cy="9906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bn-BD" sz="6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590800"/>
            <a:ext cx="7620000" cy="3276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সংযোগ সেটে কোন প্রতীক ব্যবহৃত হয়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IN" sz="36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২। 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তালিকা পদ্ধতির দুটি বৈশিষ্ট্য বলো।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থেকে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কয়টি পূরক সেট হতে পারে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95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3820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3276600"/>
            <a:ext cx="83820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cs typeface="NikoshBAN" pitchFamily="2" charset="0"/>
              </a:rPr>
              <a:t>B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NikoshBAN" pitchFamily="2" charset="0"/>
              </a:rPr>
              <a:t> = {x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NikoshBAN" pitchFamily="2" charset="0"/>
                <a:sym typeface="Symbol"/>
              </a:rPr>
              <a:t></a:t>
            </a:r>
            <a:r>
              <a:rPr lang="en-US" sz="3200" dirty="0" err="1" smtClean="0">
                <a:cs typeface="NikoshBAN" pitchFamily="2" charset="0"/>
                <a:sym typeface="Symbol"/>
              </a:rPr>
              <a:t>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NikoshBAN" pitchFamily="2" charset="0"/>
                <a:sym typeface="Symbol"/>
              </a:rPr>
              <a:t>: x, 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NikoshBAN" pitchFamily="2" charset="0"/>
                <a:sym typeface="Symbol"/>
              </a:rPr>
              <a:t> </a:t>
            </a:r>
            <a:r>
              <a:rPr lang="bn-BD" sz="3200" dirty="0" smtClean="0">
                <a:cs typeface="NikoshBAN" pitchFamily="2" charset="0"/>
                <a:sym typeface="Symbol"/>
              </a:rPr>
              <a:t>পূর্ণ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NikoshBAN" pitchFamily="2" charset="0"/>
                <a:sym typeface="Symbol"/>
              </a:rPr>
              <a:t>সংখ্যা এবং </a:t>
            </a:r>
            <a:r>
              <a:rPr lang="en-US" sz="3200" dirty="0" smtClean="0">
                <a:cs typeface="NikoshBAN" pitchFamily="2" charset="0"/>
                <a:sym typeface="Symbol"/>
              </a:rPr>
              <a:t>10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NikoshBAN" pitchFamily="2" charset="0"/>
                <a:sym typeface="Symbol"/>
              </a:rPr>
              <a:t>&lt; x &lt; </a:t>
            </a:r>
            <a:r>
              <a:rPr lang="en-US" sz="3200" dirty="0" smtClean="0">
                <a:cs typeface="NikoshBAN" pitchFamily="2" charset="0"/>
              </a:rPr>
              <a:t>15}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NikoshBAN" pitchFamily="2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590800"/>
            <a:ext cx="83820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NikoshBAN" pitchFamily="2" charset="0"/>
              </a:rPr>
              <a:t>A = {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NikoshBAN" pitchFamily="2" charset="0"/>
              </a:rPr>
              <a:t>x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NikoshBAN" pitchFamily="2" charset="0"/>
                <a:sym typeface="Symbol"/>
              </a:rPr>
              <a:t>N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NikoshBAN" pitchFamily="2" charset="0"/>
                <a:sym typeface="Symbol"/>
              </a:rPr>
              <a:t>: x, </a:t>
            </a:r>
            <a:r>
              <a:rPr kumimoji="0" lang="bn-BD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NikoshBAN" pitchFamily="2" charset="0"/>
                <a:sym typeface="Symbol"/>
              </a:rPr>
              <a:t>মৌলিক সংখ্যা এবং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NikoshBAN" pitchFamily="2" charset="0"/>
                <a:sym typeface="Symbol"/>
              </a:rPr>
              <a:t>1&lt; x &lt; </a:t>
            </a:r>
            <a:r>
              <a:rPr lang="en-US" sz="3200" dirty="0" smtClean="0">
                <a:cs typeface="NikoshBAN" pitchFamily="2" charset="0"/>
              </a:rPr>
              <a:t>15}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cs typeface="NikoshBAN" pitchFamily="2" charset="0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4016514"/>
            <a:ext cx="56388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ক) সার্বিক সেট বলতে কী বুঝায়?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4724400"/>
            <a:ext cx="57912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খ)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dk1"/>
                </a:solidFill>
                <a:cs typeface="NikoshBAN" pitchFamily="2" charset="0"/>
              </a:rPr>
              <a:t>  </a:t>
            </a:r>
            <a:r>
              <a:rPr lang="en-US" sz="3200" dirty="0" smtClean="0">
                <a:solidFill>
                  <a:schemeClr val="dk1"/>
                </a:solidFill>
                <a:cs typeface="NikoshBAN" pitchFamily="2" charset="0"/>
              </a:rPr>
              <a:t>A</a:t>
            </a:r>
            <a:r>
              <a:rPr lang="en-US" sz="3200" dirty="0" smtClean="0">
                <a:solidFill>
                  <a:schemeClr val="dk1"/>
                </a:solidFill>
                <a:latin typeface="Calibri" pitchFamily="34" charset="0"/>
                <a:ea typeface="Cambria Math"/>
                <a:cs typeface="Calibri" pitchFamily="34" charset="0"/>
              </a:rPr>
              <a:t>⋃</a:t>
            </a:r>
            <a:r>
              <a:rPr lang="en-US" sz="3200" dirty="0" smtClean="0">
                <a:solidFill>
                  <a:schemeClr val="tx1"/>
                </a:solidFill>
                <a:latin typeface="Calibri" pitchFamily="34" charset="0"/>
                <a:ea typeface="Cambria Math"/>
                <a:cs typeface="Calibri" pitchFamily="34" charset="0"/>
              </a:rPr>
              <a:t>B</a:t>
            </a:r>
            <a:r>
              <a:rPr lang="en-US" sz="3200" dirty="0" smtClean="0">
                <a:solidFill>
                  <a:schemeClr val="dk1"/>
                </a:solidFill>
                <a:latin typeface="Calibri" pitchFamily="34" charset="0"/>
                <a:ea typeface="Cambria Math"/>
                <a:cs typeface="Calibri" pitchFamily="34" charset="0"/>
              </a:rPr>
              <a:t>  </a:t>
            </a:r>
            <a:r>
              <a:rPr lang="bn-BD" sz="3200" dirty="0" smtClean="0">
                <a:solidFill>
                  <a:schemeClr val="dk1"/>
                </a:solidFill>
                <a:latin typeface="NikoshBAN" pitchFamily="2" charset="0"/>
                <a:ea typeface="Cambria Math"/>
                <a:cs typeface="NikoshBAN" pitchFamily="2" charset="0"/>
              </a:rPr>
              <a:t>ও </a:t>
            </a:r>
            <a:r>
              <a:rPr lang="en-US" sz="3200" dirty="0" smtClean="0">
                <a:solidFill>
                  <a:schemeClr val="dk1"/>
                </a:solidFill>
                <a:latin typeface="Calibri" pitchFamily="34" charset="0"/>
                <a:ea typeface="Cambria Math"/>
                <a:cs typeface="Calibri" pitchFamily="34" charset="0"/>
              </a:rPr>
              <a:t> A</a:t>
            </a:r>
            <a:r>
              <a:rPr lang="en-US" sz="3200" dirty="0" smtClean="0">
                <a:solidFill>
                  <a:schemeClr val="dk1"/>
                </a:solidFill>
                <a:latin typeface="Cambria Math"/>
                <a:ea typeface="Cambria Math"/>
                <a:cs typeface="Calibri" pitchFamily="34" charset="0"/>
              </a:rPr>
              <a:t>⋂B</a:t>
            </a:r>
            <a:r>
              <a:rPr lang="bn-BD" sz="3200" dirty="0" smtClean="0">
                <a:latin typeface="Calibri" pitchFamily="34" charset="0"/>
                <a:ea typeface="Cambria Math"/>
                <a:cs typeface="Calibri" pitchFamily="34" charset="0"/>
              </a:rPr>
              <a:t> </a:t>
            </a:r>
            <a:r>
              <a:rPr lang="bn-BD" sz="3200" dirty="0" smtClean="0">
                <a:latin typeface="NikoshBAN" pitchFamily="2" charset="0"/>
                <a:ea typeface="Cambria Math"/>
                <a:cs typeface="NikoshBAN" pitchFamily="2" charset="0"/>
              </a:rPr>
              <a:t>নির্ণয় কর।</a:t>
            </a:r>
            <a:r>
              <a:rPr lang="bn-BD" sz="32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381000" y="1905000"/>
            <a:ext cx="8382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দুটি সেট দেওয়া হলো, তা থেকে নিচের প্রশ্নের উত্তর দাও।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2133600" y="5410200"/>
            <a:ext cx="6019800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dk1"/>
                </a:solidFill>
                <a:cs typeface="NikoshBAN" pitchFamily="2" charset="0"/>
              </a:rPr>
              <a:t>  </a:t>
            </a:r>
            <a:r>
              <a:rPr lang="en-US" sz="3200" dirty="0" smtClean="0">
                <a:solidFill>
                  <a:schemeClr val="dk1"/>
                </a:solidFill>
                <a:latin typeface="Cambria Math"/>
                <a:ea typeface="Cambria Math"/>
                <a:cs typeface="Calibri" pitchFamily="34" charset="0"/>
              </a:rPr>
              <a:t>B</a:t>
            </a:r>
            <a:r>
              <a:rPr lang="bn-BD" sz="3200" dirty="0" smtClean="0">
                <a:latin typeface="Calibri" pitchFamily="34" charset="0"/>
                <a:ea typeface="Cambria Math"/>
                <a:cs typeface="Calibri" pitchFamily="34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ea typeface="Cambria Math"/>
                <a:cs typeface="NikoshBAN" panose="02000000000000000000" pitchFamily="2" charset="0"/>
              </a:rPr>
              <a:t>এর পূরক সেট </a:t>
            </a:r>
            <a:r>
              <a:rPr lang="bn-BD" sz="3200" dirty="0" smtClean="0">
                <a:latin typeface="NikoshBAN" pitchFamily="2" charset="0"/>
                <a:ea typeface="Cambria Math"/>
                <a:cs typeface="NikoshBAN" pitchFamily="2" charset="0"/>
              </a:rPr>
              <a:t>নির্ণয় কর</a:t>
            </a:r>
            <a:r>
              <a:rPr lang="en-US" sz="3200" dirty="0" smtClean="0">
                <a:latin typeface="NikoshBAN" pitchFamily="2" charset="0"/>
                <a:ea typeface="Cambria Math"/>
                <a:cs typeface="NikoshBAN" pitchFamily="2" charset="0"/>
              </a:rPr>
              <a:t>,</a:t>
            </a:r>
            <a:r>
              <a:rPr lang="bn-IN" sz="3200" dirty="0" smtClean="0">
                <a:latin typeface="NikoshBAN" pitchFamily="2" charset="0"/>
                <a:ea typeface="Cambria Math"/>
                <a:cs typeface="NikoshBAN" pitchFamily="2" charset="0"/>
              </a:rPr>
              <a:t> যেখানে সার্বিক সেট, </a:t>
            </a:r>
            <a:r>
              <a:rPr lang="en-US" sz="3200" dirty="0" smtClean="0">
                <a:ea typeface="Cambria Math"/>
                <a:cs typeface="NikoshBAN" pitchFamily="2" charset="0"/>
              </a:rPr>
              <a:t>S= {11, 12, 13, 14, 15,16}</a:t>
            </a:r>
            <a:r>
              <a:rPr lang="bn-BD" sz="3200" dirty="0" smtClean="0">
                <a:latin typeface="NikoshBAN" pitchFamily="2" charset="0"/>
                <a:ea typeface="Cambria Math"/>
                <a:cs typeface="NikoshBAN" pitchFamily="2" charset="0"/>
              </a:rPr>
              <a:t>।</a:t>
            </a:r>
            <a:r>
              <a:rPr lang="bn-BD" sz="3200" dirty="0" smtClean="0">
                <a:solidFill>
                  <a:schemeClr val="dk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793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399"/>
            <a:ext cx="8839200" cy="65532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30991" y="3200400"/>
            <a:ext cx="4572000" cy="19812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en-US" sz="13800" b="1" spc="50" dirty="0" err="1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F79646">
                    <a:lumMod val="75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b="1" spc="5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F79646">
                  <a:lumMod val="75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09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3195315"/>
            <a:ext cx="3962400" cy="3352800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000" spc="50" dirty="0" smtClean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জি এম আজিজুল হক   </a:t>
            </a:r>
            <a:endParaRPr lang="en-US" sz="4000" spc="50" dirty="0" smtClean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prstClr val="black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 এস সি, বি এড</a:t>
            </a:r>
            <a:r>
              <a:rPr lang="bn-BD" sz="2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pPr algn="ctr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চান্দিনা ডাঃ ফিরোজা পাইলট বালিকা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উচ্চ বিদ্যালয়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914400"/>
            <a:ext cx="3048000" cy="990600"/>
          </a:xfrm>
          <a:prstGeom prst="roundRect">
            <a:avLst>
              <a:gd name="adj" fmla="val 24055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bn-BD" sz="6600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পরিচিতি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800600" y="3200400"/>
            <a:ext cx="3962400" cy="33711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lIns="0" rIns="0" anchor="ctr" anchorCtr="0">
            <a:noAutofit/>
          </a:bodyPr>
          <a:lstStyle/>
          <a:p>
            <a:pPr lvl="1" indent="-34290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lvl="1" indent="-34290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নবম</a:t>
            </a:r>
          </a:p>
          <a:p>
            <a:pPr lvl="1" indent="-34290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 (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ফাংশন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lvl="1" indent="-34290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- ২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 - (১-৪)</a:t>
            </a:r>
            <a:endParaRPr lang="bn-BD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234518" y="595718"/>
            <a:ext cx="261856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 descr="Aziz si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453" y="335280"/>
            <a:ext cx="2113547" cy="267716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3904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PHS\Pictures\AH-6.jpg"/>
          <p:cNvPicPr>
            <a:picLocks noChangeAspect="1" noChangeArrowheads="1"/>
          </p:cNvPicPr>
          <p:nvPr/>
        </p:nvPicPr>
        <p:blipFill>
          <a:blip r:embed="rId2"/>
          <a:srcRect l="7548" r="12671"/>
          <a:stretch>
            <a:fillRect/>
          </a:stretch>
        </p:blipFill>
        <p:spPr bwMode="auto">
          <a:xfrm>
            <a:off x="4800600" y="1219200"/>
            <a:ext cx="4114800" cy="3703320"/>
          </a:xfrm>
          <a:prstGeom prst="rect">
            <a:avLst/>
          </a:prstGeom>
          <a:noFill/>
        </p:spPr>
      </p:pic>
      <p:pic>
        <p:nvPicPr>
          <p:cNvPr id="3" name="Picture 2" descr="kitchen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19200"/>
            <a:ext cx="4419600" cy="37345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127337"/>
            <a:ext cx="86868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নিচের চিত্র গুলো লক্ষ্য কর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228600" y="5791200"/>
            <a:ext cx="86868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এগুলো কিসের চিত্র? 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1676400" y="5029200"/>
            <a:ext cx="16353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ডিনার সেট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5715000" y="4977825"/>
            <a:ext cx="16097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সোফা সেট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627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981200"/>
            <a:ext cx="6477000" cy="3048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সেট 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058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7620000" cy="9906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bn-BD" sz="6600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3266420"/>
            <a:ext cx="7620000" cy="29819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0" indent="114300">
              <a:spcBef>
                <a:spcPct val="20000"/>
              </a:spcBef>
              <a:defRPr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সেটের রূপান্তর করতে পারবে। </a:t>
            </a:r>
          </a:p>
          <a:p>
            <a:pPr marL="342900" lvl="0" indent="114300">
              <a:spcBef>
                <a:spcPct val="20000"/>
              </a:spcBef>
              <a:defRPr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কী তা বলতে পারবে।</a:t>
            </a:r>
          </a:p>
          <a:p>
            <a:pPr marL="342900" lvl="0" indent="114300">
              <a:spcBef>
                <a:spcPct val="20000"/>
              </a:spcBef>
              <a:defRPr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সেটের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করতে পারবে।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marL="342900" lvl="0" indent="114300">
              <a:spcBef>
                <a:spcPct val="20000"/>
              </a:spcBef>
              <a:defRPr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পূরক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সেটের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231767"/>
            <a:ext cx="76200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এই পাঠ শেষে শিক্ষার্থীরা ...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3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57226" y="359927"/>
            <a:ext cx="4012404" cy="5701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সেট দুই প্রকারে লেখা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যায়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7225" y="990600"/>
            <a:ext cx="7834312" cy="60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 সেট গঠন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পদ্ধতি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7226" y="3999131"/>
            <a:ext cx="7834312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২। তালিকা পদ্ধতি 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252536" y="1639669"/>
            <a:ext cx="7205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dirty="0">
                <a:solidFill>
                  <a:prstClr val="black"/>
                </a:solidFill>
              </a:rPr>
              <a:t>A = {x : x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হল </a:t>
            </a:r>
            <a:r>
              <a:rPr lang="en-US" sz="3600" dirty="0">
                <a:solidFill>
                  <a:prstClr val="black"/>
                </a:solidFill>
                <a:cs typeface="NikoshBAN" pitchFamily="2" charset="0"/>
              </a:rPr>
              <a:t>10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এর চেয়ে ছোট মৌলিক সংখ্যা</a:t>
            </a:r>
            <a:r>
              <a:rPr lang="en-US" sz="3600" dirty="0">
                <a:solidFill>
                  <a:prstClr val="black"/>
                </a:solidFill>
                <a:cs typeface="NikoshBAN" pitchFamily="2" charset="0"/>
              </a:rPr>
              <a:t>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1100" y="4663142"/>
            <a:ext cx="33909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prstClr val="black"/>
                </a:solidFill>
              </a:rPr>
              <a:t>A = {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cs typeface="NikoshBAN" pitchFamily="2" charset="0"/>
              </a:rPr>
              <a:t>2, 3, 5, 7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prstClr val="black"/>
                </a:solidFill>
                <a:cs typeface="NikoshBAN" pitchFamily="2" charset="0"/>
              </a:rPr>
              <a:t>}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7226" y="5276135"/>
            <a:ext cx="7834312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তালিকা পদ্ধতিতে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প্রতিটি সদস্য বা উপাদানকে সরাসরি তালিকার মাধ্যমে প্রকাশ করা হয়। উপাদান দৃশ্যমান থাকে।  </a:t>
            </a:r>
            <a:endParaRPr lang="bn-BD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" y="2209800"/>
            <a:ext cx="7815262" cy="1590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সেট গঠন পদ্ধতিতে সেটের সকল সদস্যকে একটি প্রতীক দ্বারা প্রকাশ করা হয়। </a:t>
            </a:r>
            <a:r>
              <a:rPr lang="bn-IN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 বা একাধিক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শর্ত দিয়ে সদস্যদের পরিচয় দেয়া থাকে।  সদস্যদের সরাসরি দেখা যায় না।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76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animBg="1"/>
      <p:bldP spid="6" grpId="0"/>
      <p:bldP spid="7" grpId="0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400"/>
            <a:ext cx="8229600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A </a:t>
            </a:r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সেটের উপাদান এমন স্বাভাবিক সংখ্যা যাদের বর্গ করলে 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15 </a:t>
            </a:r>
            <a:r>
              <a:rPr lang="bn-BD" sz="3200" dirty="0" smtClean="0">
                <a:solidFill>
                  <a:prstClr val="black"/>
                </a:solidFill>
                <a:cs typeface="NikoshBAN" pitchFamily="2" charset="0"/>
              </a:rPr>
              <a:t>থেকে বড় হয় এবং ঘন করলে 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100 </a:t>
            </a:r>
            <a:r>
              <a:rPr lang="bn-BD" sz="3200" dirty="0" smtClean="0">
                <a:solidFill>
                  <a:prstClr val="black"/>
                </a:solidFill>
                <a:cs typeface="NikoshBAN" pitchFamily="2" charset="0"/>
              </a:rPr>
              <a:t>থেকে ছোট হয়। এমন সংখ্যা শুধুমাত্র </a:t>
            </a:r>
            <a:r>
              <a:rPr lang="en-US" sz="3200" dirty="0" smtClean="0">
                <a:solidFill>
                  <a:prstClr val="black"/>
                </a:solidFill>
                <a:cs typeface="NikoshBAN" pitchFamily="2" charset="0"/>
              </a:rPr>
              <a:t>4 </a:t>
            </a:r>
            <a:r>
              <a:rPr lang="bn-BD" sz="3200" dirty="0" smtClean="0">
                <a:solidFill>
                  <a:prstClr val="black"/>
                </a:solidFill>
                <a:cs typeface="NikoshBAN" pitchFamily="2" charset="0"/>
              </a:rPr>
              <a:t>পাওয়া যায়। 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152400"/>
            <a:ext cx="71628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A = {</a:t>
            </a:r>
            <a:r>
              <a:rPr lang="en-US" sz="4000" dirty="0" err="1" smtClean="0">
                <a:solidFill>
                  <a:prstClr val="black"/>
                </a:solidFill>
              </a:rPr>
              <a:t>x</a:t>
            </a:r>
            <a:r>
              <a:rPr lang="en-US" sz="4000" dirty="0" err="1" smtClean="0">
                <a:solidFill>
                  <a:prstClr val="black"/>
                </a:solidFill>
                <a:sym typeface="Symbol"/>
              </a:rPr>
              <a:t>N</a:t>
            </a:r>
            <a:r>
              <a:rPr lang="en-US" sz="4000" dirty="0" smtClean="0">
                <a:solidFill>
                  <a:prstClr val="black"/>
                </a:solidFill>
                <a:sym typeface="Symbol"/>
              </a:rPr>
              <a:t> : x</a:t>
            </a:r>
            <a:r>
              <a:rPr lang="en-US" sz="4000" baseline="30000" dirty="0" smtClean="0">
                <a:solidFill>
                  <a:prstClr val="black"/>
                </a:solidFill>
                <a:sym typeface="Symbol"/>
              </a:rPr>
              <a:t>2</a:t>
            </a:r>
            <a:r>
              <a:rPr lang="en-US" sz="4000" dirty="0" smtClean="0">
                <a:solidFill>
                  <a:prstClr val="black"/>
                </a:solidFill>
                <a:sym typeface="Symbol"/>
              </a:rPr>
              <a:t> &gt; 15 </a:t>
            </a:r>
            <a:r>
              <a:rPr lang="bn-BD" sz="40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এবং </a:t>
            </a:r>
            <a:r>
              <a:rPr lang="en-US" sz="40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x</a:t>
            </a:r>
            <a:r>
              <a:rPr lang="en-US" sz="4000" baseline="300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3</a:t>
            </a:r>
            <a:r>
              <a:rPr lang="en-US" sz="40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 &lt; 100}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6135469"/>
            <a:ext cx="5791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A = { 4 }.                 (</a:t>
            </a:r>
            <a:r>
              <a:rPr lang="en-US" sz="3600" dirty="0" err="1" smtClean="0">
                <a:solidFill>
                  <a:prstClr val="black"/>
                </a:solidFill>
              </a:rPr>
              <a:t>Ans</a:t>
            </a:r>
            <a:r>
              <a:rPr lang="en-US" sz="3600" dirty="0" smtClean="0">
                <a:solidFill>
                  <a:prstClr val="black"/>
                </a:solidFill>
              </a:rPr>
              <a:t>)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429000"/>
            <a:ext cx="7696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 x=2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হলে 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x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2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2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2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4  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 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x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3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2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3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8</a:t>
            </a:r>
            <a:r>
              <a:rPr lang="en-US" sz="3600" dirty="0" smtClean="0">
                <a:solidFill>
                  <a:prstClr val="black"/>
                </a:solidFill>
              </a:rPr>
              <a:t>.                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743200"/>
            <a:ext cx="76962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 x=1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হলে 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x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2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1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2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1  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 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x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3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1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3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1</a:t>
            </a:r>
            <a:r>
              <a:rPr lang="en-US" sz="3600" dirty="0" smtClean="0">
                <a:solidFill>
                  <a:prstClr val="black"/>
                </a:solidFill>
              </a:rPr>
              <a:t>.                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114800"/>
            <a:ext cx="76962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 x=3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হলে 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x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2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3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2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9  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 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x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3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3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3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27</a:t>
            </a:r>
            <a:r>
              <a:rPr lang="en-US" sz="3600" dirty="0" smtClean="0">
                <a:solidFill>
                  <a:prstClr val="black"/>
                </a:solidFill>
              </a:rPr>
              <a:t>.                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4763869"/>
            <a:ext cx="7696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 x=</a:t>
            </a:r>
            <a:r>
              <a:rPr lang="en-US" sz="3600" dirty="0" smtClean="0">
                <a:solidFill>
                  <a:srgbClr val="FF0000"/>
                </a:solidFill>
              </a:rPr>
              <a:t>4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হলে 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x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2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4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2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</a:t>
            </a:r>
            <a:r>
              <a:rPr lang="en-US" sz="3600" dirty="0" smtClean="0">
                <a:solidFill>
                  <a:srgbClr val="FF0000"/>
                </a:solidFill>
                <a:cs typeface="NikoshBAN" pitchFamily="2" charset="0"/>
              </a:rPr>
              <a:t>16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 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 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x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3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4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3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</a:t>
            </a:r>
            <a:r>
              <a:rPr lang="en-US" sz="3600" dirty="0" smtClean="0">
                <a:solidFill>
                  <a:srgbClr val="FF0000"/>
                </a:solidFill>
                <a:cs typeface="NikoshBAN" pitchFamily="2" charset="0"/>
              </a:rPr>
              <a:t>64</a:t>
            </a:r>
            <a:r>
              <a:rPr lang="en-US" sz="3600" dirty="0" smtClean="0">
                <a:solidFill>
                  <a:prstClr val="black"/>
                </a:solidFill>
              </a:rPr>
              <a:t>.                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5449669"/>
            <a:ext cx="76962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 x=5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হলে 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x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2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5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2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25  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এবং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  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x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3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5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3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125</a:t>
            </a:r>
            <a:r>
              <a:rPr lang="en-US" sz="3600" dirty="0" smtClean="0">
                <a:solidFill>
                  <a:prstClr val="black"/>
                </a:solidFill>
              </a:rPr>
              <a:t>.                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6441" y="152400"/>
            <a:ext cx="981359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১(ক)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64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06269"/>
            <a:ext cx="82296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B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সেটের উপাদান এমন স্বাভাবিক সংখ্যা যারা </a:t>
            </a:r>
            <a:r>
              <a:rPr lang="en-US" sz="3600" dirty="0" smtClean="0">
                <a:solidFill>
                  <a:prstClr val="black"/>
                </a:solidFill>
                <a:sym typeface="Symbol"/>
              </a:rPr>
              <a:t>36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  <a:sym typeface="Symbol"/>
              </a:rPr>
              <a:t>এর গুণনীয়ক</a:t>
            </a:r>
            <a:r>
              <a:rPr lang="en-US" sz="36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এবং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6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এর গুণিতক।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344269"/>
            <a:ext cx="86868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১(গ)। </a:t>
            </a:r>
            <a:r>
              <a:rPr lang="en-US" sz="3600" dirty="0" smtClean="0">
                <a:solidFill>
                  <a:prstClr val="black"/>
                </a:solidFill>
              </a:rPr>
              <a:t>B ={</a:t>
            </a:r>
            <a:r>
              <a:rPr lang="en-US" sz="3600" dirty="0" err="1" smtClean="0">
                <a:solidFill>
                  <a:prstClr val="black"/>
                </a:solidFill>
              </a:rPr>
              <a:t>x</a:t>
            </a:r>
            <a:r>
              <a:rPr lang="en-US" sz="4000" dirty="0" err="1" smtClean="0">
                <a:solidFill>
                  <a:prstClr val="black"/>
                </a:solidFill>
                <a:sym typeface="Symbol"/>
              </a:rPr>
              <a:t></a:t>
            </a:r>
            <a:r>
              <a:rPr lang="en-US" sz="3600" dirty="0" err="1" smtClean="0">
                <a:solidFill>
                  <a:prstClr val="black"/>
                </a:solidFill>
                <a:sym typeface="Symbol"/>
              </a:rPr>
              <a:t>N</a:t>
            </a:r>
            <a:r>
              <a:rPr lang="en-US" sz="3600" dirty="0" smtClean="0">
                <a:solidFill>
                  <a:prstClr val="black"/>
                </a:solidFill>
                <a:sym typeface="Symbol"/>
              </a:rPr>
              <a:t> : x, 36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  <a:sym typeface="Symbol"/>
              </a:rPr>
              <a:t>এর গুণনীয়ক</a:t>
            </a:r>
            <a:r>
              <a:rPr lang="en-US" sz="36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এবং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6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এর গুণিতক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}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754469"/>
            <a:ext cx="57912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B = { 6, 12, 18, 36 }.         (</a:t>
            </a:r>
            <a:r>
              <a:rPr lang="en-US" sz="3600" dirty="0" err="1" smtClean="0">
                <a:solidFill>
                  <a:prstClr val="black"/>
                </a:solidFill>
              </a:rPr>
              <a:t>Ans</a:t>
            </a:r>
            <a:r>
              <a:rPr lang="en-US" sz="3600" dirty="0" smtClean="0">
                <a:solidFill>
                  <a:prstClr val="black"/>
                </a:solidFill>
              </a:rPr>
              <a:t>)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554069"/>
            <a:ext cx="8229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 36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  <a:sym typeface="Symbol"/>
              </a:rPr>
              <a:t>গুণনীয়ক 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1, 2, 3, 4, 6, 9, 12, 18, 36</a:t>
            </a:r>
            <a:r>
              <a:rPr lang="en-US" sz="3600" dirty="0" smtClean="0">
                <a:solidFill>
                  <a:prstClr val="black"/>
                </a:solidFill>
              </a:rPr>
              <a:t>.                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392269"/>
            <a:ext cx="8229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 6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  <a:sym typeface="Symbol"/>
              </a:rPr>
              <a:t>গুণিতক </a:t>
            </a:r>
            <a:r>
              <a:rPr lang="en-US" sz="3600" baseline="300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=  6, 12, 18, 24, 30, 36, 42, ..</a:t>
            </a:r>
            <a:r>
              <a:rPr lang="en-US" sz="3600" dirty="0" smtClean="0">
                <a:solidFill>
                  <a:prstClr val="black"/>
                </a:solidFill>
              </a:rPr>
              <a:t>. …               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306669"/>
            <a:ext cx="82296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B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সেটের উপাদান </a:t>
            </a:r>
            <a:r>
              <a:rPr lang="en-US" sz="3600" dirty="0" smtClean="0">
                <a:solidFill>
                  <a:prstClr val="black"/>
                </a:solidFill>
                <a:sym typeface="Symbol"/>
              </a:rPr>
              <a:t>36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  <a:sym typeface="Symbol"/>
              </a:rPr>
              <a:t>এর গুণনীয়ক</a:t>
            </a:r>
            <a:r>
              <a:rPr lang="en-US" sz="3600" dirty="0" smtClean="0">
                <a:solidFill>
                  <a:prstClr val="black"/>
                </a:solidFill>
                <a:sym typeface="Symbol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এবং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6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এর গুণিতক এর সাধারণ উপা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দান।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09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8683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২। (ক)     </a:t>
            </a:r>
            <a:r>
              <a:rPr lang="en-US" dirty="0" smtClean="0">
                <a:cs typeface="NikoshBAN" pitchFamily="2" charset="0"/>
              </a:rPr>
              <a:t>{3, 5, 7, 9, 11, 13} </a:t>
            </a:r>
            <a:r>
              <a:rPr lang="bn-BD" dirty="0" smtClean="0">
                <a:latin typeface="+mn-lt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447800"/>
            <a:ext cx="8382000" cy="8683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</a:pP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মনেকরি, </a:t>
            </a:r>
            <a:r>
              <a:rPr lang="en-US" sz="4400" dirty="0" smtClean="0">
                <a:solidFill>
                  <a:prstClr val="black"/>
                </a:solidFill>
                <a:cs typeface="NikoshBAN" pitchFamily="2" charset="0"/>
              </a:rPr>
              <a:t>A = {3, 5, 7, 9, 11, 13}</a:t>
            </a:r>
            <a:r>
              <a:rPr lang="bn-BD" sz="44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endParaRPr lang="en-US" sz="4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819400"/>
            <a:ext cx="8382000" cy="1752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এখানে,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A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সেটের উপাদান সমুহ স্বাভাবিক সংখ্যা এবং বিজোড় সংখ্যা। আবার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3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থেকে ছোট সংখ্যা নেই এবং </a:t>
            </a:r>
            <a:r>
              <a:rPr lang="en-US" sz="3600" dirty="0" smtClean="0">
                <a:solidFill>
                  <a:prstClr val="black"/>
                </a:solidFill>
                <a:cs typeface="NikoshBAN" pitchFamily="2" charset="0"/>
              </a:rPr>
              <a:t>13 </a:t>
            </a:r>
            <a:r>
              <a:rPr lang="bn-BD" sz="3600" dirty="0" smtClean="0">
                <a:solidFill>
                  <a:prstClr val="black"/>
                </a:solidFill>
                <a:cs typeface="NikoshBAN" pitchFamily="2" charset="0"/>
              </a:rPr>
              <a:t>থেকে বড় সংখ্যা ও নেই।  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922838"/>
            <a:ext cx="8382000" cy="8683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সুতরাং,  </a:t>
            </a:r>
            <a:r>
              <a:rPr lang="en-US" sz="4400" dirty="0" smtClean="0">
                <a:solidFill>
                  <a:prstClr val="black"/>
                </a:solidFill>
                <a:cs typeface="NikoshBAN" pitchFamily="2" charset="0"/>
              </a:rPr>
              <a:t>A = {</a:t>
            </a:r>
            <a:r>
              <a:rPr lang="en-US" sz="4400" dirty="0" err="1" smtClean="0">
                <a:solidFill>
                  <a:prstClr val="black"/>
                </a:solidFill>
                <a:cs typeface="NikoshBAN" pitchFamily="2" charset="0"/>
              </a:rPr>
              <a:t>x</a:t>
            </a:r>
            <a:r>
              <a:rPr lang="en-US" sz="5200" dirty="0" err="1" smtClean="0">
                <a:solidFill>
                  <a:prstClr val="black"/>
                </a:solidFill>
                <a:cs typeface="NikoshBAN" pitchFamily="2" charset="0"/>
                <a:sym typeface="Symbol"/>
              </a:rPr>
              <a:t></a:t>
            </a:r>
            <a:r>
              <a:rPr lang="en-US" sz="4400" dirty="0" err="1" smtClean="0">
                <a:solidFill>
                  <a:prstClr val="black"/>
                </a:solidFill>
                <a:cs typeface="NikoshBAN" pitchFamily="2" charset="0"/>
                <a:sym typeface="Symbol"/>
              </a:rPr>
              <a:t>N</a:t>
            </a:r>
            <a:r>
              <a:rPr lang="en-US" sz="44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: x, </a:t>
            </a:r>
            <a:r>
              <a:rPr lang="bn-BD" sz="44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বিজোড় সংখ্যা এবং </a:t>
            </a:r>
            <a:r>
              <a:rPr lang="en-US" sz="44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3 x </a:t>
            </a:r>
            <a:r>
              <a:rPr lang="en-US" sz="4400" dirty="0" smtClean="0">
                <a:solidFill>
                  <a:prstClr val="black"/>
                </a:solidFill>
                <a:cs typeface="NikoshBAN" pitchFamily="2" charset="0"/>
              </a:rPr>
              <a:t>13}</a:t>
            </a:r>
            <a:r>
              <a:rPr lang="bn-BD" sz="44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endParaRPr lang="en-US" sz="4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5791200"/>
            <a:ext cx="8382000" cy="8683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>
              <a:spcBef>
                <a:spcPct val="0"/>
              </a:spcBef>
            </a:pPr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সুতরাং,  </a:t>
            </a:r>
            <a:r>
              <a:rPr lang="en-US" sz="4400" dirty="0" smtClean="0">
                <a:solidFill>
                  <a:prstClr val="black"/>
                </a:solidFill>
                <a:cs typeface="NikoshBAN" pitchFamily="2" charset="0"/>
              </a:rPr>
              <a:t>A = {</a:t>
            </a:r>
            <a:r>
              <a:rPr lang="en-US" sz="4400" dirty="0" err="1" smtClean="0">
                <a:solidFill>
                  <a:prstClr val="black"/>
                </a:solidFill>
                <a:cs typeface="NikoshBAN" pitchFamily="2" charset="0"/>
              </a:rPr>
              <a:t>x</a:t>
            </a:r>
            <a:r>
              <a:rPr lang="en-US" sz="5200" dirty="0" err="1" smtClean="0">
                <a:solidFill>
                  <a:prstClr val="black"/>
                </a:solidFill>
                <a:cs typeface="NikoshBAN" pitchFamily="2" charset="0"/>
                <a:sym typeface="Symbol"/>
              </a:rPr>
              <a:t></a:t>
            </a:r>
            <a:r>
              <a:rPr lang="en-US" sz="4400" dirty="0" err="1" smtClean="0">
                <a:solidFill>
                  <a:prstClr val="black"/>
                </a:solidFill>
                <a:cs typeface="NikoshBAN" pitchFamily="2" charset="0"/>
                <a:sym typeface="Symbol"/>
              </a:rPr>
              <a:t>N</a:t>
            </a:r>
            <a:r>
              <a:rPr lang="en-US" sz="44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: x, </a:t>
            </a:r>
            <a:r>
              <a:rPr lang="bn-BD" sz="44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বিজোড় সংখ্যা এবং </a:t>
            </a:r>
            <a:r>
              <a:rPr lang="en-US" sz="4400" dirty="0" smtClean="0">
                <a:solidFill>
                  <a:prstClr val="black"/>
                </a:solidFill>
                <a:cs typeface="NikoshBAN" pitchFamily="2" charset="0"/>
                <a:sym typeface="Symbol"/>
              </a:rPr>
              <a:t>1&lt; x &lt; </a:t>
            </a:r>
            <a:r>
              <a:rPr lang="en-US" sz="4400" dirty="0" smtClean="0">
                <a:solidFill>
                  <a:prstClr val="black"/>
                </a:solidFill>
                <a:cs typeface="NikoshBAN" pitchFamily="2" charset="0"/>
              </a:rPr>
              <a:t>15}</a:t>
            </a:r>
            <a:r>
              <a:rPr lang="bn-BD" sz="4400" dirty="0" smtClean="0">
                <a:solidFill>
                  <a:prstClr val="black"/>
                </a:solidFill>
                <a:cs typeface="NikoshBAN" pitchFamily="2" charset="0"/>
              </a:rPr>
              <a:t> </a:t>
            </a:r>
            <a:endParaRPr lang="en-US" sz="4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97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</TotalTime>
  <Words>1382</Words>
  <Application>Microsoft Office PowerPoint</Application>
  <PresentationFormat>On-screen Show (4:3)</PresentationFormat>
  <Paragraphs>192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19</vt:i4>
      </vt:variant>
    </vt:vector>
  </HeadingPairs>
  <TitlesOfParts>
    <vt:vector size="35" baseType="lpstr">
      <vt:lpstr>Arial</vt:lpstr>
      <vt:lpstr>Batang</vt:lpstr>
      <vt:lpstr>Calibri</vt:lpstr>
      <vt:lpstr>Cambria Math</vt:lpstr>
      <vt:lpstr>NikoshBAN</vt:lpstr>
      <vt:lpstr>SutonnyMJ</vt:lpstr>
      <vt:lpstr>Symbol</vt:lpstr>
      <vt:lpstr>Times New Roman</vt:lpstr>
      <vt:lpstr>1_Office Theme</vt:lpstr>
      <vt:lpstr>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২। (ক)     {3, 5, 7, 9, 11, 13} ।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DOEL</cp:lastModifiedBy>
  <cp:revision>161</cp:revision>
  <dcterms:created xsi:type="dcterms:W3CDTF">2006-08-16T00:00:00Z</dcterms:created>
  <dcterms:modified xsi:type="dcterms:W3CDTF">2021-08-22T06:13:42Z</dcterms:modified>
</cp:coreProperties>
</file>