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8" r:id="rId3"/>
  </p:sldMasterIdLst>
  <p:notesMasterIdLst>
    <p:notesMasterId r:id="rId26"/>
  </p:notesMasterIdLst>
  <p:sldIdLst>
    <p:sldId id="274" r:id="rId4"/>
    <p:sldId id="279" r:id="rId5"/>
    <p:sldId id="269" r:id="rId6"/>
    <p:sldId id="256" r:id="rId7"/>
    <p:sldId id="308" r:id="rId8"/>
    <p:sldId id="309" r:id="rId9"/>
    <p:sldId id="310" r:id="rId10"/>
    <p:sldId id="311" r:id="rId11"/>
    <p:sldId id="326" r:id="rId12"/>
    <p:sldId id="327" r:id="rId13"/>
    <p:sldId id="328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C49E22-4D1E-4752-BFFB-9856830F79B3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C83728-F2A5-461E-9659-66649A0B5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683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8D2B66-93F1-494B-8EC4-A1F44F9006D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90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5D7F4-604B-4F55-8B3F-809FA9D8CC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1AE81D-5B2F-4EBC-9971-36533E80B3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3324AB-BBED-45FB-8982-E81A7295D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B6C31-EFF2-42D0-9BB9-3EF1CB1F17F8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C57DB0-8431-4D95-B8DC-340801C6D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78CAD0-2F5D-4B65-94F2-3A9C3AEE7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11D8-0F72-4EF8-87D6-EAD46138F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40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EF838-F3B0-42CC-9A80-3D71B6DA1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4805B1-7C3B-4EEA-9B63-597E14925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51E395-7514-4BAB-A6D4-8CB1F36EB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B6C31-EFF2-42D0-9BB9-3EF1CB1F17F8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C0CF38-DED4-4DFD-A185-8FE48C8A3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BC62BD-A34D-4CA6-B5DC-03F18781B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11D8-0F72-4EF8-87D6-EAD46138F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29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DE1899-61D9-4FC2-9B62-3B7ABDD21A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089DFA-7FD3-4968-AFA9-C193EFEFF3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60CA75-F6FD-402A-869E-1D12681D8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B6C31-EFF2-42D0-9BB9-3EF1CB1F17F8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E36EFE-26D2-415A-A9A5-77887B4F0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FC7CF4-E957-42AB-AF36-29E1268B3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11D8-0F72-4EF8-87D6-EAD46138F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5304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71FB6C31-EFF2-42D0-9BB9-3EF1CB1F17F8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1EF911D8-0F72-4EF8-87D6-EAD46138F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920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B6C31-EFF2-42D0-9BB9-3EF1CB1F17F8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11D8-0F72-4EF8-87D6-EAD46138F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4092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B6C31-EFF2-42D0-9BB9-3EF1CB1F17F8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11D8-0F72-4EF8-87D6-EAD46138F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4492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B6C31-EFF2-42D0-9BB9-3EF1CB1F17F8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11D8-0F72-4EF8-87D6-EAD46138F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5983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B6C31-EFF2-42D0-9BB9-3EF1CB1F17F8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11D8-0F72-4EF8-87D6-EAD46138F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903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B6C31-EFF2-42D0-9BB9-3EF1CB1F17F8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11D8-0F72-4EF8-87D6-EAD46138F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0296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B6C31-EFF2-42D0-9BB9-3EF1CB1F17F8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11D8-0F72-4EF8-87D6-EAD46138F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6913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B6C31-EFF2-42D0-9BB9-3EF1CB1F17F8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11D8-0F72-4EF8-87D6-EAD46138F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954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9F2EB-9ED7-4D4F-AFE6-550E338FB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550CED-9961-47B7-B5BA-9EA22FCEC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A30AB9-6755-42F2-B761-AEEF09F46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B6C31-EFF2-42D0-9BB9-3EF1CB1F17F8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68FF0E-55AF-41B3-93C1-9F880BF3F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DFC4DB-0185-430A-8A49-124704A8B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11D8-0F72-4EF8-87D6-EAD46138F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5482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B6C31-EFF2-42D0-9BB9-3EF1CB1F17F8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11D8-0F72-4EF8-87D6-EAD46138F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9112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B6C31-EFF2-42D0-9BB9-3EF1CB1F17F8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11D8-0F72-4EF8-87D6-EAD46138F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8119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B6C31-EFF2-42D0-9BB9-3EF1CB1F17F8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11D8-0F72-4EF8-87D6-EAD46138F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6915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B6C31-EFF2-42D0-9BB9-3EF1CB1F17F8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11D8-0F72-4EF8-87D6-EAD46138F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8347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B6C31-EFF2-42D0-9BB9-3EF1CB1F17F8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11D8-0F72-4EF8-87D6-EAD46138F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8497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B6C31-EFF2-42D0-9BB9-3EF1CB1F17F8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11D8-0F72-4EF8-87D6-EAD46138F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6114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B6C31-EFF2-42D0-9BB9-3EF1CB1F17F8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11D8-0F72-4EF8-87D6-EAD46138F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4270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B6C31-EFF2-42D0-9BB9-3EF1CB1F17F8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11D8-0F72-4EF8-87D6-EAD46138F6D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4410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B6C31-EFF2-42D0-9BB9-3EF1CB1F17F8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11D8-0F72-4EF8-87D6-EAD46138F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0038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B6C31-EFF2-42D0-9BB9-3EF1CB1F17F8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11D8-0F72-4EF8-87D6-EAD46138F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907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EB33E-4425-4178-AE3E-51B1AC8FF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0DBA3E-F7CF-4374-B757-AEAB2D9F3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22514-9AC0-464A-A5CE-78190EF85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B6C31-EFF2-42D0-9BB9-3EF1CB1F17F8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C6DA35-F9B7-428D-9AA2-40017B715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8E366B-5B8F-43D4-B14D-4D600544B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11D8-0F72-4EF8-87D6-EAD46138F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1938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B6C31-EFF2-42D0-9BB9-3EF1CB1F17F8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11D8-0F72-4EF8-87D6-EAD46138F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4754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B6C31-EFF2-42D0-9BB9-3EF1CB1F17F8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11D8-0F72-4EF8-87D6-EAD46138F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011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B6C31-EFF2-42D0-9BB9-3EF1CB1F17F8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11D8-0F72-4EF8-87D6-EAD46138F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067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B6C31-EFF2-42D0-9BB9-3EF1CB1F17F8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11D8-0F72-4EF8-87D6-EAD46138F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2883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B6C31-EFF2-42D0-9BB9-3EF1CB1F17F8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11D8-0F72-4EF8-87D6-EAD46138F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8333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B6C31-EFF2-42D0-9BB9-3EF1CB1F17F8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11D8-0F72-4EF8-87D6-EAD46138F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0658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B6C31-EFF2-42D0-9BB9-3EF1CB1F17F8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11D8-0F72-4EF8-87D6-EAD46138F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5635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B6C31-EFF2-42D0-9BB9-3EF1CB1F17F8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11D8-0F72-4EF8-87D6-EAD46138F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232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B6C31-EFF2-42D0-9BB9-3EF1CB1F17F8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11D8-0F72-4EF8-87D6-EAD46138F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0647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B6C31-EFF2-42D0-9BB9-3EF1CB1F17F8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11D8-0F72-4EF8-87D6-EAD46138F6D3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8379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EB54F-20B5-46E5-B0FC-E8CD19659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1763C5-09BF-4FCA-A19D-1B6F502A7A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675E4E-A12F-461C-A0EE-F30ED585DC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F2B5EB-FF74-4193-AE34-47DA07061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B6C31-EFF2-42D0-9BB9-3EF1CB1F17F8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E7836C-A46F-4D97-9656-35526F6AD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AD766F-0BC8-4705-9F1D-F03478459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11D8-0F72-4EF8-87D6-EAD46138F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5927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B6C31-EFF2-42D0-9BB9-3EF1CB1F17F8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11D8-0F72-4EF8-87D6-EAD46138F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2336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B6C31-EFF2-42D0-9BB9-3EF1CB1F17F8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11D8-0F72-4EF8-87D6-EAD46138F6D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881469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B6C31-EFF2-42D0-9BB9-3EF1CB1F17F8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11D8-0F72-4EF8-87D6-EAD46138F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1439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B6C31-EFF2-42D0-9BB9-3EF1CB1F17F8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11D8-0F72-4EF8-87D6-EAD46138F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6554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B6C31-EFF2-42D0-9BB9-3EF1CB1F17F8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11D8-0F72-4EF8-87D6-EAD46138F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79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94E00-3F70-4731-A287-12F1E15A5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FEE172-D231-4AAD-9A1A-67739DFA17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EFC351-D374-4AB1-BF4F-2010439F04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53E4DA-2333-46E2-9AD8-3A5E62F6F0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0EE3B6-A729-489C-B97D-277740817F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AEBD14-44C9-453F-AB15-F36B5FF86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B6C31-EFF2-42D0-9BB9-3EF1CB1F17F8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62BEBB-BE8E-4862-88F0-C429F1394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90AF15-CE11-4A3D-89FD-2A95F1E1B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11D8-0F72-4EF8-87D6-EAD46138F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271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F57C1-D83E-413B-BDAA-6242FCF21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CBBEF4-9B14-4573-AB21-E71A11591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B6C31-EFF2-42D0-9BB9-3EF1CB1F17F8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E79E7A-F216-4FC6-9274-3C4F5BE4E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C12A24-1F86-4C81-8A15-F65D6B3D0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11D8-0F72-4EF8-87D6-EAD46138F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520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94151A-2E1F-4831-BFA9-AF140A4C5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B6C31-EFF2-42D0-9BB9-3EF1CB1F17F8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67BB62-1227-4CC0-8927-442AC70EC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389759-F880-42EB-8E6E-3318A4710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11D8-0F72-4EF8-87D6-EAD46138F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741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55B9E-3E27-45DE-9985-00973778F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EECEF-B334-48A6-83E0-1B10201D7C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5F91D0-31CF-4CDC-A803-E9834AC164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30F0AC-8DD6-4344-BA10-20D965336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B6C31-EFF2-42D0-9BB9-3EF1CB1F17F8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00B3AE-413D-4AA9-9EDF-39AABC66F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F7C5C1-FD10-4238-AAAF-BAABBAA81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11D8-0F72-4EF8-87D6-EAD46138F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626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EF7EE-9630-43C0-84CA-977623A44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5CCCC8-2B7D-4A0D-9DB0-528ECEC0C3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8D1AD2-A52E-4927-89B0-F26735071C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D08D91-D576-4487-A25D-A31FE76F2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B6C31-EFF2-42D0-9BB9-3EF1CB1F17F8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E65A2A-75E6-4FA7-A5CB-B68DBE3ED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FA3334-4ADF-45F5-828B-4FBF3E1F0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11D8-0F72-4EF8-87D6-EAD46138F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819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E6D6DA-B07F-4393-9AE0-CCB1674E7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BAB5A0-3EB6-4690-951F-9666DC5A78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BFA773-7976-479E-8DA5-F18C629A6F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B6C31-EFF2-42D0-9BB9-3EF1CB1F17F8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1DDEFE-60FD-4BB3-B475-B185EBEFC5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AC117-5641-49B6-B184-AAC89C7BD1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911D8-0F72-4EF8-87D6-EAD46138F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828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1FB6C31-EFF2-42D0-9BB9-3EF1CB1F17F8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EF911D8-0F72-4EF8-87D6-EAD46138F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1135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B6C31-EFF2-42D0-9BB9-3EF1CB1F17F8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EF911D8-0F72-4EF8-87D6-EAD46138F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714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jp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2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7.jpeg"/><Relationship Id="rId5" Type="http://schemas.openxmlformats.org/officeDocument/2006/relationships/image" Target="../media/image26.jpg"/><Relationship Id="rId4" Type="http://schemas.microsoft.com/office/2007/relationships/hdphoto" Target="../media/hdphoto5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8.png"/><Relationship Id="rId7" Type="http://schemas.openxmlformats.org/officeDocument/2006/relationships/image" Target="../media/image30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0.xml"/><Relationship Id="rId6" Type="http://schemas.microsoft.com/office/2007/relationships/hdphoto" Target="../media/hdphoto7.wdp"/><Relationship Id="rId5" Type="http://schemas.openxmlformats.org/officeDocument/2006/relationships/image" Target="../media/image29.png"/><Relationship Id="rId4" Type="http://schemas.microsoft.com/office/2007/relationships/hdphoto" Target="../media/hdphoto6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0.xml"/><Relationship Id="rId4" Type="http://schemas.microsoft.com/office/2007/relationships/hdphoto" Target="../media/hdphoto8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30.xml"/><Relationship Id="rId4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28A96B-993C-43DE-8BDD-DDF4B491CF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40264" y="-23629"/>
            <a:ext cx="12232263" cy="68816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9272099-C3D2-4086-8617-BC7C79F762EC}"/>
              </a:ext>
            </a:extLst>
          </p:cNvPr>
          <p:cNvSpPr txBox="1"/>
          <p:nvPr/>
        </p:nvSpPr>
        <p:spPr>
          <a:xfrm>
            <a:off x="0" y="-23629"/>
            <a:ext cx="12232263" cy="1938992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bn-IN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৯ম</a:t>
            </a:r>
            <a:r>
              <a:rPr lang="en-US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শ্রেণির</a:t>
            </a:r>
            <a:r>
              <a:rPr lang="en-US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bn-IN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ব্যাকরণ</a:t>
            </a:r>
            <a:r>
              <a:rPr lang="en-US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 তোমাদের জন্য ফুলেল শুভেচ্ছা </a:t>
            </a:r>
            <a:endParaRPr lang="en-US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Arrow: Left-Right 13">
            <a:extLst>
              <a:ext uri="{FF2B5EF4-FFF2-40B4-BE49-F238E27FC236}">
                <a16:creationId xmlns:a16="http://schemas.microsoft.com/office/drawing/2014/main" id="{11710F81-5162-46C8-AE14-8544C12674AD}"/>
              </a:ext>
            </a:extLst>
          </p:cNvPr>
          <p:cNvSpPr/>
          <p:nvPr/>
        </p:nvSpPr>
        <p:spPr>
          <a:xfrm>
            <a:off x="40263" y="1843058"/>
            <a:ext cx="12192000" cy="330280"/>
          </a:xfrm>
          <a:prstGeom prst="left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62074C7-2FA7-41FA-8260-E3081902FEF5}"/>
              </a:ext>
            </a:extLst>
          </p:cNvPr>
          <p:cNvGrpSpPr/>
          <p:nvPr/>
        </p:nvGrpSpPr>
        <p:grpSpPr>
          <a:xfrm>
            <a:off x="-40263" y="1242072"/>
            <a:ext cx="3561952" cy="4314657"/>
            <a:chOff x="647114" y="1318324"/>
            <a:chExt cx="3899916" cy="444384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770B447-A71C-4BE7-8982-0FF14A8956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8646" b="92072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20718"/>
            <a:stretch/>
          </p:blipFill>
          <p:spPr>
            <a:xfrm>
              <a:off x="647114" y="2334681"/>
              <a:ext cx="3899916" cy="342749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70E7989-35EC-4E41-872A-9EC7D583F11E}"/>
                </a:ext>
              </a:extLst>
            </p:cNvPr>
            <p:cNvSpPr txBox="1"/>
            <p:nvPr/>
          </p:nvSpPr>
          <p:spPr>
            <a:xfrm>
              <a:off x="2062237" y="3011278"/>
              <a:ext cx="1547446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66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স্বা </a:t>
              </a:r>
              <a:endParaRPr lang="en-U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Block Arc 14">
              <a:extLst>
                <a:ext uri="{FF2B5EF4-FFF2-40B4-BE49-F238E27FC236}">
                  <a16:creationId xmlns:a16="http://schemas.microsoft.com/office/drawing/2014/main" id="{CDFCFB55-FC0C-426E-8B57-DFCF062FA320}"/>
                </a:ext>
              </a:extLst>
            </p:cNvPr>
            <p:cNvSpPr/>
            <p:nvPr/>
          </p:nvSpPr>
          <p:spPr>
            <a:xfrm rot="10800000">
              <a:off x="2358184" y="1318324"/>
              <a:ext cx="477776" cy="1427255"/>
            </a:xfrm>
            <a:prstGeom prst="blockArc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659484F-D690-4E20-9D15-9E8A6C8A54E2}"/>
              </a:ext>
            </a:extLst>
          </p:cNvPr>
          <p:cNvGrpSpPr/>
          <p:nvPr/>
        </p:nvGrpSpPr>
        <p:grpSpPr>
          <a:xfrm>
            <a:off x="2940902" y="1212427"/>
            <a:ext cx="3613910" cy="4433146"/>
            <a:chOff x="647114" y="1318324"/>
            <a:chExt cx="3899916" cy="4443847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08EE421-2AD4-4ABF-BC0D-C829888044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8646" b="92072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20718"/>
            <a:stretch/>
          </p:blipFill>
          <p:spPr>
            <a:xfrm>
              <a:off x="647114" y="2334681"/>
              <a:ext cx="3899916" cy="342749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CB297AD-135D-41D3-BC8C-14DDBBB5B600}"/>
                </a:ext>
              </a:extLst>
            </p:cNvPr>
            <p:cNvSpPr txBox="1"/>
            <p:nvPr/>
          </p:nvSpPr>
          <p:spPr>
            <a:xfrm>
              <a:off x="2199535" y="3069000"/>
              <a:ext cx="1547446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66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 </a:t>
              </a:r>
              <a:endParaRPr lang="en-U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Block Arc 19">
              <a:extLst>
                <a:ext uri="{FF2B5EF4-FFF2-40B4-BE49-F238E27FC236}">
                  <a16:creationId xmlns:a16="http://schemas.microsoft.com/office/drawing/2014/main" id="{921CF2FF-0EB8-4E1B-AE30-122AECD43E06}"/>
                </a:ext>
              </a:extLst>
            </p:cNvPr>
            <p:cNvSpPr/>
            <p:nvPr/>
          </p:nvSpPr>
          <p:spPr>
            <a:xfrm rot="10800000">
              <a:off x="2358184" y="1318324"/>
              <a:ext cx="477776" cy="1427255"/>
            </a:xfrm>
            <a:prstGeom prst="blockArc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64DC70A-EC28-4821-ABFB-F00FD81EB1D9}"/>
              </a:ext>
            </a:extLst>
          </p:cNvPr>
          <p:cNvGrpSpPr/>
          <p:nvPr/>
        </p:nvGrpSpPr>
        <p:grpSpPr>
          <a:xfrm>
            <a:off x="5801338" y="1226691"/>
            <a:ext cx="3899916" cy="4443847"/>
            <a:chOff x="647114" y="1318324"/>
            <a:chExt cx="3899916" cy="4443847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BD83AC4-538B-4CB6-8128-BDA6B0C4C0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8646" b="92072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20718"/>
            <a:stretch/>
          </p:blipFill>
          <p:spPr>
            <a:xfrm>
              <a:off x="647114" y="2334681"/>
              <a:ext cx="3899916" cy="342749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6A9127E-81AE-44F4-8CB5-ABE24E7ED513}"/>
                </a:ext>
              </a:extLst>
            </p:cNvPr>
            <p:cNvSpPr txBox="1"/>
            <p:nvPr/>
          </p:nvSpPr>
          <p:spPr>
            <a:xfrm>
              <a:off x="2256123" y="3052710"/>
              <a:ext cx="1547446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66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  </a:t>
              </a:r>
              <a:endParaRPr lang="en-U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4" name="Block Arc 23">
              <a:extLst>
                <a:ext uri="{FF2B5EF4-FFF2-40B4-BE49-F238E27FC236}">
                  <a16:creationId xmlns:a16="http://schemas.microsoft.com/office/drawing/2014/main" id="{FCC1FA73-2D54-4554-8D74-82642551C651}"/>
                </a:ext>
              </a:extLst>
            </p:cNvPr>
            <p:cNvSpPr/>
            <p:nvPr/>
          </p:nvSpPr>
          <p:spPr>
            <a:xfrm rot="10800000">
              <a:off x="2358184" y="1318324"/>
              <a:ext cx="477776" cy="1427255"/>
            </a:xfrm>
            <a:prstGeom prst="blockArc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B20FE17-D186-4F8A-9AD8-23DD72C1CBA6}"/>
              </a:ext>
            </a:extLst>
          </p:cNvPr>
          <p:cNvGrpSpPr/>
          <p:nvPr/>
        </p:nvGrpSpPr>
        <p:grpSpPr>
          <a:xfrm>
            <a:off x="8847229" y="1177477"/>
            <a:ext cx="3899916" cy="4443847"/>
            <a:chOff x="647114" y="1318324"/>
            <a:chExt cx="3899916" cy="4443847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7F6EECBC-7778-453D-85C0-96DCA5A622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8646" b="92072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20718"/>
            <a:stretch/>
          </p:blipFill>
          <p:spPr>
            <a:xfrm>
              <a:off x="647114" y="2334681"/>
              <a:ext cx="3899916" cy="3427490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9890A82-1CAD-42A3-A306-700E7F429E6A}"/>
                </a:ext>
              </a:extLst>
            </p:cNvPr>
            <p:cNvSpPr txBox="1"/>
            <p:nvPr/>
          </p:nvSpPr>
          <p:spPr>
            <a:xfrm>
              <a:off x="2225421" y="3084126"/>
              <a:ext cx="1547446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66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  </a:t>
              </a:r>
              <a:endParaRPr lang="en-U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8" name="Block Arc 27">
              <a:extLst>
                <a:ext uri="{FF2B5EF4-FFF2-40B4-BE49-F238E27FC236}">
                  <a16:creationId xmlns:a16="http://schemas.microsoft.com/office/drawing/2014/main" id="{4852ED43-D8BE-422D-9688-6700DB419128}"/>
                </a:ext>
              </a:extLst>
            </p:cNvPr>
            <p:cNvSpPr/>
            <p:nvPr/>
          </p:nvSpPr>
          <p:spPr>
            <a:xfrm rot="10800000">
              <a:off x="2358184" y="1318324"/>
              <a:ext cx="477776" cy="1427255"/>
            </a:xfrm>
            <a:prstGeom prst="blockArc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4229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3">
            <a:extLst>
              <a:ext uri="{FF2B5EF4-FFF2-40B4-BE49-F238E27FC236}">
                <a16:creationId xmlns:a16="http://schemas.microsoft.com/office/drawing/2014/main" id="{BAA1BAFE-6AA7-41CC-A7E7-8892D883D3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5125" y="2793060"/>
            <a:ext cx="3687364" cy="38814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8B21A5-0E83-426A-8ABD-3E808FB6D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2012" y="539262"/>
            <a:ext cx="3435910" cy="1320800"/>
          </a:xfr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algn="ctr"/>
            <a:r>
              <a:rPr lang="bn-IN" sz="7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সমীভবন </a:t>
            </a:r>
            <a:endParaRPr lang="en-US" sz="72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7394E6-8906-4359-BBEF-B194D944B8E0}"/>
              </a:ext>
            </a:extLst>
          </p:cNvPr>
          <p:cNvSpPr txBox="1"/>
          <p:nvPr/>
        </p:nvSpPr>
        <p:spPr>
          <a:xfrm>
            <a:off x="342319" y="3291839"/>
            <a:ext cx="3178002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ক. প্রগত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FF8706-AFDD-4E35-AD08-370C5A632053}"/>
              </a:ext>
            </a:extLst>
          </p:cNvPr>
          <p:cNvSpPr txBox="1"/>
          <p:nvPr/>
        </p:nvSpPr>
        <p:spPr>
          <a:xfrm>
            <a:off x="3924239" y="3291838"/>
            <a:ext cx="2996417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পরাগত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D9A40E-34B4-47BA-956A-D8AFC0E235D2}"/>
              </a:ext>
            </a:extLst>
          </p:cNvPr>
          <p:cNvSpPr txBox="1"/>
          <p:nvPr/>
        </p:nvSpPr>
        <p:spPr>
          <a:xfrm>
            <a:off x="7451186" y="3237415"/>
            <a:ext cx="2996417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অন্যোন্য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0F83659-A9BC-491B-B2E6-FE8757934AC7}"/>
              </a:ext>
            </a:extLst>
          </p:cNvPr>
          <p:cNvSpPr/>
          <p:nvPr/>
        </p:nvSpPr>
        <p:spPr>
          <a:xfrm>
            <a:off x="1167618" y="1969477"/>
            <a:ext cx="7835705" cy="1547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E94764B9-E1FC-4A54-8992-6ABF9973942B}"/>
              </a:ext>
            </a:extLst>
          </p:cNvPr>
          <p:cNvSpPr/>
          <p:nvPr/>
        </p:nvSpPr>
        <p:spPr>
          <a:xfrm>
            <a:off x="1444928" y="2093741"/>
            <a:ext cx="267289" cy="11980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E2DC9E30-8DC2-4FB2-A869-46606497B1FA}"/>
              </a:ext>
            </a:extLst>
          </p:cNvPr>
          <p:cNvSpPr/>
          <p:nvPr/>
        </p:nvSpPr>
        <p:spPr>
          <a:xfrm>
            <a:off x="5033037" y="2093741"/>
            <a:ext cx="267289" cy="11699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F180BD6C-4942-416F-A866-064D8D202B0B}"/>
              </a:ext>
            </a:extLst>
          </p:cNvPr>
          <p:cNvSpPr/>
          <p:nvPr/>
        </p:nvSpPr>
        <p:spPr>
          <a:xfrm>
            <a:off x="8621145" y="2093741"/>
            <a:ext cx="267289" cy="11113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5A9547D-7763-4E30-A5F0-06A9C80AE0BF}"/>
              </a:ext>
            </a:extLst>
          </p:cNvPr>
          <p:cNvSpPr txBox="1"/>
          <p:nvPr/>
        </p:nvSpPr>
        <p:spPr>
          <a:xfrm>
            <a:off x="1444928" y="5317588"/>
            <a:ext cx="74435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সমীভবন ৩ ধরনে ঘটে </a:t>
            </a:r>
            <a:endParaRPr lang="en-US" sz="6000" b="1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6101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11" grpId="0" animBg="1"/>
      <p:bldP spid="12" grpId="0" animBg="1"/>
      <p:bldP spid="13" grpId="0" animBg="1"/>
      <p:bldP spid="14" grpId="0" animBg="1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22667-6C31-4530-A7F4-00EDDB728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8177" y="1218784"/>
            <a:ext cx="4541780" cy="1320800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bn-IN" sz="6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6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0FAFA56-07F8-4531-886B-FE63AAEB0C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2189" y="2976563"/>
            <a:ext cx="3687364" cy="38814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618F8E-96DE-43CD-B7D7-3AB552FA81C2}"/>
              </a:ext>
            </a:extLst>
          </p:cNvPr>
          <p:cNvSpPr txBox="1"/>
          <p:nvPr/>
        </p:nvSpPr>
        <p:spPr>
          <a:xfrm>
            <a:off x="452905" y="3256588"/>
            <a:ext cx="1019907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তিনটি উদাহরণ উল্লেখ করে সমীভবন এর প্রকার উল্লেখ কর।  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IMG_20180506_125012.jpg">
            <a:extLst>
              <a:ext uri="{FF2B5EF4-FFF2-40B4-BE49-F238E27FC236}">
                <a16:creationId xmlns:a16="http://schemas.microsoft.com/office/drawing/2014/main" id="{44AB457C-19EB-4DFF-A822-59D1E10EA7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660070"/>
            <a:ext cx="3567062" cy="27689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3562070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8F836-F8EA-4819-B7A7-E780F2148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7560" y="1655763"/>
            <a:ext cx="3488788" cy="1320800"/>
          </a:xfrm>
        </p:spPr>
        <p:txBody>
          <a:bodyPr>
            <a:normAutofit/>
          </a:bodyPr>
          <a:lstStyle/>
          <a:p>
            <a:pPr algn="ctr"/>
            <a:r>
              <a:rPr lang="bn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পদ্ম &gt; পদ্দ 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830AB58-75AF-4E9C-96D2-28CC101F37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9137" y="2976563"/>
            <a:ext cx="3687364" cy="38814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5481F5-606D-4C53-AF5D-DE3FA9229F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9316" y="346777"/>
            <a:ext cx="3270448" cy="25837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360C2BF-E606-4F46-88BF-C28B72639DA1}"/>
              </a:ext>
            </a:extLst>
          </p:cNvPr>
          <p:cNvSpPr txBox="1">
            <a:spLocks/>
          </p:cNvSpPr>
          <p:nvPr/>
        </p:nvSpPr>
        <p:spPr>
          <a:xfrm>
            <a:off x="5424705" y="3708886"/>
            <a:ext cx="348878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bn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চক্র &gt; চক্ক  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3E1476-F090-4E05-BA85-5B8AFDC02E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409" y="2827607"/>
            <a:ext cx="3235569" cy="3261434"/>
          </a:xfrm>
          <a:prstGeom prst="rect">
            <a:avLst/>
          </a:prstGeom>
        </p:spPr>
      </p:pic>
      <p:sp>
        <p:nvSpPr>
          <p:cNvPr id="9" name="Arrow: Curved Left 8">
            <a:extLst>
              <a:ext uri="{FF2B5EF4-FFF2-40B4-BE49-F238E27FC236}">
                <a16:creationId xmlns:a16="http://schemas.microsoft.com/office/drawing/2014/main" id="{A02E0B1B-FE64-424D-A54E-C1AF1B3F2818}"/>
              </a:ext>
            </a:extLst>
          </p:cNvPr>
          <p:cNvSpPr/>
          <p:nvPr/>
        </p:nvSpPr>
        <p:spPr>
          <a:xfrm rot="16200000" flipH="1">
            <a:off x="6830357" y="1698220"/>
            <a:ext cx="816588" cy="224761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Arrow: Curved Left 9">
            <a:extLst>
              <a:ext uri="{FF2B5EF4-FFF2-40B4-BE49-F238E27FC236}">
                <a16:creationId xmlns:a16="http://schemas.microsoft.com/office/drawing/2014/main" id="{1A65CF97-8461-48AC-8B3F-6556A3A2B04E}"/>
              </a:ext>
            </a:extLst>
          </p:cNvPr>
          <p:cNvSpPr/>
          <p:nvPr/>
        </p:nvSpPr>
        <p:spPr>
          <a:xfrm rot="16200000" flipH="1">
            <a:off x="6997688" y="3667345"/>
            <a:ext cx="822168" cy="224761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87465B-1F80-4466-BD5A-9B737923B9AC}"/>
              </a:ext>
            </a:extLst>
          </p:cNvPr>
          <p:cNvSpPr txBox="1"/>
          <p:nvPr/>
        </p:nvSpPr>
        <p:spPr>
          <a:xfrm>
            <a:off x="5233181" y="5986813"/>
            <a:ext cx="4351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bn-IN" sz="40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প্রায় সমান </a:t>
            </a:r>
            <a:endParaRPr lang="en-US" sz="4000" b="1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6C4789-806B-4C1E-A886-F5014007528B}"/>
              </a:ext>
            </a:extLst>
          </p:cNvPr>
          <p:cNvSpPr txBox="1"/>
          <p:nvPr/>
        </p:nvSpPr>
        <p:spPr>
          <a:xfrm>
            <a:off x="5295751" y="240655"/>
            <a:ext cx="3132406" cy="110799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প্রগত</a:t>
            </a:r>
            <a:r>
              <a:rPr lang="bn-IN" sz="66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b="1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7992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830AB58-75AF-4E9C-96D2-28CC101F37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9137" y="2976563"/>
            <a:ext cx="3687364" cy="388143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97B5BA5D-7B64-4DED-915F-D98C62C2961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38621" y="325233"/>
            <a:ext cx="5036234" cy="110799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প্রগত সমিভবন </a:t>
            </a:r>
            <a:r>
              <a:rPr lang="bn-IN" sz="66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b="1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E7A86A-B917-4529-9EB8-12E51C6A335A}"/>
              </a:ext>
            </a:extLst>
          </p:cNvPr>
          <p:cNvSpPr txBox="1"/>
          <p:nvPr/>
        </p:nvSpPr>
        <p:spPr>
          <a:xfrm>
            <a:off x="1631853" y="2274838"/>
            <a:ext cx="85812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প্রভাবে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পরবর্তী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ধ্বনির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পরবর্তী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পূর্ববরতী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ধ্বনির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প্রগত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সমীভবন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</p:txBody>
      </p:sp>
    </p:spTree>
    <p:extLst>
      <p:ext uri="{BB962C8B-B14F-4D97-AF65-F5344CB8AC3E}">
        <p14:creationId xmlns:p14="http://schemas.microsoft.com/office/powerpoint/2010/main" val="4168666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8F836-F8EA-4819-B7A7-E780F2148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1138" y="3315162"/>
            <a:ext cx="4329207" cy="1320800"/>
          </a:xfrm>
        </p:spPr>
        <p:txBody>
          <a:bodyPr>
            <a:normAutofit/>
          </a:bodyPr>
          <a:lstStyle/>
          <a:p>
            <a:pPr algn="ctr"/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উৎ+মুখ = উন্মুখ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830AB58-75AF-4E9C-96D2-28CC101F37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9137" y="2976563"/>
            <a:ext cx="3687364" cy="3881437"/>
          </a:xfrm>
          <a:prstGeom prst="rect">
            <a:avLst/>
          </a:prstGeom>
        </p:spPr>
      </p:pic>
      <p:sp>
        <p:nvSpPr>
          <p:cNvPr id="3" name="Arrow: Curved Left 2">
            <a:extLst>
              <a:ext uri="{FF2B5EF4-FFF2-40B4-BE49-F238E27FC236}">
                <a16:creationId xmlns:a16="http://schemas.microsoft.com/office/drawing/2014/main" id="{A920C9ED-7A05-445E-B022-ED70BD1FFB65}"/>
              </a:ext>
            </a:extLst>
          </p:cNvPr>
          <p:cNvSpPr/>
          <p:nvPr/>
        </p:nvSpPr>
        <p:spPr>
          <a:xfrm rot="6011003">
            <a:off x="7385655" y="3898427"/>
            <a:ext cx="764760" cy="109194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Arrow: Curved Left 4">
            <a:extLst>
              <a:ext uri="{FF2B5EF4-FFF2-40B4-BE49-F238E27FC236}">
                <a16:creationId xmlns:a16="http://schemas.microsoft.com/office/drawing/2014/main" id="{C86033C3-35D4-4EBB-9844-0A689AC82CD2}"/>
              </a:ext>
            </a:extLst>
          </p:cNvPr>
          <p:cNvSpPr/>
          <p:nvPr/>
        </p:nvSpPr>
        <p:spPr>
          <a:xfrm rot="15607445" flipH="1">
            <a:off x="8840223" y="3723045"/>
            <a:ext cx="1079631" cy="212422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C506AD-ABA3-4BB5-AF9C-B8C7FF186A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34"/>
          <a:stretch/>
        </p:blipFill>
        <p:spPr>
          <a:xfrm>
            <a:off x="1584691" y="1602311"/>
            <a:ext cx="4983620" cy="3881436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A8B567-83A8-4C63-837A-087FAFEF413A}"/>
              </a:ext>
            </a:extLst>
          </p:cNvPr>
          <p:cNvSpPr txBox="1"/>
          <p:nvPr/>
        </p:nvSpPr>
        <p:spPr>
          <a:xfrm>
            <a:off x="2672862" y="5483747"/>
            <a:ext cx="3137095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উন্মুখ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জনতা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14EFF9-D287-49B6-BD79-0D1D110399A5}"/>
              </a:ext>
            </a:extLst>
          </p:cNvPr>
          <p:cNvSpPr txBox="1"/>
          <p:nvPr/>
        </p:nvSpPr>
        <p:spPr>
          <a:xfrm>
            <a:off x="3137095" y="191299"/>
            <a:ext cx="4456870" cy="1015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পরাগত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3907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6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8F836-F8EA-4819-B7A7-E780F2148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7608" y="756535"/>
            <a:ext cx="4951826" cy="1320800"/>
          </a:xfr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pPr algn="ctr"/>
            <a:r>
              <a:rPr lang="bn-IN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পরাগত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সমীভবন</a:t>
            </a:r>
            <a:endParaRPr lang="en-US" sz="6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830AB58-75AF-4E9C-96D2-28CC101F37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9137" y="2976563"/>
            <a:ext cx="3687364" cy="38814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861AC5B-7B4D-461D-8A47-ED107826EF81}"/>
              </a:ext>
            </a:extLst>
          </p:cNvPr>
          <p:cNvSpPr txBox="1"/>
          <p:nvPr/>
        </p:nvSpPr>
        <p:spPr>
          <a:xfrm>
            <a:off x="1645920" y="2855742"/>
            <a:ext cx="835620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পরবর্তী ধ্বনির প্রভাবে পূর্ববর্তী ধ্বনির পরিবর্তন হয়, একে বলে পরাগত সমীভবন। </a:t>
            </a:r>
            <a:endParaRPr lang="en-US" sz="5400" b="1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397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6E42BF9-338E-451E-BD6F-2A87312BEB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925" y="3943642"/>
            <a:ext cx="3267075" cy="1400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28F836-F8EA-4819-B7A7-E780F2148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3124" y="694877"/>
            <a:ext cx="4262511" cy="1320800"/>
          </a:xfr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bn-IN" sz="6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অন্যোন্য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830AB58-75AF-4E9C-96D2-28CC101F37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3750" l="447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9986" y="2976563"/>
            <a:ext cx="3687364" cy="38814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5D1A358-6A7E-43F0-BD7D-A8EAE4BF9BE3}"/>
              </a:ext>
            </a:extLst>
          </p:cNvPr>
          <p:cNvSpPr txBox="1"/>
          <p:nvPr/>
        </p:nvSpPr>
        <p:spPr>
          <a:xfrm>
            <a:off x="4049567" y="2697793"/>
            <a:ext cx="6402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সংস্কৃত বিদ্যা &gt; প্রাকৃত বি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জ্জা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1C5C68-5C23-40BE-93B9-CC9D965B62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60" y="1585074"/>
            <a:ext cx="3151590" cy="22445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3DED9A-E147-4918-99C5-F31F439C17F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1377" y="4767988"/>
            <a:ext cx="2782277" cy="1565031"/>
          </a:xfrm>
          <a:prstGeom prst="rect">
            <a:avLst/>
          </a:prstGeom>
        </p:spPr>
      </p:pic>
      <p:sp>
        <p:nvSpPr>
          <p:cNvPr id="9" name="Arrow: Curved Up 8">
            <a:extLst>
              <a:ext uri="{FF2B5EF4-FFF2-40B4-BE49-F238E27FC236}">
                <a16:creationId xmlns:a16="http://schemas.microsoft.com/office/drawing/2014/main" id="{3638452F-54F2-4431-AC44-D79ABFA3C115}"/>
              </a:ext>
            </a:extLst>
          </p:cNvPr>
          <p:cNvSpPr/>
          <p:nvPr/>
        </p:nvSpPr>
        <p:spPr>
          <a:xfrm>
            <a:off x="5171085" y="3298604"/>
            <a:ext cx="3151590" cy="64503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Arrow: Curved Up 10">
            <a:extLst>
              <a:ext uri="{FF2B5EF4-FFF2-40B4-BE49-F238E27FC236}">
                <a16:creationId xmlns:a16="http://schemas.microsoft.com/office/drawing/2014/main" id="{9D797F04-1EF0-4B28-B09C-066C4B8DB855}"/>
              </a:ext>
            </a:extLst>
          </p:cNvPr>
          <p:cNvSpPr/>
          <p:nvPr/>
        </p:nvSpPr>
        <p:spPr>
          <a:xfrm>
            <a:off x="6531269" y="3385012"/>
            <a:ext cx="3267074" cy="64503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7326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8F836-F8EA-4819-B7A7-E780F2148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2060" y="520505"/>
            <a:ext cx="4190088" cy="998806"/>
          </a:xfr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bn-IN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</a:t>
            </a:r>
            <a:r>
              <a:rPr lang="en-US" sz="4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অন্যোন্য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সমীভবন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830AB58-75AF-4E9C-96D2-28CC101F37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9137" y="2976563"/>
            <a:ext cx="3687364" cy="38814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2901A48-4385-46A9-9EFA-6F0DE4015139}"/>
              </a:ext>
            </a:extLst>
          </p:cNvPr>
          <p:cNvSpPr txBox="1"/>
          <p:nvPr/>
        </p:nvSpPr>
        <p:spPr>
          <a:xfrm>
            <a:off x="1913206" y="2441990"/>
            <a:ext cx="73574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যখন পরস্পরের প্রভাবে দু’টো ধ্বনিই পরিবর্তন হয় তখন তাকে বলে অন্যোন্য সমীভবন বলে। </a:t>
            </a:r>
            <a:endParaRPr lang="en-US" sz="4800" b="1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043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830AB58-75AF-4E9C-96D2-28CC101F37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9137" y="2976563"/>
            <a:ext cx="3687364" cy="38814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28F836-F8EA-4819-B7A7-E780F2148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8576023">
            <a:off x="405789" y="1237719"/>
            <a:ext cx="3654059" cy="1320800"/>
          </a:xfrm>
          <a:solidFill>
            <a:schemeClr val="accent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algn="ctr"/>
            <a:r>
              <a:rPr lang="bn-IN" sz="6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60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EFBDFB-DC45-49A7-A29C-DFE3C0C0721C}"/>
              </a:ext>
            </a:extLst>
          </p:cNvPr>
          <p:cNvSpPr txBox="1"/>
          <p:nvPr/>
        </p:nvSpPr>
        <p:spPr>
          <a:xfrm>
            <a:off x="2232819" y="3741594"/>
            <a:ext cx="80607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চক্র,তৎ+হিত, সংস্কৃত,জম্ম,কান্না- এই সকল শব্দগুলোর রুপ পরিবর্তন করে ধ্বনি পরিবর্তনের যে যে বিধানে পরে তা ছক আকারে লিখ।  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6F125D5-10A6-474D-80E5-CEB2BFF67FE8}"/>
              </a:ext>
            </a:extLst>
          </p:cNvPr>
          <p:cNvSpPr/>
          <p:nvPr/>
        </p:nvSpPr>
        <p:spPr>
          <a:xfrm>
            <a:off x="3166647" y="1092984"/>
            <a:ext cx="3177649" cy="2677376"/>
          </a:xfrm>
          <a:prstGeom prst="ellipse">
            <a:avLst/>
          </a:prstGeom>
          <a:blipFill dpi="0"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IMG_20180506_125822.jpg">
            <a:extLst>
              <a:ext uri="{FF2B5EF4-FFF2-40B4-BE49-F238E27FC236}">
                <a16:creationId xmlns:a16="http://schemas.microsoft.com/office/drawing/2014/main" id="{7BFE2FAE-4010-4C7F-9CBF-6C45C52977A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9889" y="1192973"/>
            <a:ext cx="3177650" cy="26773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0DB472E-1A86-4F2D-A7E9-90BB138A86C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958425" y="186985"/>
            <a:ext cx="1340577" cy="8546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5BA2673-F8E2-42DF-B954-23BE5794EAF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8505" y="151368"/>
            <a:ext cx="1313551" cy="8721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162428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8F836-F8EA-4819-B7A7-E780F2148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605" y="398585"/>
            <a:ext cx="3618789" cy="1320800"/>
          </a:xfr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algn="ctr"/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bn-IN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মীভবন</a:t>
            </a: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830AB58-75AF-4E9C-96D2-28CC101F37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9137" y="2976563"/>
            <a:ext cx="3687364" cy="38814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0CE05A0-E335-45EA-8772-17A7B13D74D2}"/>
              </a:ext>
            </a:extLst>
          </p:cNvPr>
          <p:cNvSpPr txBox="1"/>
          <p:nvPr/>
        </p:nvSpPr>
        <p:spPr>
          <a:xfrm>
            <a:off x="4650669" y="4244683"/>
            <a:ext cx="38967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শরীর&gt;শরীল </a:t>
            </a:r>
            <a:endParaRPr lang="en-US" sz="6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3DC19A-E7AE-40E3-9A44-CDD74067F3A5}"/>
              </a:ext>
            </a:extLst>
          </p:cNvPr>
          <p:cNvSpPr txBox="1"/>
          <p:nvPr/>
        </p:nvSpPr>
        <p:spPr>
          <a:xfrm>
            <a:off x="4877448" y="2218191"/>
            <a:ext cx="38967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লাল&gt;নাল </a:t>
            </a:r>
            <a:endParaRPr lang="en-US" sz="6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F35D9E-FA77-4407-95EB-BD6685CF53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1016" y="1511574"/>
            <a:ext cx="2674809" cy="20905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5F98F32-2CB3-4033-900B-71AB6344E7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2322" y="3709881"/>
            <a:ext cx="2674809" cy="26745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Arrow: Curved Up 9">
            <a:extLst>
              <a:ext uri="{FF2B5EF4-FFF2-40B4-BE49-F238E27FC236}">
                <a16:creationId xmlns:a16="http://schemas.microsoft.com/office/drawing/2014/main" id="{FB80EC8A-8BED-4BAA-8F69-9E48A19360D7}"/>
              </a:ext>
            </a:extLst>
          </p:cNvPr>
          <p:cNvSpPr/>
          <p:nvPr/>
        </p:nvSpPr>
        <p:spPr>
          <a:xfrm>
            <a:off x="5196860" y="2952175"/>
            <a:ext cx="1797974" cy="62986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Arrow: Curved Up 10">
            <a:extLst>
              <a:ext uri="{FF2B5EF4-FFF2-40B4-BE49-F238E27FC236}">
                <a16:creationId xmlns:a16="http://schemas.microsoft.com/office/drawing/2014/main" id="{142F6122-EA2F-4D8A-9ACA-64FD14701AF1}"/>
              </a:ext>
            </a:extLst>
          </p:cNvPr>
          <p:cNvSpPr/>
          <p:nvPr/>
        </p:nvSpPr>
        <p:spPr>
          <a:xfrm>
            <a:off x="5965177" y="5023984"/>
            <a:ext cx="2059314" cy="65738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042305-EA57-4DD0-889E-A18DC1FD8E87}"/>
              </a:ext>
            </a:extLst>
          </p:cNvPr>
          <p:cNvSpPr txBox="1"/>
          <p:nvPr/>
        </p:nvSpPr>
        <p:spPr>
          <a:xfrm rot="10800000" flipV="1">
            <a:off x="1700434" y="2859689"/>
            <a:ext cx="8525021" cy="193899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দু’টো সমবর্ণের একটির পরিবর্তনকে বিষমীভবন বলে। </a:t>
            </a:r>
            <a:endParaRPr lang="en-US" sz="6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88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10" grpId="0" animBg="1"/>
      <p:bldP spid="10" grpId="1" animBg="1"/>
      <p:bldP spid="11" grpId="0" animBg="1"/>
      <p:bldP spid="11" grpId="1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4292DEA-028F-4CF5-9F06-0A1AF79B91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79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714" y="3429000"/>
            <a:ext cx="2411876" cy="317554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72468" y="253460"/>
            <a:ext cx="3946093" cy="1224410"/>
          </a:xfr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5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5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611" y="3149347"/>
            <a:ext cx="6902277" cy="3543300"/>
          </a:xfrm>
        </p:spPr>
        <p:txBody>
          <a:bodyPr>
            <a:normAutofit fontScale="25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bn-IN" sz="16000" b="1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জাহানারা বেগম (সহঃ শিক্ষক)</a:t>
            </a:r>
          </a:p>
          <a:p>
            <a:pPr>
              <a:buNone/>
            </a:pPr>
            <a:r>
              <a:rPr lang="bn-IN" sz="16000" b="1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কালাউক উচ্চ বিদ্যালয় </a:t>
            </a:r>
          </a:p>
          <a:p>
            <a:pPr>
              <a:buNone/>
            </a:pPr>
            <a:r>
              <a:rPr lang="bn-IN" sz="16000" b="1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লাখাই, হবিগঞ্জ । </a:t>
            </a:r>
          </a:p>
          <a:p>
            <a:pPr>
              <a:buNone/>
            </a:pPr>
            <a:r>
              <a:rPr lang="bn-IN" sz="16000" b="1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মোবাইল- ০১৯১৭৬৪১০০০ </a:t>
            </a:r>
          </a:p>
          <a:p>
            <a:pPr>
              <a:buNone/>
            </a:pPr>
            <a:r>
              <a:rPr lang="bn-IN" sz="16000" b="1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ই-মেইলঃ  </a:t>
            </a:r>
            <a:endParaRPr lang="en-US" sz="16000" b="1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16000" b="1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jahanaradc</a:t>
            </a:r>
            <a:r>
              <a:rPr lang="en-US" sz="16000" b="1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101@gmail.com</a:t>
            </a:r>
            <a:endParaRPr lang="bn-IN" sz="16000" b="1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IN" sz="2400" b="1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2400" b="1" dirty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3F0FF57-7ED7-4AEC-86B7-8E2B20B1A5B9}"/>
              </a:ext>
            </a:extLst>
          </p:cNvPr>
          <p:cNvGrpSpPr/>
          <p:nvPr/>
        </p:nvGrpSpPr>
        <p:grpSpPr>
          <a:xfrm>
            <a:off x="300961" y="0"/>
            <a:ext cx="2062465" cy="2522778"/>
            <a:chOff x="5791200" y="1295400"/>
            <a:chExt cx="3007240" cy="44196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46E71C3-5C09-4DC9-8589-D154A0D41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91200" y="1295400"/>
              <a:ext cx="3007240" cy="4419600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96000" y="1676400"/>
              <a:ext cx="2438400" cy="3657599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F3D3F303-6A04-41D7-B341-55DEADA69DEF}"/>
              </a:ext>
            </a:extLst>
          </p:cNvPr>
          <p:cNvSpPr txBox="1"/>
          <p:nvPr/>
        </p:nvSpPr>
        <p:spPr>
          <a:xfrm>
            <a:off x="6882228" y="599548"/>
            <a:ext cx="3756074" cy="830997"/>
          </a:xfrm>
          <a:prstGeom prst="rect">
            <a:avLst/>
          </a:prstGeom>
          <a:solidFill>
            <a:schemeClr val="accent4"/>
          </a:soli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F4CC99-3A7D-46D3-9C4D-5511E70F90C7}"/>
              </a:ext>
            </a:extLst>
          </p:cNvPr>
          <p:cNvSpPr txBox="1"/>
          <p:nvPr/>
        </p:nvSpPr>
        <p:spPr>
          <a:xfrm>
            <a:off x="4545514" y="3102022"/>
            <a:ext cx="573863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 – ৯ম/১০ম  </a:t>
            </a:r>
          </a:p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বিষয়- বাংলা ব্যাকরণ </a:t>
            </a:r>
          </a:p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 –   ১ম </a:t>
            </a:r>
          </a:p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পরিচ্ছেদ – ২য়  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C80C36-BD3C-4B7C-B3C7-75CFB6C6A3D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9" t="12568"/>
          <a:stretch/>
        </p:blipFill>
        <p:spPr>
          <a:xfrm>
            <a:off x="9140302" y="1689517"/>
            <a:ext cx="2287693" cy="282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6177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8F836-F8EA-4819-B7A7-E780F2148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8816" y="1113838"/>
            <a:ext cx="3492180" cy="1320800"/>
          </a:xfrm>
          <a:solidFill>
            <a:schemeClr val="accent4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algn="ctr"/>
            <a:r>
              <a:rPr lang="en-US" sz="8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8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830AB58-75AF-4E9C-96D2-28CC101F37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9137" y="2976563"/>
            <a:ext cx="3687364" cy="38814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F32B2FE-EACB-4AF9-AB48-E35E4E92132B}"/>
              </a:ext>
            </a:extLst>
          </p:cNvPr>
          <p:cNvSpPr txBox="1"/>
          <p:nvPr/>
        </p:nvSpPr>
        <p:spPr>
          <a:xfrm>
            <a:off x="1374689" y="3213512"/>
            <a:ext cx="104523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১। সমীভবন কয়ভাবে ঘটে ?</a:t>
            </a:r>
          </a:p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২। পরস্পরের প্রভাবে দু’টো ধ্বনিই পরিবর্তন হলে তাকে কী বলে? </a:t>
            </a:r>
          </a:p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৩। সমীভবন এবং বিষমীভবন এর মধ্যে একটি পার্থক্য উল্লেখ কর। 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CA2FA3-56EE-4F70-BDFB-99F15E7DD0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6627" y="307595"/>
            <a:ext cx="5050301" cy="287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6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8F836-F8EA-4819-B7A7-E780F2148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3166" y="1078233"/>
            <a:ext cx="3163509" cy="1320800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bn-IN" sz="6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 </a:t>
            </a:r>
            <a:endParaRPr lang="en-US" sz="6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830AB58-75AF-4E9C-96D2-28CC101F37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9137" y="2976563"/>
            <a:ext cx="3687364" cy="388143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6B712DE-3B3B-43FC-A821-78698F22E65F}"/>
              </a:ext>
            </a:extLst>
          </p:cNvPr>
          <p:cNvSpPr txBox="1">
            <a:spLocks/>
          </p:cNvSpPr>
          <p:nvPr/>
        </p:nvSpPr>
        <p:spPr>
          <a:xfrm>
            <a:off x="1000428" y="2934597"/>
            <a:ext cx="9867442" cy="12814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সমীভবনের শব্দমধ্যস্থ দুটি ভিন্ন ধ্বনি একে অপরের প্রভাবে পরিবর্তন হলেও রূপভেদে এদের পার্থক্য রয়েছে- ব্যাখ্যা করে আনবে।  </a:t>
            </a:r>
            <a:endParaRPr lang="en-US" sz="5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652599-14E9-49AA-A709-4A392D730B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242" y="292670"/>
            <a:ext cx="3301143" cy="247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06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CBCA818-B339-4402-BA72-70A190C51B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7448843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830AB58-75AF-4E9C-96D2-28CC101F37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0" r="978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9137" y="2976563"/>
            <a:ext cx="3687364" cy="38814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28F836-F8EA-4819-B7A7-E780F2148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42" y="573628"/>
            <a:ext cx="12191999" cy="5987555"/>
          </a:xfrm>
        </p:spPr>
        <p:txBody>
          <a:bodyPr>
            <a:normAutofit/>
          </a:bodyPr>
          <a:lstStyle/>
          <a:p>
            <a:r>
              <a:rPr lang="bn-IN" sz="6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 এখানেই শেষ করছি। ভালো থাকো সবাই।</a:t>
            </a:r>
            <a:endParaRPr lang="en-US" sz="60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33545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CE4832F9-EFBB-4C75-8A08-1D002E22F3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7307" y="794236"/>
            <a:ext cx="2522960" cy="184888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EC4F4E4-47BE-436B-8148-47706D0C57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295961" y="457197"/>
            <a:ext cx="2359249" cy="21305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50388FB-CE6A-492F-A2BD-62C1075249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50" y="4210044"/>
            <a:ext cx="2844511" cy="20845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1FCA7C-A78E-4D00-A270-DD2AEC236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294" y="1147029"/>
            <a:ext cx="10874326" cy="1303867"/>
          </a:xfrm>
        </p:spPr>
        <p:txBody>
          <a:bodyPr>
            <a:normAutofit fontScale="90000"/>
          </a:bodyPr>
          <a:lstStyle/>
          <a:p>
            <a:r>
              <a:rPr lang="bn-IN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শব্দগুলোর মধ্যে কি ধরনের পরিবর্তন লক্ষণীয় </a:t>
            </a:r>
            <a:endParaRPr lang="en-US" sz="5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4EE131-A330-41C3-B472-A97D4982E0E7}"/>
              </a:ext>
            </a:extLst>
          </p:cNvPr>
          <p:cNvSpPr txBox="1"/>
          <p:nvPr/>
        </p:nvSpPr>
        <p:spPr>
          <a:xfrm>
            <a:off x="2403231" y="2845449"/>
            <a:ext cx="14489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দেশি 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D08793-CD7B-4000-AB86-0784DF10DCE9}"/>
              </a:ext>
            </a:extLst>
          </p:cNvPr>
          <p:cNvSpPr txBox="1"/>
          <p:nvPr/>
        </p:nvSpPr>
        <p:spPr>
          <a:xfrm>
            <a:off x="6398457" y="2845450"/>
            <a:ext cx="14489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দিশি 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D89814D-C103-4A07-9E6C-15473A2A0091}"/>
              </a:ext>
            </a:extLst>
          </p:cNvPr>
          <p:cNvSpPr txBox="1"/>
          <p:nvPr/>
        </p:nvSpPr>
        <p:spPr>
          <a:xfrm>
            <a:off x="2403231" y="3902938"/>
            <a:ext cx="14489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সত্য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1F0BA6E-0DB8-45B6-BD1A-87848D0A56E4}"/>
              </a:ext>
            </a:extLst>
          </p:cNvPr>
          <p:cNvSpPr txBox="1"/>
          <p:nvPr/>
        </p:nvSpPr>
        <p:spPr>
          <a:xfrm>
            <a:off x="6398457" y="3902938"/>
            <a:ext cx="14489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সত্যি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6631965-7D1A-4645-A831-A5E3B344092B}"/>
              </a:ext>
            </a:extLst>
          </p:cNvPr>
          <p:cNvSpPr txBox="1"/>
          <p:nvPr/>
        </p:nvSpPr>
        <p:spPr>
          <a:xfrm>
            <a:off x="2403231" y="4995450"/>
            <a:ext cx="14489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স্রেফ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C8FB97D-3AA6-46E8-A116-7A5E61398C84}"/>
              </a:ext>
            </a:extLst>
          </p:cNvPr>
          <p:cNvSpPr txBox="1"/>
          <p:nvPr/>
        </p:nvSpPr>
        <p:spPr>
          <a:xfrm>
            <a:off x="6624616" y="4974934"/>
            <a:ext cx="14489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সেরেফ  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7B16076A-2564-44F7-8A1C-4523F6159399}"/>
              </a:ext>
            </a:extLst>
          </p:cNvPr>
          <p:cNvSpPr/>
          <p:nvPr/>
        </p:nvSpPr>
        <p:spPr>
          <a:xfrm>
            <a:off x="4642337" y="3031588"/>
            <a:ext cx="1252025" cy="18288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C5304F13-950C-4318-B507-1C23A9BC6FC7}"/>
              </a:ext>
            </a:extLst>
          </p:cNvPr>
          <p:cNvSpPr/>
          <p:nvPr/>
        </p:nvSpPr>
        <p:spPr>
          <a:xfrm>
            <a:off x="4642336" y="4244565"/>
            <a:ext cx="1252025" cy="18288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688AD253-7913-437F-BBE4-979F3A63E74E}"/>
              </a:ext>
            </a:extLst>
          </p:cNvPr>
          <p:cNvSpPr/>
          <p:nvPr/>
        </p:nvSpPr>
        <p:spPr>
          <a:xfrm>
            <a:off x="4642335" y="5288731"/>
            <a:ext cx="1252025" cy="18288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70243FE-1398-4B61-A17D-E8D53EB44C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82505">
            <a:off x="9130317" y="3805769"/>
            <a:ext cx="2974312" cy="217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48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5" grpId="0"/>
      <p:bldP spid="23" grpId="0"/>
      <p:bldP spid="25" grpId="0"/>
      <p:bldP spid="27" grpId="0"/>
      <p:bldP spid="29" grpId="0"/>
      <p:bldP spid="30" grpId="0" animBg="1"/>
      <p:bldP spid="32" grpId="0" animBg="1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2BD3317-7874-45EF-8806-876004D253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5226"/>
            <a:ext cx="3592640" cy="26327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6FB2D2-66FD-4956-92E9-EDF8283051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9821" y="1824475"/>
            <a:ext cx="8669711" cy="1373070"/>
          </a:xfr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normAutofit fontScale="9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9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9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9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62B402-F4A7-41F8-97F4-A935F96682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2609" y="3657140"/>
            <a:ext cx="8144134" cy="1117687"/>
          </a:xfrm>
        </p:spPr>
        <p:txBody>
          <a:bodyPr>
            <a:normAutofit fontScale="92500" lnSpcReduction="20000"/>
          </a:bodyPr>
          <a:lstStyle/>
          <a:p>
            <a:r>
              <a:rPr lang="en-US" sz="8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ধ্বনির</a:t>
            </a:r>
            <a:r>
              <a:rPr lang="en-US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8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bn-IN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(৪র্থ খণ্ড)</a:t>
            </a:r>
            <a:r>
              <a:rPr lang="en-US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DC4F7B-66EC-4A3D-9A84-AD4D70F019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955337" y="3783500"/>
            <a:ext cx="3518437" cy="25783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8B1B1E-A52D-460B-96FA-CBEE41E210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848882" y="70338"/>
            <a:ext cx="3263412" cy="23915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C7B633-8D79-4F4F-8CF3-9B6B4C7305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07741" y="471781"/>
            <a:ext cx="3235516" cy="23710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D0184A6-43F8-44ED-87F0-B29674939334}"/>
              </a:ext>
            </a:extLst>
          </p:cNvPr>
          <p:cNvSpPr txBox="1"/>
          <p:nvPr/>
        </p:nvSpPr>
        <p:spPr>
          <a:xfrm>
            <a:off x="1472609" y="5103241"/>
            <a:ext cx="10072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 আমরা ধ্বনি পরিবর্তনের ৯ এবং ১০ নং প্রক্রিয়া আলোচনা করবো। </a:t>
            </a:r>
            <a:endParaRPr lang="en-US" sz="3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6B9E1A-7391-4C7C-A705-471A07F7E6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5760" y="2366635"/>
            <a:ext cx="4117143" cy="43338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EBD4D3-FA4B-4F5B-B56A-89A4248EF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0824" y="506184"/>
            <a:ext cx="4294039" cy="1320800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algn="ctr"/>
            <a:r>
              <a:rPr lang="bn-IN" sz="7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7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072848-A5CE-4606-BDBB-D606DE24EB3E}"/>
              </a:ext>
            </a:extLst>
          </p:cNvPr>
          <p:cNvSpPr txBox="1"/>
          <p:nvPr/>
        </p:nvSpPr>
        <p:spPr>
          <a:xfrm>
            <a:off x="2322864" y="2220694"/>
            <a:ext cx="61757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 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32C912-5648-4369-A28A-92D5D8BC2A13}"/>
              </a:ext>
            </a:extLst>
          </p:cNvPr>
          <p:cNvSpPr txBox="1"/>
          <p:nvPr/>
        </p:nvSpPr>
        <p:spPr>
          <a:xfrm>
            <a:off x="1875692" y="3201898"/>
            <a:ext cx="844061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সমীভবন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কী ব্যাখ্যা করতে পারবে।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সমীভবনের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বিসমীভবন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57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8F836-F8EA-4819-B7A7-E780F2148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6750" y="2108200"/>
            <a:ext cx="5335047" cy="1320800"/>
          </a:xfrm>
        </p:spPr>
        <p:txBody>
          <a:bodyPr>
            <a:noAutofit/>
          </a:bodyPr>
          <a:lstStyle/>
          <a:p>
            <a:pPr algn="ctr"/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ছেলেটি  কাঁদনা করছে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830AB58-75AF-4E9C-96D2-28CC101F37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9137" y="2976563"/>
            <a:ext cx="3687364" cy="388143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0079D00-4EC1-4C98-BC21-B6B0A69C06DD}"/>
              </a:ext>
            </a:extLst>
          </p:cNvPr>
          <p:cNvSpPr txBox="1">
            <a:spLocks/>
          </p:cNvSpPr>
          <p:nvPr/>
        </p:nvSpPr>
        <p:spPr>
          <a:xfrm>
            <a:off x="4493454" y="3522156"/>
            <a:ext cx="4406580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পরিবর্তিত ধ্বনিরূপ 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C21812B-FB57-4786-99F5-90B62CD9AEF1}"/>
              </a:ext>
            </a:extLst>
          </p:cNvPr>
          <p:cNvSpPr txBox="1">
            <a:spLocks/>
          </p:cNvSpPr>
          <p:nvPr/>
        </p:nvSpPr>
        <p:spPr>
          <a:xfrm>
            <a:off x="3896750" y="4917281"/>
            <a:ext cx="5599989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ছেলেটি  কান্না  করছে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2F66DD-86CE-4A2F-A054-F1D691969BB5}"/>
              </a:ext>
            </a:extLst>
          </p:cNvPr>
          <p:cNvSpPr txBox="1"/>
          <p:nvPr/>
        </p:nvSpPr>
        <p:spPr>
          <a:xfrm>
            <a:off x="3362179" y="561610"/>
            <a:ext cx="4768947" cy="10156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সমীভবন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27A3600-6A9C-4556-B3D0-CC476DDA9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968" y="1940720"/>
            <a:ext cx="2981533" cy="3848850"/>
          </a:xfrm>
          <a:prstGeom prst="rect">
            <a:avLst/>
          </a:prstGeom>
        </p:spPr>
      </p:pic>
      <p:sp>
        <p:nvSpPr>
          <p:cNvPr id="12" name="Arrow: Curved Left 11">
            <a:extLst>
              <a:ext uri="{FF2B5EF4-FFF2-40B4-BE49-F238E27FC236}">
                <a16:creationId xmlns:a16="http://schemas.microsoft.com/office/drawing/2014/main" id="{EF23FA3F-5040-485B-A4E1-C572F3C60CAE}"/>
              </a:ext>
            </a:extLst>
          </p:cNvPr>
          <p:cNvSpPr/>
          <p:nvPr/>
        </p:nvSpPr>
        <p:spPr>
          <a:xfrm>
            <a:off x="6893495" y="2768600"/>
            <a:ext cx="1381238" cy="343861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70BB17B4-C196-485F-8C1B-FF3E2C144FCC}"/>
              </a:ext>
            </a:extLst>
          </p:cNvPr>
          <p:cNvSpPr/>
          <p:nvPr/>
        </p:nvSpPr>
        <p:spPr>
          <a:xfrm>
            <a:off x="6260123" y="4297362"/>
            <a:ext cx="216419" cy="7529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098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 animBg="1"/>
      <p:bldP spid="1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830AB58-75AF-4E9C-96D2-28CC101F37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9137" y="2976563"/>
            <a:ext cx="3687364" cy="38814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28F836-F8EA-4819-B7A7-E780F2148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5123" y="2316163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শব্দমধ্যস্থ দুটি ভিন্ন ধ্বনি একে অপরের প্রভাবে অল্প-বিস্তর সমতা লাভ করে। এ ব্যাপার কে বলে সমীভবন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DCC982-D87F-4427-9F18-5ECC20F256EF}"/>
              </a:ext>
            </a:extLst>
          </p:cNvPr>
          <p:cNvSpPr txBox="1"/>
          <p:nvPr/>
        </p:nvSpPr>
        <p:spPr>
          <a:xfrm>
            <a:off x="3808048" y="1115834"/>
            <a:ext cx="39108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সমীভবনঃ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0552554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8F836-F8EA-4819-B7A7-E780F2148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2583" y="1050454"/>
            <a:ext cx="3810260" cy="1320800"/>
          </a:xfr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bn-IN" sz="8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8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830AB58-75AF-4E9C-96D2-28CC101F37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9137" y="2976563"/>
            <a:ext cx="3687364" cy="38814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A7225A-1E12-4F08-84BD-5DA76D0165E9}"/>
              </a:ext>
            </a:extLst>
          </p:cNvPr>
          <p:cNvSpPr txBox="1"/>
          <p:nvPr/>
        </p:nvSpPr>
        <p:spPr>
          <a:xfrm>
            <a:off x="2048935" y="3471084"/>
            <a:ext cx="78357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সমীভবনের দুটি উদাহরণ দাও। </a:t>
            </a:r>
            <a:endParaRPr lang="en-US" sz="6000" b="1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367236-4156-4462-A07E-D50DBEA949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-39340"/>
            <a:ext cx="3160542" cy="31057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1283604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B3BC7BF4-D56D-44F7-BEDE-A2E3CE076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387" y="4381889"/>
            <a:ext cx="3448107" cy="21799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5D10F3B-8086-42EC-B4A5-7DF4B0676C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5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86323" y="2976563"/>
            <a:ext cx="3687364" cy="38814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7D9C9F-8CCD-410E-A884-BB579C49BF50}"/>
              </a:ext>
            </a:extLst>
          </p:cNvPr>
          <p:cNvSpPr txBox="1"/>
          <p:nvPr/>
        </p:nvSpPr>
        <p:spPr>
          <a:xfrm>
            <a:off x="795032" y="2756210"/>
            <a:ext cx="34481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পক্ক&gt;পকক   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Arrow: Curved Up 5">
            <a:extLst>
              <a:ext uri="{FF2B5EF4-FFF2-40B4-BE49-F238E27FC236}">
                <a16:creationId xmlns:a16="http://schemas.microsoft.com/office/drawing/2014/main" id="{2B2A34B2-ED0A-4D69-8FB3-DE79EFE0B868}"/>
              </a:ext>
            </a:extLst>
          </p:cNvPr>
          <p:cNvSpPr/>
          <p:nvPr/>
        </p:nvSpPr>
        <p:spPr>
          <a:xfrm>
            <a:off x="1437130" y="3483320"/>
            <a:ext cx="1611291" cy="73152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7DF461-20CB-4CFF-A673-CFC8D5447CA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032" y="463210"/>
            <a:ext cx="3687364" cy="2293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9652C55-5266-4564-97B1-6B4DA6CBEB5F}"/>
              </a:ext>
            </a:extLst>
          </p:cNvPr>
          <p:cNvSpPr txBox="1"/>
          <p:nvPr/>
        </p:nvSpPr>
        <p:spPr>
          <a:xfrm>
            <a:off x="5124494" y="2756209"/>
            <a:ext cx="50097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তৎ + হিত &gt; তদ্ধিত 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E269E3C-ACCB-42F0-9A8F-9689A36E36E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4177" y="336600"/>
            <a:ext cx="4027469" cy="22252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6A3B293-8E02-4D76-B6B0-57CD855652E9}"/>
              </a:ext>
            </a:extLst>
          </p:cNvPr>
          <p:cNvSpPr txBox="1"/>
          <p:nvPr/>
        </p:nvSpPr>
        <p:spPr>
          <a:xfrm>
            <a:off x="5124494" y="4814021"/>
            <a:ext cx="63942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সংস্কৃত সত্য&gt; প্রাকৃত সচ্চ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6624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0" grpId="0"/>
      <p:bldP spid="17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3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</TotalTime>
  <Words>377</Words>
  <Application>Microsoft Office PowerPoint</Application>
  <PresentationFormat>Widescreen</PresentationFormat>
  <Paragraphs>81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Arial</vt:lpstr>
      <vt:lpstr>Calibri</vt:lpstr>
      <vt:lpstr>Calibri Light</vt:lpstr>
      <vt:lpstr>NikoshBAN</vt:lpstr>
      <vt:lpstr>Times New Roman</vt:lpstr>
      <vt:lpstr>Trebuchet MS</vt:lpstr>
      <vt:lpstr>Wingdings</vt:lpstr>
      <vt:lpstr>Wingdings 3</vt:lpstr>
      <vt:lpstr>Office Theme</vt:lpstr>
      <vt:lpstr>Celestial</vt:lpstr>
      <vt:lpstr>Facet</vt:lpstr>
      <vt:lpstr>PowerPoint Presentation</vt:lpstr>
      <vt:lpstr>শিক্ষক পরিচিতি </vt:lpstr>
      <vt:lpstr>নিচের শব্দগুলোর মধ্যে কি ধরনের পরিবর্তন লক্ষণীয় </vt:lpstr>
      <vt:lpstr>আজকের পাঠ </vt:lpstr>
      <vt:lpstr>শিখনফল </vt:lpstr>
      <vt:lpstr>ছেলেটি  কাঁদনা করছে </vt:lpstr>
      <vt:lpstr> শব্দমধ্যস্থ দুটি ভিন্ন ধ্বনি একে অপরের প্রভাবে অল্প-বিস্তর সমতা লাভ করে। এ ব্যাপার কে বলে সমীভবন </vt:lpstr>
      <vt:lpstr>একক কাজ </vt:lpstr>
      <vt:lpstr>PowerPoint Presentation</vt:lpstr>
      <vt:lpstr>সমীভবন </vt:lpstr>
      <vt:lpstr>জোড়ায় কাজ </vt:lpstr>
      <vt:lpstr>পদ্ম &gt; পদ্দ </vt:lpstr>
      <vt:lpstr>ক. প্রগত সমিভবন  </vt:lpstr>
      <vt:lpstr>উৎ+মুখ = উন্মুখ </vt:lpstr>
      <vt:lpstr>খ. পরাগত সমীভবন</vt:lpstr>
      <vt:lpstr>অন্যোন্য </vt:lpstr>
      <vt:lpstr>গ.অন্যোন্য সমীভবন </vt:lpstr>
      <vt:lpstr>দলীয় কাজ </vt:lpstr>
      <vt:lpstr>বিষমীভবন </vt:lpstr>
      <vt:lpstr>মূল্যায়ন </vt:lpstr>
      <vt:lpstr>বাড়ির কাজ  </vt:lpstr>
      <vt:lpstr>আজ এখানেই শেষ করছি। ভালো থাকো সবাই।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Userr</dc:creator>
  <cp:lastModifiedBy>Userr</cp:lastModifiedBy>
  <cp:revision>81</cp:revision>
  <dcterms:created xsi:type="dcterms:W3CDTF">2021-08-20T13:57:13Z</dcterms:created>
  <dcterms:modified xsi:type="dcterms:W3CDTF">2021-08-22T17:38:03Z</dcterms:modified>
</cp:coreProperties>
</file>