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72" r:id="rId9"/>
    <p:sldId id="265" r:id="rId10"/>
    <p:sldId id="273" r:id="rId11"/>
    <p:sldId id="274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5DAE-63BC-4E69-9318-A469FFD869E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831CD-09E3-4769-BCDF-C13165B60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jpeg" /><Relationship Id="rId4" Type="http://schemas.openxmlformats.org/officeDocument/2006/relationships/image" Target="../media/image7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0AF9123C-01EA-8C46-8B4C-A9F3AED30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49037"/>
            <a:ext cx="8477250" cy="60279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118AF3-38AE-464D-B7C5-1CBFBD46359A}"/>
              </a:ext>
            </a:extLst>
          </p:cNvPr>
          <p:cNvSpPr txBox="1"/>
          <p:nvPr/>
        </p:nvSpPr>
        <p:spPr>
          <a:xfrm>
            <a:off x="1302884" y="2079797"/>
            <a:ext cx="43304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8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>
              <a:solidFill>
                <a:srgbClr val="FFFF0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BB9A190C-EEB5-5140-B554-E696342EF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21" y="973082"/>
            <a:ext cx="830036" cy="1106715"/>
          </a:xfrm>
          <a:prstGeom prst="rect">
            <a:avLst/>
          </a:prstGeom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3C7E79DB-7EA7-2943-A367-65B7AFA8EB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57" y="973081"/>
            <a:ext cx="830036" cy="1106715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75EE6A8D-1B2E-754F-A3DC-B7C381B40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808" y="973081"/>
            <a:ext cx="830036" cy="1106715"/>
          </a:xfrm>
          <a:prstGeom prst="rect">
            <a:avLst/>
          </a:prstGeom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A184DDB9-312B-9044-8A46-54747C197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44" y="973081"/>
            <a:ext cx="830036" cy="1106715"/>
          </a:xfrm>
          <a:prstGeom prst="rect">
            <a:avLst/>
          </a:prstGeom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9831D904-5546-2B44-8661-0473F31D4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551" y="973080"/>
            <a:ext cx="830036" cy="1106715"/>
          </a:xfrm>
          <a:prstGeom prst="rect">
            <a:avLst/>
          </a:prstGeom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1C240101-6AEA-9B4F-A773-7781C794C6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502" y="973080"/>
            <a:ext cx="830036" cy="1106715"/>
          </a:xfrm>
          <a:prstGeom prst="rect">
            <a:avLst/>
          </a:prstGeom>
        </p:spPr>
      </p:pic>
      <p:pic>
        <p:nvPicPr>
          <p:cNvPr id="19" name="Picture 19">
            <a:extLst>
              <a:ext uri="{FF2B5EF4-FFF2-40B4-BE49-F238E27FC236}">
                <a16:creationId xmlns:a16="http://schemas.microsoft.com/office/drawing/2014/main" id="{33541215-5775-C34C-93DD-5A6F7CBD54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21" y="3219052"/>
            <a:ext cx="612322" cy="816429"/>
          </a:xfrm>
          <a:prstGeom prst="rect">
            <a:avLst/>
          </a:prstGeom>
        </p:spPr>
      </p:pic>
      <p:pic>
        <p:nvPicPr>
          <p:cNvPr id="23" name="Picture 19">
            <a:extLst>
              <a:ext uri="{FF2B5EF4-FFF2-40B4-BE49-F238E27FC236}">
                <a16:creationId xmlns:a16="http://schemas.microsoft.com/office/drawing/2014/main" id="{E6DEFBD0-444C-C548-A292-5627739B31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553" y="3219052"/>
            <a:ext cx="612322" cy="816429"/>
          </a:xfrm>
          <a:prstGeom prst="rect">
            <a:avLst/>
          </a:prstGeom>
        </p:spPr>
      </p:pic>
      <p:pic>
        <p:nvPicPr>
          <p:cNvPr id="25" name="Picture 19">
            <a:extLst>
              <a:ext uri="{FF2B5EF4-FFF2-40B4-BE49-F238E27FC236}">
                <a16:creationId xmlns:a16="http://schemas.microsoft.com/office/drawing/2014/main" id="{E23213ED-ECDA-AC48-A974-8DA83B213D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697" y="3219052"/>
            <a:ext cx="612322" cy="816429"/>
          </a:xfrm>
          <a:prstGeom prst="rect">
            <a:avLst/>
          </a:prstGeom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id="{5AE9F307-6510-2047-B752-1A6EA2E3F2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841" y="3186511"/>
            <a:ext cx="612322" cy="816429"/>
          </a:xfrm>
          <a:prstGeom prst="rect">
            <a:avLst/>
          </a:prstGeom>
        </p:spPr>
      </p:pic>
      <p:pic>
        <p:nvPicPr>
          <p:cNvPr id="29" name="Picture 19">
            <a:extLst>
              <a:ext uri="{FF2B5EF4-FFF2-40B4-BE49-F238E27FC236}">
                <a16:creationId xmlns:a16="http://schemas.microsoft.com/office/drawing/2014/main" id="{E85C74A4-0C95-D44F-B978-76D5DBC25E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701" y="3219052"/>
            <a:ext cx="612322" cy="816429"/>
          </a:xfrm>
          <a:prstGeom prst="rect">
            <a:avLst/>
          </a:prstGeom>
        </p:spPr>
      </p:pic>
      <p:pic>
        <p:nvPicPr>
          <p:cNvPr id="31" name="Picture 19">
            <a:extLst>
              <a:ext uri="{FF2B5EF4-FFF2-40B4-BE49-F238E27FC236}">
                <a16:creationId xmlns:a16="http://schemas.microsoft.com/office/drawing/2014/main" id="{39E982D1-33D5-6045-9C7C-5B50D4FE04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952" y="3219052"/>
            <a:ext cx="612322" cy="816429"/>
          </a:xfrm>
          <a:prstGeom prst="rect">
            <a:avLst/>
          </a:prstGeom>
        </p:spPr>
      </p:pic>
      <p:pic>
        <p:nvPicPr>
          <p:cNvPr id="33" name="Picture 19">
            <a:extLst>
              <a:ext uri="{FF2B5EF4-FFF2-40B4-BE49-F238E27FC236}">
                <a16:creationId xmlns:a16="http://schemas.microsoft.com/office/drawing/2014/main" id="{00C2B94F-9DDC-8247-9DB8-95A48F82C4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203" y="3219052"/>
            <a:ext cx="612322" cy="816429"/>
          </a:xfrm>
          <a:prstGeom prst="rect">
            <a:avLst/>
          </a:prstGeom>
        </p:spPr>
      </p:pic>
      <p:pic>
        <p:nvPicPr>
          <p:cNvPr id="35" name="Picture 19">
            <a:extLst>
              <a:ext uri="{FF2B5EF4-FFF2-40B4-BE49-F238E27FC236}">
                <a16:creationId xmlns:a16="http://schemas.microsoft.com/office/drawing/2014/main" id="{C8397660-5686-AE40-9DE0-75436D24A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028" y="3219050"/>
            <a:ext cx="612322" cy="81642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A3B0EC5-6EA2-0744-875D-A5341C37B4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88" y="864223"/>
            <a:ext cx="614857" cy="408328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131AE3B-F611-D244-AED9-4E5DFA2BDA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42CE9C-DDF2-D448-ABBD-2A040E559709}"/>
              </a:ext>
            </a:extLst>
          </p:cNvPr>
          <p:cNvSpPr txBox="1"/>
          <p:nvPr/>
        </p:nvSpPr>
        <p:spPr>
          <a:xfrm>
            <a:off x="1563460" y="1099458"/>
            <a:ext cx="6219825" cy="70788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B050"/>
                </a:solidFill>
              </a:rPr>
              <a:t>একক কাজ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C12BFFA-880D-1145-9EAA-66B932A8A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2" y="2392751"/>
            <a:ext cx="8259536" cy="2072497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1367AD9F-95A8-A143-93D0-A1B7904D26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2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A774D8-EA5B-A247-8C33-7B2964F34501}"/>
              </a:ext>
            </a:extLst>
          </p:cNvPr>
          <p:cNvSpPr txBox="1"/>
          <p:nvPr/>
        </p:nvSpPr>
        <p:spPr>
          <a:xfrm>
            <a:off x="2159451" y="537998"/>
            <a:ext cx="482509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দলীয় কাজ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27D062-EA12-EF40-8E69-78CFE2E6BDB6}"/>
              </a:ext>
            </a:extLst>
          </p:cNvPr>
          <p:cNvSpPr txBox="1"/>
          <p:nvPr/>
        </p:nvSpPr>
        <p:spPr>
          <a:xfrm>
            <a:off x="1006929" y="2576154"/>
            <a:ext cx="7701642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/>
              <a:t>১) একটি পুকুরের দৈর্ঘ্য ৬০ মিটার এবং প্রস্থ ৪০ মিটার। এর ক্ষেত্রফল নির্ণয়  কর।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0986EC-1EDF-8F4C-8D00-0D0BD6CC3717}"/>
              </a:ext>
            </a:extLst>
          </p:cNvPr>
          <p:cNvSpPr txBox="1"/>
          <p:nvPr/>
        </p:nvSpPr>
        <p:spPr>
          <a:xfrm>
            <a:off x="3657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4BAB3E-F751-CE46-8191-D693F0FC172E}"/>
              </a:ext>
            </a:extLst>
          </p:cNvPr>
          <p:cNvSpPr txBox="1"/>
          <p:nvPr/>
        </p:nvSpPr>
        <p:spPr>
          <a:xfrm>
            <a:off x="1006929" y="4579279"/>
            <a:ext cx="7701642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/>
              <a:t>২) একটি বাগানের দৈর্ঘ্য ৫০ মিটার এবং প্রস্থ ৩৫ মিটার। এর পরিসীমা নির্ণয়  কর।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7170D28-09C1-E542-A269-FC382F65D293}"/>
              </a:ext>
            </a:extLst>
          </p:cNvPr>
          <p:cNvSpPr/>
          <p:nvPr/>
        </p:nvSpPr>
        <p:spPr>
          <a:xfrm>
            <a:off x="2975772" y="1245884"/>
            <a:ext cx="3192453" cy="126871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BF3850CB-7ED2-F749-A0A9-48B0626D5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20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/>
              <a:t> </a:t>
            </a:r>
            <a:r>
              <a:rPr lang="en-US" dirty="0"/>
              <a:t>মুল্যায়ন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bn-IN" dirty="0"/>
              <a:t> ১।একটি আয়তক্ষেত্রের দৈর্ঘ্য ৩০মিটার প্রস্থ ২০মিটার</a:t>
            </a:r>
            <a:r>
              <a:rPr lang="en-US" dirty="0"/>
              <a:t> হলে </a:t>
            </a:r>
            <a:r>
              <a:rPr lang="bn-IN" dirty="0"/>
              <a:t>আয়তক্ষেত্রটির ক্ষেত্রফল ও পরিসীমা নির্ণয় কর। </a:t>
            </a:r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4983EB32-B85A-CA4F-981B-DFC3E4DA1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694464"/>
            <a:ext cx="8229600" cy="1766434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dirty="0"/>
              <a:t>✍️ একটি আয়তাকার ঘরের দৈর্ঘ্য প্রস্থের দেড় গুণ।এর ক্ষেত্রফল ২১৬ বর্গমিটার হলে,পরিসীমা নির্ণয় কর।</a:t>
            </a:r>
            <a:r>
              <a:rPr lang="bn-IN" dirty="0"/>
              <a:t> 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A9408F1-44C8-F54C-BE63-682BFF640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9" y="258537"/>
            <a:ext cx="8556171" cy="42046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333" y="449035"/>
            <a:ext cx="5139417" cy="1061357"/>
          </a:xfrm>
        </p:spPr>
        <p:txBody>
          <a:bodyPr/>
          <a:lstStyle/>
          <a:p>
            <a:r>
              <a:rPr lang="bn-IN" b="1" dirty="0">
                <a:solidFill>
                  <a:schemeClr val="bg1"/>
                </a:solidFill>
              </a:rPr>
              <a:t>বাড়ির কাজ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8B2CEDD5-C025-584A-99BC-D0FD88703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8800" b="1" i="1" dirty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22AFA37-6363-AB42-957E-CF61EE28F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64" y="1503362"/>
            <a:ext cx="8518071" cy="50800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3DE95A17-B22B-104F-A8AB-AA6524F3C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/>
              <a:t>শিক্ষক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599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লিটন শর্ম্মা</a:t>
            </a:r>
          </a:p>
          <a:p>
            <a:pPr marL="0" indent="0" algn="ctr">
              <a:buNone/>
            </a:pPr>
            <a:r>
              <a:rPr lang="en-US" dirty="0"/>
              <a:t>সহকারী শিক্ষক</a:t>
            </a:r>
          </a:p>
          <a:p>
            <a:pPr marL="0" indent="0" algn="ctr">
              <a:buNone/>
            </a:pPr>
            <a:r>
              <a:rPr lang="en-US" dirty="0"/>
              <a:t>আব্দুল মছব্বির একাডেমি</a:t>
            </a:r>
          </a:p>
          <a:p>
            <a:pPr marL="0" indent="0" algn="ctr">
              <a:buNone/>
            </a:pPr>
            <a:r>
              <a:rPr lang="en-US" dirty="0"/>
              <a:t>শমশেরনগর, কমলগঞ্জ,মৌলভীবাজার।</a:t>
            </a:r>
          </a:p>
          <a:p>
            <a:pPr marL="0" indent="0" algn="ctr">
              <a:buNone/>
            </a:pPr>
            <a:r>
              <a:rPr lang="en-US" dirty="0"/>
              <a:t>মোবাইল : ০১৭১৪৮৬৯৪৬০</a:t>
            </a:r>
          </a:p>
          <a:p>
            <a:pPr marL="0" indent="0" algn="ctr">
              <a:buNone/>
            </a:pPr>
            <a:r>
              <a:rPr lang="en-US" dirty="0"/>
              <a:t>E-mail:litonshorma293@gmail.com</a:t>
            </a:r>
            <a:endParaRPr lang="bn-IN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6D6C445-F09F-694B-A245-E44B14C82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978" y="1764846"/>
            <a:ext cx="1364797" cy="136479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85800"/>
            <a:ext cx="9144000" cy="2133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/>
              <a:t>পাঠ পরিচিতিঃ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bn-IN" dirty="0"/>
              <a:t>শ্রেণিঃ অষ্টম </a:t>
            </a:r>
          </a:p>
          <a:p>
            <a:r>
              <a:rPr lang="bn-IN" dirty="0"/>
              <a:t>বিষয়ঃ গণিত</a:t>
            </a:r>
          </a:p>
          <a:p>
            <a:r>
              <a:rPr lang="bn-IN" dirty="0"/>
              <a:t>অধ্যায়ঃ ৩য়</a:t>
            </a:r>
          </a:p>
          <a:p>
            <a:r>
              <a:rPr lang="bn-IN" dirty="0"/>
              <a:t>পাঠঃ আয়তক্ষেত্রের পরিমাপ </a:t>
            </a:r>
          </a:p>
          <a:p>
            <a:r>
              <a:rPr lang="bn-IN" dirty="0"/>
              <a:t>সময়ঃ </a:t>
            </a:r>
            <a:r>
              <a:rPr lang="en-US" dirty="0"/>
              <a:t>৫০</a:t>
            </a:r>
            <a:r>
              <a:rPr lang="bn-IN" dirty="0"/>
              <a:t> মিনিট।</a:t>
            </a:r>
          </a:p>
          <a:p>
            <a:pPr marL="0" indent="0">
              <a:buNone/>
            </a:pPr>
            <a:endParaRPr lang="bn-IN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6B0A538-15A7-0540-9874-172173A8A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137" y="2062163"/>
            <a:ext cx="3041663" cy="406400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2327F285-A70A-9E4E-8D1D-9334CE712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bn-IN" dirty="0"/>
            </a:br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 এবং এদের আকার বল। </a:t>
            </a:r>
            <a:br>
              <a:rPr lang="bn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bn-IN" dirty="0"/>
          </a:p>
          <a:p>
            <a:pPr>
              <a:buNone/>
            </a:pPr>
            <a:endParaRPr lang="bn-IN" dirty="0"/>
          </a:p>
          <a:p>
            <a:pPr>
              <a:buNone/>
            </a:pPr>
            <a:endParaRPr lang="bn-IN" dirty="0"/>
          </a:p>
          <a:p>
            <a:pPr>
              <a:buNone/>
            </a:pPr>
            <a:endParaRPr lang="bn-IN" dirty="0"/>
          </a:p>
          <a:p>
            <a:pPr>
              <a:buNone/>
            </a:pPr>
            <a:endParaRPr lang="bn-IN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123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038600"/>
            <a:ext cx="2819400" cy="2819400"/>
          </a:xfrm>
          <a:prstGeom prst="rect">
            <a:avLst/>
          </a:prstGeom>
        </p:spPr>
      </p:pic>
      <p:pic>
        <p:nvPicPr>
          <p:cNvPr id="8" name="Picture 7" descr="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057400"/>
            <a:ext cx="2533650" cy="1800225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E5CE7FEB-B1EF-A34E-A635-6E187F9644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137" y="2062163"/>
            <a:ext cx="3041663" cy="406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F71167A-476C-4441-9B15-754CB0BEA5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IN" sz="7200" dirty="0">
                <a:latin typeface="NikoshBAN" pitchFamily="2" charset="0"/>
                <a:cs typeface="NikoshBAN" pitchFamily="2" charset="0"/>
              </a:rPr>
              <a:t>            </a:t>
            </a:r>
          </a:p>
          <a:p>
            <a:pPr>
              <a:buNone/>
            </a:pPr>
            <a:r>
              <a:rPr lang="bn-IN" sz="72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bn-IN" sz="7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7200" b="1" baseline="-25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528C97C-1C4E-CA47-9D0B-6A4195799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এই পাঠ শেষে শিক্ষার্থীরা…..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979"/>
          </a:xfr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dirty="0">
                <a:solidFill>
                  <a:srgbClr val="FFFF00"/>
                </a:solidFill>
              </a:rPr>
              <a:t>১।</a:t>
            </a: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আয়তক্ষেত্র বলতে কী বুঝায় তা 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</a:t>
            </a: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খ্যা করতে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পারবে;</a:t>
            </a:r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 আয়তক্ষেত্র পরিমাপের সূত্র লিখতে পারবে এবং সূত্রের সাহায্যে আয়তক্ষেত্রের 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ক্ষে</a:t>
            </a: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ত্রফল নির্ণয় করতে পারবে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আয়তক্ষেত্র পরিমাপের একক লিখতে পারবে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৪।আয়তক্ষেত্রের পরিসীমার সূত্র লিখতে পারবে 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ওসূত্রের</a:t>
            </a: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সাহায্যে আয়তক্ষেত্রের পরিসীমা নির্ণয় করতে  পারবে।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96867776-E38C-C840-B4FB-59E7C3E23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সূত্রাবলী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bn-IN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👉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আয়তক্ষেত্রের ক্ষেত্রফল=(দৈর্ঘ্য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প্রস্থ)বর্গ একক।</a:t>
            </a:r>
          </a:p>
          <a:p>
            <a:pPr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👉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আয়তক্ষেত্রের পরিসীমা= ২( দৈর্ঘ্য+প্রস্থ)একক ।</a:t>
            </a:r>
          </a:p>
          <a:p>
            <a:endParaRPr lang="en-US" sz="40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547A01A-C4C3-1F42-829D-71C32CA22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s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7696200" cy="4191000"/>
          </a:xfrm>
          <a:solidFill>
            <a:srgbClr val="FF0000"/>
          </a:solidFill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EC34B08D-E289-BD42-8DF1-E8DA244F1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12964"/>
            <a:ext cx="9144000" cy="6232071"/>
          </a:xfr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 আয়তক্ষেত্রের দৈর্ঘ্য ১০ মিটার প্রস্থ ৫ মিটার।এ আয়তক্ষেত্রের ক্ষেত্রফল ও পরিসীমা নির্ণয় করতে হবে। </a:t>
            </a: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আয়তক্ষেত্রের দৈর্ঘ্য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a=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১০মিটার, প্রস্থ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b=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 মিটার।আয়তক্ষেত্রের ক্ষেত্রফল=(দৈর্ঘ্য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প্রস্থ)বর্গ একক।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=১০মিটার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 মিটার। </a:t>
            </a: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=৫০ বর্গমিটার। </a:t>
            </a: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পরিসীমা= ২( দৈর্ঘ্য+প্রস্থ) বর্গ একক ।  </a:t>
            </a: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=২(১০+৫)মিটার।   </a:t>
            </a: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=২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১৫ মিটার।  </a:t>
            </a:r>
          </a:p>
          <a:p>
            <a:pPr algn="just"/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=৩০ মিটার।  </a:t>
            </a:r>
          </a:p>
          <a:p>
            <a:pPr algn="just"/>
            <a:endParaRPr lang="bn-IN" sz="3200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94D5EFBB-6441-9E4C-857E-411A87563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638358"/>
            <a:ext cx="3286125" cy="15387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215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শিক্ষক পরিচিতি </vt:lpstr>
      <vt:lpstr>পাঠ পরিচিতিঃ</vt:lpstr>
      <vt:lpstr> নিচের চিত্রগুলো লক্ষ্য কর এবং এদের আকার বল।  </vt:lpstr>
      <vt:lpstr>আজকের পাঠ</vt:lpstr>
      <vt:lpstr>এই পাঠ শেষে শিক্ষার্থীরা…..</vt:lpstr>
      <vt:lpstr>সূত্রাবলী </vt:lpstr>
      <vt:lpstr>PowerPoint Presentation</vt:lpstr>
      <vt:lpstr>PowerPoint Presentation</vt:lpstr>
      <vt:lpstr>PowerPoint Presentation</vt:lpstr>
      <vt:lpstr>PowerPoint Presentation</vt:lpstr>
      <vt:lpstr> মুল্যায়ন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Kabir</dc:creator>
  <cp:lastModifiedBy>Unknown User</cp:lastModifiedBy>
  <cp:revision>96</cp:revision>
  <dcterms:created xsi:type="dcterms:W3CDTF">2019-11-19T05:19:52Z</dcterms:created>
  <dcterms:modified xsi:type="dcterms:W3CDTF">2021-08-22T04:45:47Z</dcterms:modified>
</cp:coreProperties>
</file>