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3" r:id="rId3"/>
    <p:sldId id="277" r:id="rId4"/>
    <p:sldId id="276" r:id="rId5"/>
    <p:sldId id="278" r:id="rId6"/>
    <p:sldId id="274" r:id="rId7"/>
    <p:sldId id="275" r:id="rId8"/>
    <p:sldId id="262" r:id="rId9"/>
    <p:sldId id="257" r:id="rId10"/>
    <p:sldId id="258" r:id="rId11"/>
    <p:sldId id="271" r:id="rId12"/>
    <p:sldId id="259" r:id="rId13"/>
    <p:sldId id="264" r:id="rId14"/>
    <p:sldId id="282" r:id="rId15"/>
    <p:sldId id="283" r:id="rId16"/>
    <p:sldId id="284" r:id="rId17"/>
    <p:sldId id="281"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EC6"/>
    <a:srgbClr val="A1F357"/>
    <a:srgbClr val="76E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7E74ED-FF77-4CC6-8341-BE0B134C5518}" type="datetimeFigureOut">
              <a:rPr lang="en-US" smtClean="0"/>
              <a:t>22-Aug-21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201144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E74ED-FF77-4CC6-8341-BE0B134C5518}" type="datetimeFigureOut">
              <a:rPr lang="en-US" smtClean="0"/>
              <a:t>22-Aug-21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338262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E74ED-FF77-4CC6-8341-BE0B134C5518}" type="datetimeFigureOut">
              <a:rPr lang="en-US" smtClean="0"/>
              <a:t>22-Aug-21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164766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E74ED-FF77-4CC6-8341-BE0B134C5518}" type="datetimeFigureOut">
              <a:rPr lang="en-US" smtClean="0"/>
              <a:t>22-Aug-21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123281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E74ED-FF77-4CC6-8341-BE0B134C5518}" type="datetimeFigureOut">
              <a:rPr lang="en-US" smtClean="0"/>
              <a:t>22-Aug-21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414891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7E74ED-FF77-4CC6-8341-BE0B134C5518}" type="datetimeFigureOut">
              <a:rPr lang="en-US" smtClean="0"/>
              <a:t>22-Aug-21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284191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7E74ED-FF77-4CC6-8341-BE0B134C5518}" type="datetimeFigureOut">
              <a:rPr lang="en-US" smtClean="0"/>
              <a:t>22-Aug-21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9870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E74ED-FF77-4CC6-8341-BE0B134C5518}" type="datetimeFigureOut">
              <a:rPr lang="en-US" smtClean="0"/>
              <a:t>22-Aug-21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276434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E74ED-FF77-4CC6-8341-BE0B134C5518}" type="datetimeFigureOut">
              <a:rPr lang="en-US" smtClean="0"/>
              <a:t>22-Aug-21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247774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E74ED-FF77-4CC6-8341-BE0B134C5518}" type="datetimeFigureOut">
              <a:rPr lang="en-US" smtClean="0"/>
              <a:t>22-Aug-21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370217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E74ED-FF77-4CC6-8341-BE0B134C5518}" type="datetimeFigureOut">
              <a:rPr lang="en-US" smtClean="0"/>
              <a:t>22-Aug-21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A27C8-CA63-44A9-8470-EE945AE318DE}" type="slidenum">
              <a:rPr lang="en-US" smtClean="0"/>
              <a:t>‹#›</a:t>
            </a:fld>
            <a:endParaRPr lang="en-US"/>
          </a:p>
        </p:txBody>
      </p:sp>
    </p:spTree>
    <p:extLst>
      <p:ext uri="{BB962C8B-B14F-4D97-AF65-F5344CB8AC3E}">
        <p14:creationId xmlns:p14="http://schemas.microsoft.com/office/powerpoint/2010/main" val="374210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E74ED-FF77-4CC6-8341-BE0B134C5518}" type="datetimeFigureOut">
              <a:rPr lang="en-US" smtClean="0"/>
              <a:t>22-Aug-21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A27C8-CA63-44A9-8470-EE945AE318DE}" type="slidenum">
              <a:rPr lang="en-US" smtClean="0"/>
              <a:t>‹#›</a:t>
            </a:fld>
            <a:endParaRPr lang="en-US"/>
          </a:p>
        </p:txBody>
      </p:sp>
    </p:spTree>
    <p:extLst>
      <p:ext uri="{BB962C8B-B14F-4D97-AF65-F5344CB8AC3E}">
        <p14:creationId xmlns:p14="http://schemas.microsoft.com/office/powerpoint/2010/main" val="421461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err="1" smtClean="0">
                <a:latin typeface="NikoshBAN" panose="02000000000000000000" pitchFamily="2" charset="0"/>
                <a:cs typeface="NikoshBAN" panose="02000000000000000000" pitchFamily="2" charset="0"/>
              </a:rPr>
              <a:t>আজকের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ক্লাসে</a:t>
            </a:r>
            <a:r>
              <a:rPr lang="en-US" b="1" dirty="0" smtClean="0">
                <a:latin typeface="NikoshBAN" panose="02000000000000000000" pitchFamily="2" charset="0"/>
                <a:cs typeface="NikoshBAN" panose="02000000000000000000" pitchFamily="2" charset="0"/>
              </a:rPr>
              <a:t> সবাইকে </a:t>
            </a:r>
            <a:r>
              <a:rPr lang="en-US" b="1" dirty="0" err="1" smtClean="0">
                <a:latin typeface="NikoshBAN" panose="02000000000000000000" pitchFamily="2" charset="0"/>
                <a:cs typeface="NikoshBAN" panose="02000000000000000000" pitchFamily="2" charset="0"/>
              </a:rPr>
              <a:t>স্বাগত</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lstStyle/>
          <a:p>
            <a:pPr marL="0" indent="0" algn="just">
              <a:buNone/>
            </a:pP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1" y="1143000"/>
            <a:ext cx="10822674" cy="5134970"/>
          </a:xfrm>
          <a:prstGeom prst="rect">
            <a:avLst/>
          </a:prstGeom>
        </p:spPr>
      </p:pic>
    </p:spTree>
    <p:extLst>
      <p:ext uri="{BB962C8B-B14F-4D97-AF65-F5344CB8AC3E}">
        <p14:creationId xmlns:p14="http://schemas.microsoft.com/office/powerpoint/2010/main" val="296875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smtClean="0">
                <a:latin typeface="NikoshBAN" panose="02000000000000000000" pitchFamily="2" charset="0"/>
                <a:cs typeface="NikoshBAN" panose="02000000000000000000" pitchFamily="2" charset="0"/>
              </a:rPr>
              <a:t>মংড়ুর পথে-বিপ্রদাশ বড়ুয়া</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9" y="900752"/>
            <a:ext cx="9253182" cy="5663821"/>
          </a:xfrm>
        </p:spPr>
        <p:txBody>
          <a:bodyPr>
            <a:normAutofit fontScale="92500" lnSpcReduction="20000"/>
          </a:bodyPr>
          <a:lstStyle/>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ছেলেবেলা থেকে </a:t>
            </a:r>
            <a:r>
              <a:rPr lang="as-IN" b="1" dirty="0" smtClean="0">
                <a:solidFill>
                  <a:srgbClr val="FF0000"/>
                </a:solidFill>
                <a:latin typeface="NikoshBAN" panose="02000000000000000000" pitchFamily="2" charset="0"/>
                <a:cs typeface="NikoshBAN" panose="02000000000000000000" pitchFamily="2" charset="0"/>
              </a:rPr>
              <a:t>চট্টগ্রামের পাশে অপরূপ মিয়ানমারের </a:t>
            </a:r>
            <a:r>
              <a:rPr lang="as-IN" b="1" dirty="0" smtClean="0">
                <a:latin typeface="NikoshBAN" panose="02000000000000000000" pitchFamily="2" charset="0"/>
                <a:cs typeface="NikoshBAN" panose="02000000000000000000" pitchFamily="2" charset="0"/>
              </a:rPr>
              <a:t>কথা শুনে এসেছি রূপকথার গল্পের মতো, আজ তা বাস্তবে ভেসে উঠল সন্ধ্যের আলোছায়ায়। অন্ধকার প্রায় গাঢ় হয়ে এসেছে। </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solidFill>
                  <a:srgbClr val="FF0000"/>
                </a:solidFill>
                <a:latin typeface="NikoshBAN" panose="02000000000000000000" pitchFamily="2" charset="0"/>
                <a:cs typeface="NikoshBAN" panose="02000000000000000000" pitchFamily="2" charset="0"/>
              </a:rPr>
              <a:t>আকাশে মেঘের কোলে শুক্লপক্ষের চাঁদ</a:t>
            </a:r>
            <a:r>
              <a:rPr lang="as-IN" b="1" dirty="0" smtClean="0">
                <a:latin typeface="NikoshBAN" panose="02000000000000000000" pitchFamily="2" charset="0"/>
                <a:cs typeface="NikoshBAN" panose="02000000000000000000" pitchFamily="2" charset="0"/>
              </a:rPr>
              <a:t>। আমার হাতে ও কাঁধে ঝোলাঝুলি। </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solidFill>
                  <a:srgbClr val="FF0000"/>
                </a:solidFill>
                <a:latin typeface="NikoshBAN" panose="02000000000000000000" pitchFamily="2" charset="0"/>
                <a:cs typeface="NikoshBAN" panose="02000000000000000000" pitchFamily="2" charset="0"/>
              </a:rPr>
              <a:t>শুল্ক অফিসের চৌহদ্দি পেরিয়ে পঞ্চাশ কদম না যেতেই বাঁ দিকে বড় বড় রেস্তরা</a:t>
            </a:r>
            <a:r>
              <a:rPr lang="en-US" b="1" dirty="0" smtClean="0">
                <a:solidFill>
                  <a:srgbClr val="FF0000"/>
                </a:solidFill>
                <a:latin typeface="NikoshBAN" panose="02000000000000000000" pitchFamily="2" charset="0"/>
                <a:cs typeface="NikoshBAN" panose="02000000000000000000" pitchFamily="2" charset="0"/>
              </a:rPr>
              <a:t>ঁ</a:t>
            </a:r>
            <a:r>
              <a:rPr lang="as-IN" b="1" dirty="0" smtClean="0">
                <a:solidFill>
                  <a:srgbClr val="FF0000"/>
                </a:solidFill>
                <a:latin typeface="NikoshBAN" panose="02000000000000000000" pitchFamily="2" charset="0"/>
                <a:cs typeface="NikoshBAN" panose="02000000000000000000" pitchFamily="2" charset="0"/>
              </a:rPr>
              <a:t>, প্রায় জনমানবহীন। </a:t>
            </a:r>
            <a:endParaRPr lang="en-US" b="1" dirty="0" smtClean="0">
              <a:solidFill>
                <a:srgbClr val="FF0000"/>
              </a:solidFill>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ডান দিকে মোড় ঘুরতেই এক মিয়ানমার কুমারী পানীয়ের পসরা নিয়ে বসেছে। একেবারেই ঝুপড়ি দোকান। কুমারীর দোকানের পাশেই আর একটি সে রকম দোকান। তারপর সামনেই শুরু হয়েছে বাড়িঘর ও দোকান। পথে নেমে পড়েছে তরুণ-তরুণী, মেয়ে</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পুরুষ। পথে পথে মিয়ানমারের রঙ্গিলা যুবতী-তরুণীরা। কলহাস্যে মুখর। বাড়ির সামনে, দোকানের বাইরে দাঁড়িয়ে আছে কেউ কেউ। যুবক, যুবতী, প্রৌঢ়, বৃদ্ধ। মিয়ানমারের সবাই লুঙ্গি পরে। মেয়েদের পরনে লুঙ্গি ও ঝলমলে ব্লাউজ জাতীয় জামা বা গেঞ্জি। চুলে ফুল গোঁজা, চিরুনি ও রিবন-ফিতে।</a:t>
            </a: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পাশ দিয়ে একটা </a:t>
            </a:r>
            <a:r>
              <a:rPr lang="as-IN" b="1" dirty="0" smtClean="0">
                <a:solidFill>
                  <a:srgbClr val="FF0000"/>
                </a:solidFill>
                <a:latin typeface="NikoshBAN" panose="02000000000000000000" pitchFamily="2" charset="0"/>
                <a:cs typeface="NikoshBAN" panose="02000000000000000000" pitchFamily="2" charset="0"/>
              </a:rPr>
              <a:t>পাইক্যা</a:t>
            </a:r>
            <a:r>
              <a:rPr lang="as-IN" b="1" dirty="0" smtClean="0">
                <a:latin typeface="NikoshBAN" panose="02000000000000000000" pitchFamily="2" charset="0"/>
                <a:cs typeface="NikoshBAN" panose="02000000000000000000" pitchFamily="2" charset="0"/>
              </a:rPr>
              <a:t> চলে যাচ্ছে। </a:t>
            </a:r>
            <a:r>
              <a:rPr lang="as-IN" b="1" dirty="0" smtClean="0">
                <a:solidFill>
                  <a:srgbClr val="FF0000"/>
                </a:solidFill>
                <a:latin typeface="NikoshBAN" panose="02000000000000000000" pitchFamily="2" charset="0"/>
                <a:cs typeface="NikoshBAN" panose="02000000000000000000" pitchFamily="2" charset="0"/>
              </a:rPr>
              <a:t>তিন চাকার রিকশা</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যেমন মোটর বাইকের পাশে আর একটা চাকা লাগিয়ে ক্যারিয়ারে বউ বাচ্চা বসতে পারে, এও প্রায় তেমনি</a:t>
            </a:r>
            <a:r>
              <a:rPr lang="as-IN" b="1" dirty="0" smtClean="0">
                <a:latin typeface="NikoshBAN" panose="02000000000000000000" pitchFamily="2" charset="0"/>
                <a:cs typeface="NikoshBAN" panose="02000000000000000000" pitchFamily="2" charset="0"/>
              </a:rPr>
              <a:t>। সারা মিয়ানমারে আমাদের রিকশার বদলে পাইক্যা। </a:t>
            </a:r>
            <a:r>
              <a:rPr lang="as-IN" b="1" dirty="0" smtClean="0">
                <a:solidFill>
                  <a:srgbClr val="FF0000"/>
                </a:solidFill>
                <a:latin typeface="NikoshBAN" panose="02000000000000000000" pitchFamily="2" charset="0"/>
                <a:cs typeface="NikoshBAN" panose="02000000000000000000" pitchFamily="2" charset="0"/>
              </a:rPr>
              <a:t>স্থানীয় মুসলমানরা এর একচেটিয়া চালক</a:t>
            </a:r>
            <a:r>
              <a:rPr lang="as-IN" b="1" dirty="0" smtClean="0">
                <a:latin typeface="NikoshBAN" panose="02000000000000000000" pitchFamily="2" charset="0"/>
                <a:cs typeface="NikoshBAN" panose="02000000000000000000" pitchFamily="2" charset="0"/>
              </a:rPr>
              <a:t>। মংড়ুর ব্যবসাও প্রায় ওদের দখলে, আর হিন্দুরাও আছে। এরা চট্টগ্রাম থেকে এসেছে, দীর্ঘদিন ধরে আছে।</a:t>
            </a:r>
            <a:endParaRPr lang="en-US"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9648967" y="900753"/>
            <a:ext cx="2265529" cy="2415654"/>
          </a:xfrm>
          <a:prstGeom prst="rect">
            <a:avLst/>
          </a:prstGeom>
        </p:spPr>
      </p:pic>
      <p:pic>
        <p:nvPicPr>
          <p:cNvPr id="5" name="Picture 4"/>
          <p:cNvPicPr>
            <a:picLocks noChangeAspect="1"/>
          </p:cNvPicPr>
          <p:nvPr/>
        </p:nvPicPr>
        <p:blipFill>
          <a:blip r:embed="rId3"/>
          <a:stretch>
            <a:fillRect/>
          </a:stretch>
        </p:blipFill>
        <p:spPr>
          <a:xfrm>
            <a:off x="9648968" y="3425589"/>
            <a:ext cx="2265528" cy="3138984"/>
          </a:xfrm>
          <a:prstGeom prst="rect">
            <a:avLst/>
          </a:prstGeom>
        </p:spPr>
      </p:pic>
    </p:spTree>
    <p:extLst>
      <p:ext uri="{BB962C8B-B14F-4D97-AF65-F5344CB8AC3E}">
        <p14:creationId xmlns:p14="http://schemas.microsoft.com/office/powerpoint/2010/main" val="1446885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err="1" smtClean="0">
                <a:latin typeface="NikoshBAN" panose="02000000000000000000" pitchFamily="2" charset="0"/>
                <a:cs typeface="NikoshBAN" panose="02000000000000000000" pitchFamily="2" charset="0"/>
              </a:rPr>
              <a:t>একক</a:t>
            </a:r>
            <a:r>
              <a:rPr lang="en-US" b="1" dirty="0" smtClean="0">
                <a:latin typeface="NikoshBAN" panose="02000000000000000000" pitchFamily="2" charset="0"/>
                <a:cs typeface="NikoshBAN" panose="02000000000000000000" pitchFamily="2" charset="0"/>
              </a:rPr>
              <a:t> কাজ</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normAutofit/>
          </a:bodyPr>
          <a:lstStyle/>
          <a:p>
            <a:pPr algn="just">
              <a:buFont typeface="Wingdings" panose="05000000000000000000" pitchFamily="2" charset="2"/>
              <a:buChar char="Ø"/>
            </a:pPr>
            <a:r>
              <a:rPr lang="en-US" sz="4400" b="1" dirty="0" smtClean="0">
                <a:latin typeface="NikoshBAN" panose="02000000000000000000" pitchFamily="2" charset="0"/>
                <a:cs typeface="NikoshBAN" panose="02000000000000000000" pitchFamily="2" charset="0"/>
              </a:rPr>
              <a:t>১।</a:t>
            </a:r>
            <a:r>
              <a:rPr lang="as-IN" sz="4400" b="1" dirty="0" smtClean="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আরাকান রাজ্যের ধ্বংসপ্রাপ্ত প্রাচীন রাজধানীর নাম কী</a:t>
            </a:r>
            <a:r>
              <a:rPr lang="as-IN" sz="4400" b="1" dirty="0" smtClean="0">
                <a:latin typeface="NikoshBAN" panose="02000000000000000000" pitchFamily="2" charset="0"/>
                <a:cs typeface="NikoshBAN" panose="02000000000000000000" pitchFamily="2" charset="0"/>
              </a:rPr>
              <a:t>?</a:t>
            </a:r>
            <a:endParaRPr lang="en-US" sz="44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sz="4400" b="1" dirty="0" smtClean="0">
                <a:latin typeface="NikoshBAN" panose="02000000000000000000" pitchFamily="2" charset="0"/>
                <a:cs typeface="NikoshBAN" panose="02000000000000000000" pitchFamily="2" charset="0"/>
              </a:rPr>
              <a:t>২।</a:t>
            </a:r>
            <a:r>
              <a:rPr lang="as-IN" sz="4400" b="1" dirty="0" smtClean="0">
                <a:latin typeface="NikoshBAN" panose="02000000000000000000" pitchFamily="2" charset="0"/>
                <a:cs typeface="NikoshBAN" panose="02000000000000000000" pitchFamily="2" charset="0"/>
              </a:rPr>
              <a:t>প্যাগোডা </a:t>
            </a:r>
            <a:r>
              <a:rPr lang="as-IN" sz="4400" b="1" dirty="0">
                <a:latin typeface="NikoshBAN" panose="02000000000000000000" pitchFamily="2" charset="0"/>
                <a:cs typeface="NikoshBAN" panose="02000000000000000000" pitchFamily="2" charset="0"/>
              </a:rPr>
              <a:t>কী</a:t>
            </a:r>
            <a:r>
              <a:rPr lang="as-IN" sz="4400" b="1" dirty="0" smtClean="0">
                <a:latin typeface="NikoshBAN" panose="02000000000000000000" pitchFamily="2" charset="0"/>
                <a:cs typeface="NikoshBAN" panose="02000000000000000000" pitchFamily="2" charset="0"/>
              </a:rPr>
              <a:t>?</a:t>
            </a:r>
            <a:endParaRPr lang="en-US" sz="44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sz="4400" b="1" dirty="0" smtClean="0">
                <a:latin typeface="NikoshBAN" panose="02000000000000000000" pitchFamily="2" charset="0"/>
                <a:cs typeface="NikoshBAN" panose="02000000000000000000" pitchFamily="2" charset="0"/>
              </a:rPr>
              <a:t>৩।</a:t>
            </a:r>
            <a:r>
              <a:rPr lang="as-IN" sz="4400" b="1" dirty="0" smtClean="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আলাওলের শ্রেষ্ঠ রচনা কোনটি? </a:t>
            </a:r>
            <a:endParaRPr lang="en-US" sz="44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sz="4400" b="1" dirty="0" smtClean="0">
                <a:latin typeface="NikoshBAN" panose="02000000000000000000" pitchFamily="2" charset="0"/>
                <a:cs typeface="NikoshBAN" panose="02000000000000000000" pitchFamily="2" charset="0"/>
              </a:rPr>
              <a:t>৪।</a:t>
            </a:r>
            <a:r>
              <a:rPr lang="as-IN" sz="4400" b="1" dirty="0" smtClean="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‘পাইক্যা’- এর একচেটিয়া চালক কারা? </a:t>
            </a:r>
            <a:endParaRPr lang="en-US" sz="44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sz="4400" b="1" dirty="0" smtClean="0">
                <a:latin typeface="NikoshBAN" panose="02000000000000000000" pitchFamily="2" charset="0"/>
                <a:cs typeface="NikoshBAN" panose="02000000000000000000" pitchFamily="2" charset="0"/>
              </a:rPr>
              <a:t>৫।</a:t>
            </a:r>
            <a:r>
              <a:rPr lang="as-IN" sz="4400" b="1" dirty="0" smtClean="0">
                <a:latin typeface="NikoshBAN" panose="02000000000000000000" pitchFamily="2" charset="0"/>
                <a:cs typeface="NikoshBAN" panose="02000000000000000000" pitchFamily="2" charset="0"/>
              </a:rPr>
              <a:t>‘মংডুর </a:t>
            </a:r>
            <a:r>
              <a:rPr lang="as-IN" sz="4400" b="1" dirty="0">
                <a:latin typeface="NikoshBAN" panose="02000000000000000000" pitchFamily="2" charset="0"/>
                <a:cs typeface="NikoshBAN" panose="02000000000000000000" pitchFamily="2" charset="0"/>
              </a:rPr>
              <a:t>পথে’ ভ্রমনকাহিনির লেখকের নাম কী?</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9321421" y="1542197"/>
            <a:ext cx="2451095" cy="5022376"/>
          </a:xfrm>
          <a:prstGeom prst="rect">
            <a:avLst/>
          </a:prstGeom>
        </p:spPr>
      </p:pic>
    </p:spTree>
    <p:extLst>
      <p:ext uri="{BB962C8B-B14F-4D97-AF65-F5344CB8AC3E}">
        <p14:creationId xmlns:p14="http://schemas.microsoft.com/office/powerpoint/2010/main" val="4293362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smtClean="0">
                <a:latin typeface="NikoshBAN" panose="02000000000000000000" pitchFamily="2" charset="0"/>
                <a:cs typeface="NikoshBAN" panose="02000000000000000000" pitchFamily="2" charset="0"/>
              </a:rPr>
              <a:t>মংড়ুর পথে-বিপ্রদাশ বড়ুয়া</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lstStyle/>
          <a:p>
            <a:pPr algn="just">
              <a:buFont typeface="Wingdings" panose="05000000000000000000" pitchFamily="2" charset="2"/>
              <a:buChar char="q"/>
            </a:pPr>
            <a:r>
              <a:rPr lang="as-IN" b="1" dirty="0" smtClean="0">
                <a:solidFill>
                  <a:srgbClr val="FF0000"/>
                </a:solidFill>
                <a:latin typeface="NikoshBAN" panose="02000000000000000000" pitchFamily="2" charset="0"/>
                <a:cs typeface="NikoshBAN" panose="02000000000000000000" pitchFamily="2" charset="0"/>
              </a:rPr>
              <a:t>ইউনাইটেড হোটেলে  </a:t>
            </a:r>
            <a:r>
              <a:rPr lang="as-IN" b="1" dirty="0" smtClean="0">
                <a:latin typeface="NikoshBAN" panose="02000000000000000000" pitchFamily="2" charset="0"/>
                <a:cs typeface="NikoshBAN" panose="02000000000000000000" pitchFamily="2" charset="0"/>
              </a:rPr>
              <a:t>পৌঁছলাম</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কিন্তু জায়গা হলো না। আগে ভাগে যারা গেছে তারা জায়গা দখল করে নিয়েছে। প্রায় অনাথের মতো বোঁচকা-বুচকি নিয়ে নতুন হোটেলের উদ্দেশ্যে চললাম।</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 আমরা খুঁজে পেতে যে হোটেল পেলাম তার অবস্থা শোচনীয় বললে কম বলা হয়। বেড়ার ঘরের দোতলার মাঝবারান্দায় বসেই টের পেলাম এটা </a:t>
            </a:r>
            <a:r>
              <a:rPr lang="as-IN" b="1" dirty="0" smtClean="0">
                <a:solidFill>
                  <a:srgbClr val="FF0000"/>
                </a:solidFill>
                <a:latin typeface="NikoshBAN" panose="02000000000000000000" pitchFamily="2" charset="0"/>
                <a:cs typeface="NikoshBAN" panose="02000000000000000000" pitchFamily="2" charset="0"/>
              </a:rPr>
              <a:t>চতুর্থ শ্রেণির হোটেল </a:t>
            </a:r>
            <a:r>
              <a:rPr lang="as-IN" b="1" dirty="0" smtClean="0">
                <a:latin typeface="NikoshBAN" panose="02000000000000000000" pitchFamily="2" charset="0"/>
                <a:cs typeface="NikoshBAN" panose="02000000000000000000" pitchFamily="2" charset="0"/>
              </a:rPr>
              <a:t>হতেও পারে। </a:t>
            </a:r>
            <a:r>
              <a:rPr lang="as-IN" b="1" dirty="0" smtClean="0">
                <a:solidFill>
                  <a:srgbClr val="FF0000"/>
                </a:solidFill>
                <a:latin typeface="NikoshBAN" panose="02000000000000000000" pitchFamily="2" charset="0"/>
                <a:cs typeface="NikoshBAN" panose="02000000000000000000" pitchFamily="2" charset="0"/>
              </a:rPr>
              <a:t>কাঠের মেঝে</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কাঠের যেমন-তেমন দেয়াল</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বিছানায় গিয়ে পরখ করে দেখি উঁচু-নিচু চষা জমির মতো তোশক</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মশারিতে বিচিত্র ও বিপরীতধর্মী নানা রকম উৎকট দুর্গন্ধ। মাথার উপরে পাখা আছে। কিন্তু রাত নয়টার পর তো বিজলি থাকবে না</a:t>
            </a:r>
            <a:r>
              <a:rPr lang="as-IN" b="1" dirty="0" smtClean="0">
                <a:latin typeface="NikoshBAN" panose="02000000000000000000" pitchFamily="2" charset="0"/>
                <a:cs typeface="NikoshBAN" panose="02000000000000000000" pitchFamily="2" charset="0"/>
              </a:rPr>
              <a:t>। তখন </a:t>
            </a:r>
            <a:r>
              <a:rPr lang="as-IN" b="1" dirty="0" smtClean="0">
                <a:solidFill>
                  <a:srgbClr val="FF0000"/>
                </a:solidFill>
                <a:latin typeface="NikoshBAN" panose="02000000000000000000" pitchFamily="2" charset="0"/>
                <a:cs typeface="NikoshBAN" panose="02000000000000000000" pitchFamily="2" charset="0"/>
              </a:rPr>
              <a:t>গ্লাভস পরে হাত ধোয়ার অবস্থা হবে</a:t>
            </a:r>
            <a:r>
              <a:rPr lang="as-IN" b="1" dirty="0" smtClean="0">
                <a:latin typeface="NikoshBAN" panose="02000000000000000000" pitchFamily="2" charset="0"/>
                <a:cs typeface="NikoshBAN" panose="02000000000000000000" pitchFamily="2" charset="0"/>
              </a:rPr>
              <a:t>। নিলাম ফ্যান ছাড়া একটি কক্ষ। পরে মনে পড়ল ফ্যান থাকলেই বা কী! আমার তো রাতে ফ্যান সহ্য হয় না। বাতিও থাকবে না রাতে।</a:t>
            </a:r>
          </a:p>
          <a:p>
            <a:pPr algn="just">
              <a:buFont typeface="Wingdings" panose="05000000000000000000" pitchFamily="2" charset="2"/>
              <a:buChar char="q"/>
            </a:pPr>
            <a:r>
              <a:rPr lang="as-IN" b="1" dirty="0" smtClean="0">
                <a:solidFill>
                  <a:srgbClr val="FF0000"/>
                </a:solidFill>
                <a:latin typeface="NikoshBAN" panose="02000000000000000000" pitchFamily="2" charset="0"/>
                <a:cs typeface="NikoshBAN" panose="02000000000000000000" pitchFamily="2" charset="0"/>
              </a:rPr>
              <a:t>মাঝবয়সী সুন্দরী এক রমণী </a:t>
            </a:r>
            <a:r>
              <a:rPr lang="as-IN" b="1" dirty="0" smtClean="0">
                <a:latin typeface="NikoshBAN" panose="02000000000000000000" pitchFamily="2" charset="0"/>
                <a:cs typeface="NikoshBAN" panose="02000000000000000000" pitchFamily="2" charset="0"/>
              </a:rPr>
              <a:t>আমাদের প্রায় টেনে নিয়ে </a:t>
            </a:r>
            <a:r>
              <a:rPr lang="en-US" b="1" dirty="0" err="1" smtClean="0">
                <a:latin typeface="NikoshBAN" panose="02000000000000000000" pitchFamily="2" charset="0"/>
                <a:cs typeface="NikoshBAN" panose="02000000000000000000" pitchFamily="2" charset="0"/>
              </a:rPr>
              <a:t>গেল</a:t>
            </a:r>
            <a:r>
              <a:rPr lang="as-IN" b="1" dirty="0" smtClean="0">
                <a:latin typeface="NikoshBAN" panose="02000000000000000000" pitchFamily="2" charset="0"/>
                <a:cs typeface="NikoshBAN" panose="02000000000000000000" pitchFamily="2" charset="0"/>
              </a:rPr>
              <a:t> তার </a:t>
            </a:r>
            <a:r>
              <a:rPr lang="as-IN" b="1" dirty="0" smtClean="0">
                <a:solidFill>
                  <a:srgbClr val="FF0000"/>
                </a:solidFill>
                <a:latin typeface="NikoshBAN" panose="02000000000000000000" pitchFamily="2" charset="0"/>
                <a:cs typeface="NikoshBAN" panose="02000000000000000000" pitchFamily="2" charset="0"/>
              </a:rPr>
              <a:t>রয়েল রেস্তরাঁয়</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রাতের খাওয়ার জন্য</a:t>
            </a:r>
            <a:r>
              <a:rPr lang="as-IN" b="1" dirty="0" smtClean="0">
                <a:latin typeface="NikoshBAN" panose="02000000000000000000" pitchFamily="2" charset="0"/>
                <a:cs typeface="NikoshBAN" panose="02000000000000000000" pitchFamily="2" charset="0"/>
              </a:rPr>
              <a:t>। ইউনাইটেড হোটেলে যারা উঠেছে তারা নাকি ওদিকে এক মুসলিম রেস্তরা</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য় খেয়ে নিচ্ছে। </a:t>
            </a:r>
            <a:r>
              <a:rPr lang="as-IN" b="1" dirty="0" smtClean="0">
                <a:solidFill>
                  <a:srgbClr val="FF0000"/>
                </a:solidFill>
                <a:latin typeface="NikoshBAN" panose="02000000000000000000" pitchFamily="2" charset="0"/>
                <a:cs typeface="NikoshBAN" panose="02000000000000000000" pitchFamily="2" charset="0"/>
              </a:rPr>
              <a:t>রয়েল রেস্তরা</a:t>
            </a:r>
            <a:r>
              <a:rPr lang="en-US" b="1" dirty="0" smtClean="0">
                <a:solidFill>
                  <a:srgbClr val="FF0000"/>
                </a:solidFill>
                <a:latin typeface="NikoshBAN" panose="02000000000000000000" pitchFamily="2" charset="0"/>
                <a:cs typeface="NikoshBAN" panose="02000000000000000000" pitchFamily="2" charset="0"/>
              </a:rPr>
              <a:t>ঁ</a:t>
            </a:r>
            <a:r>
              <a:rPr lang="as-IN" b="1" dirty="0" smtClean="0">
                <a:solidFill>
                  <a:srgbClr val="FF0000"/>
                </a:solidFill>
                <a:latin typeface="NikoshBAN" panose="02000000000000000000" pitchFamily="2" charset="0"/>
                <a:cs typeface="NikoshBAN" panose="02000000000000000000" pitchFamily="2" charset="0"/>
              </a:rPr>
              <a:t> মন্দ নয়। সুন্দর ঝকঝকে টেবিল-টুল। বাসন-কোসন ভদ্র। ভাতের দোকান বলেই উঁচু টেবিল ও প্লাস্টিকের টুল। সম্ভবত চীন থেকে আমদান</a:t>
            </a:r>
            <a:r>
              <a:rPr lang="en-US" b="1" dirty="0" smtClean="0">
                <a:solidFill>
                  <a:srgbClr val="FF0000"/>
                </a:solidFill>
                <a:latin typeface="NikoshBAN" panose="02000000000000000000" pitchFamily="2" charset="0"/>
                <a:cs typeface="NikoshBAN" panose="02000000000000000000" pitchFamily="2" charset="0"/>
              </a:rPr>
              <a:t>ি</a:t>
            </a:r>
            <a:r>
              <a:rPr lang="as-IN" b="1" dirty="0" smtClean="0">
                <a:solidFill>
                  <a:srgbClr val="FF0000"/>
                </a:solidFill>
                <a:latin typeface="NikoshBAN" panose="02000000000000000000" pitchFamily="2" charset="0"/>
                <a:cs typeface="NikoshBAN" panose="02000000000000000000" pitchFamily="2" charset="0"/>
              </a:rPr>
              <a:t> ওই টুল। সাধারণ বর্মী রেস্তরা</a:t>
            </a:r>
            <a:r>
              <a:rPr lang="en-US" b="1" dirty="0" smtClean="0">
                <a:solidFill>
                  <a:srgbClr val="FF0000"/>
                </a:solidFill>
                <a:latin typeface="NikoshBAN" panose="02000000000000000000" pitchFamily="2" charset="0"/>
                <a:cs typeface="NikoshBAN" panose="02000000000000000000" pitchFamily="2" charset="0"/>
              </a:rPr>
              <a:t>ঁ</a:t>
            </a:r>
            <a:r>
              <a:rPr lang="as-IN" b="1" dirty="0" smtClean="0">
                <a:solidFill>
                  <a:srgbClr val="FF0000"/>
                </a:solidFill>
                <a:latin typeface="NikoshBAN" panose="02000000000000000000" pitchFamily="2" charset="0"/>
                <a:cs typeface="NikoshBAN" panose="02000000000000000000" pitchFamily="2" charset="0"/>
              </a:rPr>
              <a:t>য় নিচু টেবিল ও টুল থাকে।</a:t>
            </a:r>
            <a:endParaRPr lang="en-US"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3625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smtClean="0">
                <a:latin typeface="NikoshBAN" panose="02000000000000000000" pitchFamily="2" charset="0"/>
                <a:cs typeface="NikoshBAN" panose="02000000000000000000" pitchFamily="2" charset="0"/>
              </a:rPr>
              <a:t>মংড়ুর পথে-বিপ্রদাশ বড়ুয়া</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normAutofit/>
          </a:bodyPr>
          <a:lstStyle/>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 রেস্তরা</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র রাখাইন মালকিনের বয়স প্রথমে বুঝতে পারিনি। বলে কী! </a:t>
            </a:r>
            <a:r>
              <a:rPr lang="as-IN" b="1" dirty="0" smtClean="0">
                <a:solidFill>
                  <a:srgbClr val="FF0000"/>
                </a:solidFill>
                <a:latin typeface="NikoshBAN" panose="02000000000000000000" pitchFamily="2" charset="0"/>
                <a:cs typeface="NikoshBAN" panose="02000000000000000000" pitchFamily="2" charset="0"/>
              </a:rPr>
              <a:t>ওর বড় ছেলে কলেজে পড়ে</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কক্সবাজার ও পটুয়াখালীতে রাখাইন আছে</a:t>
            </a:r>
            <a:r>
              <a:rPr lang="as-IN" b="1" dirty="0" smtClean="0">
                <a:latin typeface="NikoshBAN" panose="02000000000000000000" pitchFamily="2" charset="0"/>
                <a:cs typeface="NikoshBAN" panose="02000000000000000000" pitchFamily="2" charset="0"/>
              </a:rPr>
              <a:t>। এখন বুঝতে পারলাম আমার দেশের রাখাইনদের কত কম জানি। তাদের খাদ্যাভ্যাস, আচার-আচরণ, ভাষা, সংস্কৃতি সম্পর্কে প্রায় কিছুই জানি না। </a:t>
            </a:r>
            <a:r>
              <a:rPr lang="as-IN" b="1" dirty="0" smtClean="0">
                <a:solidFill>
                  <a:srgbClr val="FF0000"/>
                </a:solidFill>
                <a:latin typeface="NikoshBAN" panose="02000000000000000000" pitchFamily="2" charset="0"/>
                <a:cs typeface="NikoshBAN" panose="02000000000000000000" pitchFamily="2" charset="0"/>
              </a:rPr>
              <a:t>তাহলে কী করে দেশের সব মানুষের সঙ্গে আমার সখ্য নিবিড় হবে।</a:t>
            </a: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রান্নাঘর থেকে ছুটে এলো একটি মেয়ে। বাঙালি। </a:t>
            </a:r>
            <a:r>
              <a:rPr lang="as-IN" b="1" dirty="0" smtClean="0">
                <a:solidFill>
                  <a:srgbClr val="FF0000"/>
                </a:solidFill>
                <a:latin typeface="NikoshBAN" panose="02000000000000000000" pitchFamily="2" charset="0"/>
                <a:cs typeface="NikoshBAN" panose="02000000000000000000" pitchFamily="2" charset="0"/>
              </a:rPr>
              <a:t>লুঙ্গি এবং কোমর-ঢাকা ব্লাউজ পরেছে</a:t>
            </a:r>
            <a:r>
              <a:rPr lang="as-IN" b="1" dirty="0" smtClean="0">
                <a:latin typeface="NikoshBAN" panose="02000000000000000000" pitchFamily="2" charset="0"/>
                <a:cs typeface="NikoshBAN" panose="02000000000000000000" pitchFamily="2" charset="0"/>
              </a:rPr>
              <a:t>। মেয়েটি দিব্যি চট্টগ্রামী ভাষায় এটা-ওটা আছে জানিয়ে রাখতে লাগল। </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solidFill>
                  <a:srgbClr val="FF0000"/>
                </a:solidFill>
                <a:latin typeface="NikoshBAN" panose="02000000000000000000" pitchFamily="2" charset="0"/>
                <a:cs typeface="NikoshBAN" panose="02000000000000000000" pitchFamily="2" charset="0"/>
              </a:rPr>
              <a:t>ওর নাম ঝরনা</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পূর্বপুরুষের বাড়ি চট্টগ্রামের রাউজান</a:t>
            </a:r>
            <a:r>
              <a:rPr lang="as-IN" b="1" dirty="0" smtClean="0">
                <a:latin typeface="NikoshBAN" panose="02000000000000000000" pitchFamily="2" charset="0"/>
                <a:cs typeface="NikoshBAN" panose="02000000000000000000" pitchFamily="2" charset="0"/>
              </a:rPr>
              <a:t>। আমার পাশের থানা।  </a:t>
            </a:r>
            <a:r>
              <a:rPr lang="as-IN" b="1" dirty="0" smtClean="0">
                <a:solidFill>
                  <a:srgbClr val="FF0000"/>
                </a:solidFill>
                <a:latin typeface="NikoshBAN" panose="02000000000000000000" pitchFamily="2" charset="0"/>
                <a:cs typeface="NikoshBAN" panose="02000000000000000000" pitchFamily="2" charset="0"/>
              </a:rPr>
              <a:t>চেহারা ও স্বাস্থ্য গরিব </a:t>
            </a:r>
            <a:r>
              <a:rPr lang="en-US" b="1" dirty="0" smtClean="0">
                <a:solidFill>
                  <a:srgbClr val="FF0000"/>
                </a:solidFill>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ঘরের রোগা-পটকা নারীর মতো।</a:t>
            </a:r>
          </a:p>
          <a:p>
            <a:pPr algn="just">
              <a:buFont typeface="Wingdings" panose="05000000000000000000" pitchFamily="2" charset="2"/>
              <a:buChar char="q"/>
            </a:pPr>
            <a:r>
              <a:rPr lang="as-IN" b="1" dirty="0" smtClean="0">
                <a:solidFill>
                  <a:srgbClr val="FF0000"/>
                </a:solidFill>
                <a:latin typeface="NikoshBAN" panose="02000000000000000000" pitchFamily="2" charset="0"/>
                <a:cs typeface="NikoshBAN" panose="02000000000000000000" pitchFamily="2" charset="0"/>
              </a:rPr>
              <a:t>পোড়া লঙ্কা কচলে নুন-তেল দিয়ে ভর্তা করল</a:t>
            </a:r>
            <a:r>
              <a:rPr lang="as-IN" b="1" dirty="0" smtClean="0">
                <a:latin typeface="NikoshBAN" panose="02000000000000000000" pitchFamily="2" charset="0"/>
                <a:cs typeface="NikoshBAN" panose="02000000000000000000" pitchFamily="2" charset="0"/>
              </a:rPr>
              <a:t>। একটা প্লেটে তার সঙ্গে দিল </a:t>
            </a:r>
            <a:r>
              <a:rPr lang="as-IN" b="1" dirty="0" smtClean="0">
                <a:solidFill>
                  <a:srgbClr val="FF0000"/>
                </a:solidFill>
                <a:latin typeface="NikoshBAN" panose="02000000000000000000" pitchFamily="2" charset="0"/>
                <a:cs typeface="NikoshBAN" panose="02000000000000000000" pitchFamily="2" charset="0"/>
              </a:rPr>
              <a:t>কচি লেবু পাতা</a:t>
            </a:r>
            <a:r>
              <a:rPr lang="as-IN" b="1" dirty="0" smtClean="0">
                <a:latin typeface="NikoshBAN" panose="02000000000000000000" pitchFamily="2" charset="0"/>
                <a:cs typeface="NikoshBAN" panose="02000000000000000000" pitchFamily="2" charset="0"/>
              </a:rPr>
              <a:t>। বাহ্‌। খাস চট্টগ্রামের খাবার। আসলে এদের থেকে চট্টগ্রামের বড়ুয়ারা এই খাবার নিয়েছে। </a:t>
            </a:r>
            <a:r>
              <a:rPr lang="as-IN" b="1" dirty="0" smtClean="0">
                <a:solidFill>
                  <a:srgbClr val="FF0000"/>
                </a:solidFill>
                <a:latin typeface="NikoshBAN" panose="02000000000000000000" pitchFamily="2" charset="0"/>
                <a:cs typeface="NikoshBAN" panose="02000000000000000000" pitchFamily="2" charset="0"/>
              </a:rPr>
              <a:t>চাকমা মারমারা ধানি লঙ্কা পুড়ে নুন ও প</a:t>
            </a:r>
            <a:r>
              <a:rPr lang="en-US" b="1" dirty="0" err="1" smtClean="0">
                <a:solidFill>
                  <a:srgbClr val="FF0000"/>
                </a:solidFill>
                <a:latin typeface="NikoshBAN" panose="02000000000000000000" pitchFamily="2" charset="0"/>
                <a:cs typeface="NikoshBAN" panose="02000000000000000000" pitchFamily="2" charset="0"/>
              </a:rPr>
              <a:t>েঁ</a:t>
            </a:r>
            <a:r>
              <a:rPr lang="as-IN" b="1" dirty="0" smtClean="0">
                <a:solidFill>
                  <a:srgbClr val="FF0000"/>
                </a:solidFill>
                <a:latin typeface="NikoshBAN" panose="02000000000000000000" pitchFamily="2" charset="0"/>
                <a:cs typeface="NikoshBAN" panose="02000000000000000000" pitchFamily="2" charset="0"/>
              </a:rPr>
              <a:t>য়াজ দিয়ে ভর্তা করে। </a:t>
            </a:r>
            <a:r>
              <a:rPr lang="as-IN" b="1" dirty="0" smtClean="0">
                <a:latin typeface="NikoshBAN" panose="02000000000000000000" pitchFamily="2" charset="0"/>
                <a:cs typeface="NikoshBAN" panose="02000000000000000000" pitchFamily="2" charset="0"/>
              </a:rPr>
              <a:t>পোড়া বা সেদ্ধ ধানি লঙ্কা </a:t>
            </a:r>
            <a:r>
              <a:rPr lang="as-IN" b="1" dirty="0" smtClean="0">
                <a:solidFill>
                  <a:srgbClr val="FF0000"/>
                </a:solidFill>
                <a:latin typeface="NikoshBAN" panose="02000000000000000000" pitchFamily="2" charset="0"/>
                <a:cs typeface="NikoshBAN" panose="02000000000000000000" pitchFamily="2" charset="0"/>
              </a:rPr>
              <a:t>কুইজ্যায় বা মাটির হামানদিস্তায় </a:t>
            </a:r>
            <a:r>
              <a:rPr lang="as-IN" b="1" dirty="0" smtClean="0">
                <a:latin typeface="NikoshBAN" panose="02000000000000000000" pitchFamily="2" charset="0"/>
                <a:cs typeface="NikoshBAN" panose="02000000000000000000" pitchFamily="2" charset="0"/>
              </a:rPr>
              <a:t>পিষে নেয়। একটা রাত কেটে গেল অখ্যাত বা কুশ্রী হোটেলে।</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8513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32011"/>
            <a:ext cx="11655189" cy="641445"/>
          </a:xfrm>
        </p:spPr>
        <p:txBody>
          <a:bodyPr>
            <a:normAutofit fontScale="90000"/>
          </a:bodyPr>
          <a:lstStyle/>
          <a:p>
            <a:pPr algn="ctr"/>
            <a:r>
              <a:rPr lang="en-US" b="1" dirty="0" err="1" smtClean="0">
                <a:latin typeface="NikoshBAN" panose="02000000000000000000" pitchFamily="2" charset="0"/>
                <a:cs typeface="NikoshBAN" panose="02000000000000000000" pitchFamily="2" charset="0"/>
              </a:rPr>
              <a:t>জোড়ায়</a:t>
            </a:r>
            <a:r>
              <a:rPr lang="en-US" b="1" dirty="0" smtClean="0">
                <a:latin typeface="NikoshBAN" panose="02000000000000000000" pitchFamily="2" charset="0"/>
                <a:cs typeface="NikoshBAN" panose="02000000000000000000" pitchFamily="2" charset="0"/>
              </a:rPr>
              <a:t> কাজ</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28048"/>
            <a:ext cx="11655188" cy="5663821"/>
          </a:xfrm>
        </p:spPr>
        <p:txBody>
          <a:bodyPr>
            <a:normAutofit/>
          </a:bodyPr>
          <a:lstStyle/>
          <a:p>
            <a:pPr marL="0" indent="0" algn="just">
              <a:buNone/>
            </a:pPr>
            <a:r>
              <a:rPr lang="en-US" sz="4800" b="1" dirty="0" smtClean="0">
                <a:latin typeface="NikoshBAN" panose="02000000000000000000" pitchFamily="2" charset="0"/>
                <a:cs typeface="NikoshBAN" panose="02000000000000000000" pitchFamily="2" charset="0"/>
              </a:rPr>
              <a:t>১।</a:t>
            </a:r>
            <a:r>
              <a:rPr lang="as-IN" sz="4800" b="1" dirty="0" smtClean="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“মংডুর মহিলারা চিরস্বাধীন’_ </a:t>
            </a:r>
            <a:r>
              <a:rPr lang="as-IN" sz="4800" b="1" dirty="0" smtClean="0">
                <a:latin typeface="NikoshBAN" panose="02000000000000000000" pitchFamily="2" charset="0"/>
                <a:cs typeface="NikoshBAN" panose="02000000000000000000" pitchFamily="2" charset="0"/>
              </a:rPr>
              <a:t>বুঝি</a:t>
            </a:r>
            <a:r>
              <a:rPr lang="en-US" sz="4800" b="1" dirty="0" err="1" smtClean="0">
                <a:latin typeface="NikoshBAN" panose="02000000000000000000" pitchFamily="2" charset="0"/>
                <a:cs typeface="NikoshBAN" panose="02000000000000000000" pitchFamily="2" charset="0"/>
              </a:rPr>
              <a:t>য়ে</a:t>
            </a:r>
            <a:r>
              <a:rPr lang="en-US" sz="4800" b="1" dirty="0" smtClean="0">
                <a:latin typeface="NikoshBAN" panose="02000000000000000000" pitchFamily="2" charset="0"/>
                <a:cs typeface="NikoshBAN" panose="02000000000000000000" pitchFamily="2" charset="0"/>
              </a:rPr>
              <a:t> </a:t>
            </a:r>
            <a:r>
              <a:rPr lang="as-IN" sz="4800" b="1" dirty="0" smtClean="0">
                <a:latin typeface="NikoshBAN" panose="02000000000000000000" pitchFamily="2" charset="0"/>
                <a:cs typeface="NikoshBAN" panose="02000000000000000000" pitchFamily="2" charset="0"/>
              </a:rPr>
              <a:t>বলো </a:t>
            </a:r>
            <a:r>
              <a:rPr lang="as-IN" sz="4800" b="1" dirty="0" smtClean="0">
                <a:latin typeface="NikoshBAN" panose="02000000000000000000" pitchFamily="2" charset="0"/>
                <a:cs typeface="NikoshBAN" panose="02000000000000000000" pitchFamily="2" charset="0"/>
              </a:rPr>
              <a:t>।</a:t>
            </a:r>
            <a:endParaRPr lang="en-US" sz="4800" b="1" dirty="0" smtClean="0">
              <a:latin typeface="NikoshBAN" panose="02000000000000000000" pitchFamily="2" charset="0"/>
              <a:cs typeface="NikoshBAN" panose="02000000000000000000" pitchFamily="2" charset="0"/>
            </a:endParaRPr>
          </a:p>
          <a:p>
            <a:pPr marL="0" indent="0" algn="just">
              <a:buNone/>
            </a:pPr>
            <a:r>
              <a:rPr lang="en-US" sz="4800" b="1" dirty="0" smtClean="0">
                <a:latin typeface="NikoshBAN" panose="02000000000000000000" pitchFamily="2" charset="0"/>
                <a:cs typeface="NikoshBAN" panose="02000000000000000000" pitchFamily="2" charset="0"/>
              </a:rPr>
              <a:t> </a:t>
            </a:r>
            <a:r>
              <a:rPr lang="en-US" sz="4800" b="1" dirty="0" smtClean="0">
                <a:latin typeface="NikoshBAN" panose="02000000000000000000" pitchFamily="2" charset="0"/>
                <a:cs typeface="NikoshBAN" panose="02000000000000000000" pitchFamily="2" charset="0"/>
              </a:rPr>
              <a:t>২।</a:t>
            </a:r>
            <a:r>
              <a:rPr lang="as-IN" sz="4800" b="1" dirty="0" smtClean="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লেখক হোটেলে রাত কীভাবে </a:t>
            </a:r>
            <a:r>
              <a:rPr lang="as-IN" sz="4800" b="1" dirty="0" smtClean="0">
                <a:latin typeface="NikoshBAN" panose="02000000000000000000" pitchFamily="2" charset="0"/>
                <a:cs typeface="NikoshBAN" panose="02000000000000000000" pitchFamily="2" charset="0"/>
              </a:rPr>
              <a:t>কাটি</a:t>
            </a:r>
            <a:r>
              <a:rPr lang="en-US" sz="4800" b="1" dirty="0" err="1" smtClean="0">
                <a:latin typeface="NikoshBAN" panose="02000000000000000000" pitchFamily="2" charset="0"/>
                <a:cs typeface="NikoshBAN" panose="02000000000000000000" pitchFamily="2" charset="0"/>
              </a:rPr>
              <a:t>য়ে</a:t>
            </a:r>
            <a:r>
              <a:rPr lang="as-IN" sz="4800" b="1" dirty="0" smtClean="0">
                <a:latin typeface="NikoshBAN" panose="02000000000000000000" pitchFamily="2" charset="0"/>
                <a:cs typeface="NikoshBAN" panose="02000000000000000000" pitchFamily="2" charset="0"/>
              </a:rPr>
              <a:t>ছিলেন</a:t>
            </a:r>
            <a:r>
              <a:rPr lang="as-IN" sz="4800" b="1" dirty="0" smtClean="0">
                <a:latin typeface="NikoshBAN" panose="02000000000000000000" pitchFamily="2" charset="0"/>
                <a:cs typeface="NikoshBAN" panose="02000000000000000000" pitchFamily="2" charset="0"/>
              </a:rPr>
              <a:t>?</a:t>
            </a:r>
            <a:endParaRPr lang="en-US" sz="4800" b="1" dirty="0" smtClean="0">
              <a:latin typeface="NikoshBAN" panose="02000000000000000000" pitchFamily="2" charset="0"/>
              <a:cs typeface="NikoshBAN" panose="02000000000000000000" pitchFamily="2" charset="0"/>
            </a:endParaRPr>
          </a:p>
          <a:p>
            <a:pPr marL="0" indent="0" algn="just">
              <a:buNone/>
            </a:pPr>
            <a:r>
              <a:rPr lang="en-US" sz="4800" b="1" dirty="0" smtClean="0">
                <a:latin typeface="NikoshBAN" panose="02000000000000000000" pitchFamily="2" charset="0"/>
                <a:cs typeface="NikoshBAN" panose="02000000000000000000" pitchFamily="2" charset="0"/>
              </a:rPr>
              <a:t>৩।</a:t>
            </a:r>
            <a:r>
              <a:rPr lang="as-IN" sz="4800" b="1" dirty="0" smtClean="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লেখকের মুখ, চোখ, কান ও হৃদয় আনন্দে উপচে </a:t>
            </a:r>
            <a:r>
              <a:rPr lang="en-US" sz="4800" b="1" dirty="0" err="1" smtClean="0">
                <a:latin typeface="NikoshBAN" panose="02000000000000000000" pitchFamily="2" charset="0"/>
                <a:cs typeface="NikoshBAN" panose="02000000000000000000" pitchFamily="2" charset="0"/>
              </a:rPr>
              <a:t>পড়</a:t>
            </a:r>
            <a:r>
              <a:rPr lang="as-IN" sz="4800" b="1" dirty="0" smtClean="0">
                <a:latin typeface="NikoshBAN" panose="02000000000000000000" pitchFamily="2" charset="0"/>
                <a:cs typeface="NikoshBAN" panose="02000000000000000000" pitchFamily="2" charset="0"/>
              </a:rPr>
              <a:t>ল </a:t>
            </a:r>
            <a:r>
              <a:rPr lang="as-IN" sz="4800" b="1" dirty="0">
                <a:latin typeface="NikoshBAN" panose="02000000000000000000" pitchFamily="2" charset="0"/>
                <a:cs typeface="NikoshBAN" panose="02000000000000000000" pitchFamily="2" charset="0"/>
              </a:rPr>
              <a:t>কেন? </a:t>
            </a:r>
            <a:endParaRPr lang="en-US" sz="4800" b="1" dirty="0" smtClean="0">
              <a:latin typeface="NikoshBAN" panose="02000000000000000000" pitchFamily="2" charset="0"/>
              <a:cs typeface="NikoshBAN" panose="02000000000000000000" pitchFamily="2" charset="0"/>
            </a:endParaRPr>
          </a:p>
          <a:p>
            <a:pPr marL="0" indent="0" algn="just">
              <a:buNone/>
            </a:pPr>
            <a:r>
              <a:rPr lang="en-US" sz="4800" b="1" dirty="0" smtClean="0">
                <a:latin typeface="NikoshBAN" panose="02000000000000000000" pitchFamily="2" charset="0"/>
                <a:cs typeface="NikoshBAN" panose="02000000000000000000" pitchFamily="2" charset="0"/>
              </a:rPr>
              <a:t>৪।</a:t>
            </a:r>
            <a:r>
              <a:rPr lang="as-IN" sz="4800" b="1" dirty="0" smtClean="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‘বান্ডেল রোড তাদের স্মৃতি বহন করছে’- বলতে কী বোঝানো হয়েছে?</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7758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smtClean="0">
                <a:latin typeface="NikoshBAN" panose="02000000000000000000" pitchFamily="2" charset="0"/>
                <a:cs typeface="NikoshBAN" panose="02000000000000000000" pitchFamily="2" charset="0"/>
              </a:rPr>
              <a:t>মূল্যায়ন</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normAutofit fontScale="92500" lnSpcReduction="10000"/>
          </a:bodyPr>
          <a:lstStyle/>
          <a:p>
            <a:pPr algn="just">
              <a:buFont typeface="Wingdings" panose="05000000000000000000" pitchFamily="2" charset="2"/>
              <a:buChar char="Ø"/>
            </a:pPr>
            <a:r>
              <a:rPr lang="en-US" b="1" dirty="0" smtClean="0">
                <a:latin typeface="NikoshBAN" panose="02000000000000000000" pitchFamily="2" charset="0"/>
                <a:cs typeface="NikoshBAN" panose="02000000000000000000" pitchFamily="2" charset="0"/>
              </a:rPr>
              <a:t>১।</a:t>
            </a:r>
            <a:r>
              <a:rPr lang="as-IN" b="1" dirty="0" smtClean="0">
                <a:latin typeface="NikoshBAN" panose="02000000000000000000" pitchFamily="2" charset="0"/>
                <a:cs typeface="NikoshBAN" panose="02000000000000000000" pitchFamily="2" charset="0"/>
              </a:rPr>
              <a:t> মি</a:t>
            </a:r>
            <a:r>
              <a:rPr lang="en-US" b="1" dirty="0" smtClean="0">
                <a:latin typeface="NikoshBAN" panose="02000000000000000000" pitchFamily="2" charset="0"/>
                <a:cs typeface="NikoshBAN" panose="02000000000000000000" pitchFamily="2" charset="0"/>
              </a:rPr>
              <a:t>য়া</a:t>
            </a:r>
            <a:r>
              <a:rPr lang="as-IN" b="1" dirty="0" smtClean="0">
                <a:latin typeface="NikoshBAN" panose="02000000000000000000" pitchFamily="2" charset="0"/>
                <a:cs typeface="NikoshBAN" panose="02000000000000000000" pitchFamily="2" charset="0"/>
              </a:rPr>
              <a:t>নমার </a:t>
            </a:r>
            <a:r>
              <a:rPr lang="as-IN" b="1" dirty="0">
                <a:latin typeface="NikoshBAN" panose="02000000000000000000" pitchFamily="2" charset="0"/>
                <a:cs typeface="NikoshBAN" panose="02000000000000000000" pitchFamily="2" charset="0"/>
              </a:rPr>
              <a:t>আমাদের দেশ থেকে কোন দিকে?</a:t>
            </a:r>
          </a:p>
          <a:p>
            <a:pPr marL="0" indent="0" algn="just">
              <a:buNone/>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পূর্ব</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 খ</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পশ্চিম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উত্তর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ঘ</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দক্ষিণ</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ক</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পূর্ব</a:t>
            </a:r>
          </a:p>
          <a:p>
            <a:pPr algn="just">
              <a:buFont typeface="Wingdings" panose="05000000000000000000" pitchFamily="2" charset="2"/>
              <a:buChar char="Ø"/>
            </a:pPr>
            <a:r>
              <a:rPr lang="en-US" b="1" dirty="0" smtClean="0">
                <a:latin typeface="NikoshBAN" panose="02000000000000000000" pitchFamily="2" charset="0"/>
                <a:cs typeface="NikoshBAN" panose="02000000000000000000" pitchFamily="2" charset="0"/>
              </a:rPr>
              <a:t>২।</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‘মংডু’ </a:t>
            </a:r>
            <a:r>
              <a:rPr lang="as-IN" b="1" dirty="0" smtClean="0">
                <a:latin typeface="NikoshBAN" panose="02000000000000000000" pitchFamily="2" charset="0"/>
                <a:cs typeface="NikoshBAN" panose="02000000000000000000" pitchFamily="2" charset="0"/>
              </a:rPr>
              <a:t>মি</a:t>
            </a:r>
            <a:r>
              <a:rPr lang="en-US" b="1" dirty="0" smtClean="0">
                <a:latin typeface="NikoshBAN" panose="02000000000000000000" pitchFamily="2" charset="0"/>
                <a:cs typeface="NikoshBAN" panose="02000000000000000000" pitchFamily="2" charset="0"/>
              </a:rPr>
              <a:t>য়া</a:t>
            </a:r>
            <a:r>
              <a:rPr lang="as-IN" b="1" dirty="0" smtClean="0">
                <a:latin typeface="NikoshBAN" panose="02000000000000000000" pitchFamily="2" charset="0"/>
                <a:cs typeface="NikoshBAN" panose="02000000000000000000" pitchFamily="2" charset="0"/>
              </a:rPr>
              <a:t>নমারের </a:t>
            </a:r>
            <a:r>
              <a:rPr lang="as-IN" b="1" dirty="0">
                <a:latin typeface="NikoshBAN" panose="02000000000000000000" pitchFamily="2" charset="0"/>
                <a:cs typeface="NikoshBAN" panose="02000000000000000000" pitchFamily="2" charset="0"/>
              </a:rPr>
              <a:t>কোন সীমান্তের শহর?</a:t>
            </a:r>
          </a:p>
          <a:p>
            <a:pPr marL="0" indent="0" algn="just">
              <a:buNone/>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পূর্ব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খ</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পশ্চিম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উত্তর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ঘ</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দক্ষিণ</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খ</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পশ্চিম</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b="1" dirty="0" smtClean="0">
                <a:latin typeface="NikoshBAN" panose="02000000000000000000" pitchFamily="2" charset="0"/>
                <a:cs typeface="NikoshBAN" panose="02000000000000000000" pitchFamily="2" charset="0"/>
              </a:rPr>
              <a:t>৩।</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‘মংডুর পথে’ কোন ধরনের রচনা?</a:t>
            </a:r>
          </a:p>
          <a:p>
            <a:pPr marL="0" indent="0" algn="just">
              <a:buNone/>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ভ্রমণকাহিনি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খ</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আত্মজীবনী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গল্প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ঘ</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উপন্যাস</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ক</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ভ্রমণকাহিনি</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b="1" dirty="0">
                <a:latin typeface="NikoshBAN" panose="02000000000000000000" pitchFamily="2" charset="0"/>
                <a:cs typeface="NikoshBAN" panose="02000000000000000000" pitchFamily="2" charset="0"/>
              </a:rPr>
              <a:t>৪</a:t>
            </a:r>
            <a:r>
              <a:rPr lang="as-IN" b="1" dirty="0" smtClean="0">
                <a:latin typeface="NikoshBAN" panose="02000000000000000000" pitchFamily="2" charset="0"/>
                <a:cs typeface="NikoshBAN" panose="02000000000000000000" pitchFamily="2" charset="0"/>
              </a:rPr>
              <a:t> একসম</a:t>
            </a:r>
            <a:r>
              <a:rPr lang="en-US" b="1" dirty="0" smtClean="0">
                <a:latin typeface="NikoshBAN" panose="02000000000000000000" pitchFamily="2" charset="0"/>
                <a:cs typeface="NikoshBAN" panose="02000000000000000000" pitchFamily="2" charset="0"/>
              </a:rPr>
              <a:t>য় </a:t>
            </a:r>
            <a:r>
              <a:rPr lang="as-IN" b="1" dirty="0" smtClean="0">
                <a:latin typeface="NikoshBAN" panose="02000000000000000000" pitchFamily="2" charset="0"/>
                <a:cs typeface="NikoshBAN" panose="02000000000000000000" pitchFamily="2" charset="0"/>
              </a:rPr>
              <a:t>মংডু </a:t>
            </a:r>
            <a:r>
              <a:rPr lang="as-IN" b="1" dirty="0">
                <a:latin typeface="NikoshBAN" panose="02000000000000000000" pitchFamily="2" charset="0"/>
                <a:cs typeface="NikoshBAN" panose="02000000000000000000" pitchFamily="2" charset="0"/>
              </a:rPr>
              <a:t>ছিল একটি স্বাধীন দেশের অংশ। সেই দেশটির নাম হিসেবে কোনটি সমর্থনযোগ্য?</a:t>
            </a:r>
          </a:p>
          <a:p>
            <a:pPr marL="0" indent="0" algn="just">
              <a:buNone/>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মি</a:t>
            </a:r>
            <a:r>
              <a:rPr lang="en-US" b="1" dirty="0" smtClean="0">
                <a:latin typeface="NikoshBAN" panose="02000000000000000000" pitchFamily="2" charset="0"/>
                <a:cs typeface="NikoshBAN" panose="02000000000000000000" pitchFamily="2" charset="0"/>
              </a:rPr>
              <a:t>য়া</a:t>
            </a:r>
            <a:r>
              <a:rPr lang="as-IN" b="1" dirty="0" smtClean="0">
                <a:latin typeface="NikoshBAN" panose="02000000000000000000" pitchFamily="2" charset="0"/>
                <a:cs typeface="NikoshBAN" panose="02000000000000000000" pitchFamily="2" charset="0"/>
              </a:rPr>
              <a:t>নমার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খ</a:t>
            </a:r>
            <a:r>
              <a:rPr lang="en-US" b="1" dirty="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নেপাল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আরাকান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ঘ</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ভুটান</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গ</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আরাকান</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4091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smtClean="0">
                <a:latin typeface="NikoshBAN" panose="02000000000000000000" pitchFamily="2" charset="0"/>
                <a:cs typeface="NikoshBAN" panose="02000000000000000000" pitchFamily="2" charset="0"/>
              </a:rPr>
              <a:t>মূল্যায়ন</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normAutofit fontScale="85000" lnSpcReduction="20000"/>
          </a:bodyPr>
          <a:lstStyle/>
          <a:p>
            <a:pPr algn="just">
              <a:buFont typeface="Wingdings" panose="05000000000000000000" pitchFamily="2" charset="2"/>
              <a:buChar char="Ø"/>
            </a:pPr>
            <a:r>
              <a:rPr lang="en-US" b="1" dirty="0" smtClean="0">
                <a:latin typeface="NikoshBAN" panose="02000000000000000000" pitchFamily="2" charset="0"/>
                <a:cs typeface="NikoshBAN" panose="02000000000000000000" pitchFamily="2" charset="0"/>
              </a:rPr>
              <a:t>৫।</a:t>
            </a:r>
            <a:r>
              <a:rPr lang="as-IN" b="1" dirty="0" smtClean="0">
                <a:latin typeface="NikoshBAN" panose="02000000000000000000" pitchFamily="2" charset="0"/>
                <a:cs typeface="NikoshBAN" panose="02000000000000000000" pitchFamily="2" charset="0"/>
              </a:rPr>
              <a:t> মিয়ানমার</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র </a:t>
            </a:r>
            <a:r>
              <a:rPr lang="as-IN" b="1" dirty="0">
                <a:latin typeface="NikoshBAN" panose="02000000000000000000" pitchFamily="2" charset="0"/>
                <a:cs typeface="NikoshBAN" panose="02000000000000000000" pitchFamily="2" charset="0"/>
              </a:rPr>
              <a:t>কুমারীরা কিসের পসরা নিয়ে বসেছে?</a:t>
            </a:r>
          </a:p>
          <a:p>
            <a:pPr marL="0" indent="0" algn="just">
              <a:buNone/>
            </a:pPr>
            <a:r>
              <a:rPr lang="el-GR" b="1"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রুটির</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খ</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মিষ্টির</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ফলের</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ঘ</a:t>
            </a:r>
            <a:r>
              <a:rPr lang="as-IN" b="1" dirty="0">
                <a:latin typeface="NikoshBAN" panose="02000000000000000000" pitchFamily="2" charset="0"/>
                <a:cs typeface="NikoshBAN" panose="02000000000000000000" pitchFamily="2" charset="0"/>
              </a:rPr>
              <a:t>) পানীয়ের</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ঘ</a:t>
            </a:r>
            <a:r>
              <a:rPr lang="as-IN" b="1" dirty="0">
                <a:latin typeface="NikoshBAN" panose="02000000000000000000" pitchFamily="2" charset="0"/>
                <a:cs typeface="NikoshBAN" panose="02000000000000000000" pitchFamily="2" charset="0"/>
              </a:rPr>
              <a:t>) পানীয়ের</a:t>
            </a:r>
          </a:p>
          <a:p>
            <a:pPr algn="just">
              <a:buFont typeface="Wingdings" panose="05000000000000000000" pitchFamily="2" charset="2"/>
              <a:buChar char="Ø"/>
            </a:pPr>
            <a:r>
              <a:rPr lang="en-US" b="1" dirty="0" smtClean="0">
                <a:latin typeface="NikoshBAN" panose="02000000000000000000" pitchFamily="2" charset="0"/>
                <a:cs typeface="NikoshBAN" panose="02000000000000000000" pitchFamily="2" charset="0"/>
              </a:rPr>
              <a:t>৬।</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মংড়ু শহরে রাত কয়টার পর বিজলি থাকে না?</a:t>
            </a:r>
          </a:p>
          <a:p>
            <a:pPr marL="0" indent="0" algn="just">
              <a:buNone/>
            </a:pPr>
            <a:r>
              <a:rPr lang="el-GR" b="1"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সাতটা</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খ</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আটটা</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নয়টা</a:t>
            </a:r>
            <a:r>
              <a:rPr lang="en-US" b="1" dirty="0" smtClean="0">
                <a:latin typeface="NikoshBAN" panose="02000000000000000000" pitchFamily="2" charset="0"/>
                <a:cs typeface="NikoshBAN" panose="02000000000000000000" pitchFamily="2" charset="0"/>
              </a:rPr>
              <a:t>    </a:t>
            </a:r>
            <a:r>
              <a:rPr lang="el-GR"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ঘ) দশটা</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গ</a:t>
            </a:r>
            <a:r>
              <a:rPr lang="as-IN" b="1" dirty="0">
                <a:latin typeface="NikoshBAN" panose="02000000000000000000" pitchFamily="2" charset="0"/>
                <a:cs typeface="NikoshBAN" panose="02000000000000000000" pitchFamily="2" charset="0"/>
              </a:rPr>
              <a:t>) নয়টা</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b="1" dirty="0" smtClean="0">
                <a:latin typeface="NikoshBAN" panose="02000000000000000000" pitchFamily="2" charset="0"/>
                <a:cs typeface="NikoshBAN" panose="02000000000000000000" pitchFamily="2" charset="0"/>
              </a:rPr>
              <a:t>৭।</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মালকিন বলতে বোঝায়-</a:t>
            </a:r>
          </a:p>
          <a:p>
            <a:pPr marL="0" indent="0" algn="just">
              <a:buNone/>
            </a:pPr>
            <a:r>
              <a:rPr lang="en-US" b="1" dirty="0" smtClean="0">
                <a:latin typeface="NikoshBAN" panose="02000000000000000000" pitchFamily="2" charset="0"/>
                <a:cs typeface="NikoshBAN" panose="02000000000000000000" pitchFamily="2" charset="0"/>
              </a:rPr>
              <a:t>         i</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মহিলা </a:t>
            </a:r>
            <a:r>
              <a:rPr lang="as-IN" b="1" dirty="0" smtClean="0">
                <a:latin typeface="NikoshBAN" panose="02000000000000000000" pitchFamily="2" charset="0"/>
                <a:cs typeface="NikoshBAN" panose="02000000000000000000" pitchFamily="2" charset="0"/>
              </a:rPr>
              <a:t>মালিক</a:t>
            </a:r>
            <a:r>
              <a:rPr lang="en-US" b="1" dirty="0" smtClean="0">
                <a:latin typeface="NikoshBAN" panose="02000000000000000000" pitchFamily="2" charset="0"/>
                <a:cs typeface="NikoshBAN" panose="02000000000000000000" pitchFamily="2" charset="0"/>
              </a:rPr>
              <a:t>       ii</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মালিকের </a:t>
            </a:r>
            <a:r>
              <a:rPr lang="as-IN" b="1" dirty="0" smtClean="0">
                <a:latin typeface="NikoshBAN" panose="02000000000000000000" pitchFamily="2" charset="0"/>
                <a:cs typeface="NikoshBAN" panose="02000000000000000000" pitchFamily="2" charset="0"/>
              </a:rPr>
              <a:t>স্ত্রী</a:t>
            </a:r>
            <a:r>
              <a:rPr lang="en-US" b="1" dirty="0" smtClean="0">
                <a:latin typeface="NikoshBAN" panose="02000000000000000000" pitchFamily="2" charset="0"/>
                <a:cs typeface="NikoshBAN" panose="02000000000000000000" pitchFamily="2" charset="0"/>
              </a:rPr>
              <a:t>     iii</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এক ধরনের ফল</a:t>
            </a:r>
          </a:p>
          <a:p>
            <a:pPr marL="0" indent="0" algn="just">
              <a:buNone/>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নিচের </a:t>
            </a:r>
            <a:r>
              <a:rPr lang="as-IN" b="1" dirty="0">
                <a:latin typeface="NikoshBAN" panose="02000000000000000000" pitchFamily="2" charset="0"/>
                <a:cs typeface="NikoshBAN" panose="02000000000000000000" pitchFamily="2" charset="0"/>
              </a:rPr>
              <a:t>কোনটি সঠিক?</a:t>
            </a:r>
          </a:p>
          <a:p>
            <a:pPr marL="0" indent="0" algn="just">
              <a:buNone/>
            </a:pPr>
            <a:r>
              <a:rPr lang="en-US" b="1" dirty="0" smtClean="0">
                <a:latin typeface="NikoshBAN" panose="02000000000000000000" pitchFamily="2" charset="0"/>
                <a:cs typeface="NikoshBAN" panose="02000000000000000000" pitchFamily="2" charset="0"/>
              </a:rPr>
              <a:t>       </a:t>
            </a:r>
            <a:r>
              <a:rPr lang="el-GR"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ক) </a:t>
            </a:r>
            <a:r>
              <a:rPr lang="en-US" b="1" dirty="0">
                <a:latin typeface="NikoshBAN" panose="02000000000000000000" pitchFamily="2" charset="0"/>
                <a:cs typeface="NikoshBAN" panose="02000000000000000000" pitchFamily="2" charset="0"/>
              </a:rPr>
              <a:t>i </a:t>
            </a:r>
            <a:r>
              <a:rPr lang="as-IN" b="1" dirty="0">
                <a:latin typeface="NikoshBAN" panose="02000000000000000000" pitchFamily="2" charset="0"/>
                <a:cs typeface="NikoshBAN" panose="02000000000000000000" pitchFamily="2" charset="0"/>
              </a:rPr>
              <a:t>ও </a:t>
            </a:r>
            <a:r>
              <a:rPr lang="en-US" b="1" dirty="0" smtClean="0">
                <a:latin typeface="NikoshBAN" panose="02000000000000000000" pitchFamily="2" charset="0"/>
                <a:cs typeface="NikoshBAN" panose="02000000000000000000" pitchFamily="2" charset="0"/>
              </a:rPr>
              <a:t>ii   </a:t>
            </a:r>
            <a:r>
              <a:rPr lang="el-GR" b="1"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r>
              <a:rPr lang="en-US" b="1" dirty="0">
                <a:latin typeface="NikoshBAN" panose="02000000000000000000" pitchFamily="2" charset="0"/>
                <a:cs typeface="NikoshBAN" panose="02000000000000000000" pitchFamily="2" charset="0"/>
              </a:rPr>
              <a:t>খ</a:t>
            </a:r>
            <a:r>
              <a:rPr lang="as-IN" b="1" dirty="0" smtClean="0">
                <a:latin typeface="NikoshBAN" panose="02000000000000000000" pitchFamily="2" charset="0"/>
                <a:cs typeface="NikoshBAN" panose="02000000000000000000" pitchFamily="2" charset="0"/>
              </a:rPr>
              <a:t>) </a:t>
            </a:r>
            <a:r>
              <a:rPr lang="en-US" b="1" dirty="0">
                <a:latin typeface="NikoshBAN" panose="02000000000000000000" pitchFamily="2" charset="0"/>
                <a:cs typeface="NikoshBAN" panose="02000000000000000000" pitchFamily="2" charset="0"/>
              </a:rPr>
              <a:t>ii  ও  iii      গ) </a:t>
            </a:r>
            <a:r>
              <a:rPr lang="en-US" b="1" dirty="0" smtClean="0">
                <a:latin typeface="NikoshBAN" panose="02000000000000000000" pitchFamily="2" charset="0"/>
                <a:cs typeface="NikoshBAN" panose="02000000000000000000" pitchFamily="2" charset="0"/>
              </a:rPr>
              <a:t>iii   ও   </a:t>
            </a:r>
            <a:r>
              <a:rPr lang="en-US" b="1" dirty="0">
                <a:latin typeface="NikoshBAN" panose="02000000000000000000" pitchFamily="2" charset="0"/>
                <a:cs typeface="NikoshBAN" panose="02000000000000000000" pitchFamily="2" charset="0"/>
              </a:rPr>
              <a:t>i    </a:t>
            </a:r>
            <a:r>
              <a:rPr lang="as-IN" b="1" dirty="0" smtClean="0">
                <a:latin typeface="NikoshBAN" panose="02000000000000000000" pitchFamily="2" charset="0"/>
                <a:cs typeface="NikoshBAN" panose="02000000000000000000" pitchFamily="2" charset="0"/>
              </a:rPr>
              <a:t>ঘ</a:t>
            </a:r>
            <a:r>
              <a:rPr lang="as-IN" b="1" dirty="0">
                <a:latin typeface="NikoshBAN" panose="02000000000000000000" pitchFamily="2" charset="0"/>
                <a:cs typeface="NikoshBAN" panose="02000000000000000000" pitchFamily="2" charset="0"/>
              </a:rPr>
              <a:t>) </a:t>
            </a:r>
            <a:r>
              <a:rPr lang="en-US" b="1" dirty="0">
                <a:latin typeface="NikoshBAN" panose="02000000000000000000" pitchFamily="2" charset="0"/>
                <a:cs typeface="NikoshBAN" panose="02000000000000000000" pitchFamily="2" charset="0"/>
              </a:rPr>
              <a:t>iii</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ক</a:t>
            </a:r>
            <a:r>
              <a:rPr lang="as-IN" b="1" dirty="0">
                <a:latin typeface="NikoshBAN" panose="02000000000000000000" pitchFamily="2" charset="0"/>
                <a:cs typeface="NikoshBAN" panose="02000000000000000000" pitchFamily="2" charset="0"/>
              </a:rPr>
              <a:t>) </a:t>
            </a:r>
            <a:r>
              <a:rPr lang="en-US" b="1" dirty="0">
                <a:latin typeface="NikoshBAN" panose="02000000000000000000" pitchFamily="2" charset="0"/>
                <a:cs typeface="NikoshBAN" panose="02000000000000000000" pitchFamily="2" charset="0"/>
              </a:rPr>
              <a:t>i </a:t>
            </a:r>
            <a:r>
              <a:rPr lang="as-IN" b="1" dirty="0">
                <a:latin typeface="NikoshBAN" panose="02000000000000000000" pitchFamily="2" charset="0"/>
                <a:cs typeface="NikoshBAN" panose="02000000000000000000" pitchFamily="2" charset="0"/>
              </a:rPr>
              <a:t>ও </a:t>
            </a:r>
            <a:r>
              <a:rPr lang="en-US" b="1" dirty="0">
                <a:latin typeface="NikoshBAN" panose="02000000000000000000" pitchFamily="2" charset="0"/>
                <a:cs typeface="NikoshBAN" panose="02000000000000000000" pitchFamily="2" charset="0"/>
              </a:rPr>
              <a:t>ii </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b="1" dirty="0" smtClean="0">
                <a:latin typeface="NikoshBAN" panose="02000000000000000000" pitchFamily="2" charset="0"/>
                <a:cs typeface="NikoshBAN" panose="02000000000000000000" pitchFamily="2" charset="0"/>
              </a:rPr>
              <a:t>৮।</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বিপ্রদাশ বড়ুয়া ক’বার অগ্রণী ব্যাংক শিশু সাহিত্য পুরস্কার পান?</a:t>
            </a:r>
          </a:p>
          <a:p>
            <a:pPr marL="0" indent="0" algn="just">
              <a:buNone/>
            </a:pPr>
            <a:r>
              <a:rPr lang="en-US" b="1" dirty="0" smtClean="0">
                <a:latin typeface="NikoshBAN" panose="02000000000000000000" pitchFamily="2" charset="0"/>
                <a:cs typeface="NikoshBAN" panose="02000000000000000000" pitchFamily="2" charset="0"/>
              </a:rPr>
              <a:t>         </a:t>
            </a:r>
            <a:r>
              <a:rPr lang="el-GR"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ক) </a:t>
            </a:r>
            <a:r>
              <a:rPr lang="as-IN" b="1" dirty="0" smtClean="0">
                <a:latin typeface="NikoshBAN" panose="02000000000000000000" pitchFamily="2" charset="0"/>
                <a:cs typeface="NikoshBAN" panose="02000000000000000000" pitchFamily="2" charset="0"/>
              </a:rPr>
              <a:t>একবার</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খ</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দুবার</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তিনবার</a:t>
            </a:r>
            <a:r>
              <a:rPr lang="en-US" b="1" dirty="0" smtClean="0">
                <a:latin typeface="NikoshBAN" panose="02000000000000000000" pitchFamily="2" charset="0"/>
                <a:cs typeface="NikoshBAN" panose="02000000000000000000" pitchFamily="2" charset="0"/>
              </a:rPr>
              <a:t>     </a:t>
            </a:r>
            <a:r>
              <a:rPr lang="el-GR"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ঘ) চারবার</a:t>
            </a:r>
          </a:p>
          <a:p>
            <a:pPr algn="just">
              <a:buFont typeface="Wingdings" panose="05000000000000000000" pitchFamily="2" charset="2"/>
              <a:buChar char="ü"/>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 </a:t>
            </a:r>
            <a:r>
              <a:rPr lang="as-IN" b="1" dirty="0" smtClean="0">
                <a:latin typeface="NikoshBAN" panose="02000000000000000000" pitchFamily="2" charset="0"/>
                <a:cs typeface="NikoshBAN" panose="02000000000000000000" pitchFamily="2" charset="0"/>
              </a:rPr>
              <a:t>খ</a:t>
            </a:r>
            <a:r>
              <a:rPr lang="as-IN" b="1" dirty="0">
                <a:latin typeface="NikoshBAN" panose="02000000000000000000" pitchFamily="2" charset="0"/>
                <a:cs typeface="NikoshBAN" panose="02000000000000000000" pitchFamily="2" charset="0"/>
              </a:rPr>
              <a:t>) দুবার </a:t>
            </a:r>
            <a:endParaRPr lang="en-US" b="1" dirty="0" smtClean="0">
              <a:latin typeface="NikoshBAN" panose="02000000000000000000" pitchFamily="2" charset="0"/>
              <a:cs typeface="NikoshBAN" panose="02000000000000000000" pitchFamily="2" charset="0"/>
            </a:endParaRPr>
          </a:p>
          <a:p>
            <a:pPr algn="just"/>
            <a:endParaRPr lang="as-IN" b="1" dirty="0">
              <a:latin typeface="NikoshBAN" panose="02000000000000000000" pitchFamily="2" charset="0"/>
              <a:cs typeface="NikoshBAN" panose="02000000000000000000" pitchFamily="2" charset="0"/>
            </a:endParaRPr>
          </a:p>
          <a:p>
            <a:pPr algn="just"/>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13090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smtClean="0">
                <a:latin typeface="NikoshBAN" panose="02000000000000000000" pitchFamily="2" charset="0"/>
                <a:cs typeface="NikoshBAN" panose="02000000000000000000" pitchFamily="2" charset="0"/>
              </a:rPr>
              <a:t>বাড়ির কাজ</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lstStyle/>
          <a:p>
            <a:pPr algn="just"/>
            <a:endParaRPr lang="en-US" b="1" dirty="0" smtClean="0">
              <a:latin typeface="NikoshBAN" panose="02000000000000000000" pitchFamily="2" charset="0"/>
              <a:cs typeface="NikoshBAN" panose="02000000000000000000" pitchFamily="2" charset="0"/>
            </a:endParaRPr>
          </a:p>
          <a:p>
            <a:pPr algn="just"/>
            <a:endParaRPr lang="en-US" b="1" dirty="0">
              <a:latin typeface="NikoshBAN" panose="02000000000000000000" pitchFamily="2" charset="0"/>
              <a:cs typeface="NikoshBAN" panose="02000000000000000000" pitchFamily="2" charset="0"/>
            </a:endParaRPr>
          </a:p>
          <a:p>
            <a:pPr algn="just"/>
            <a:endParaRPr lang="en-US" b="1" dirty="0" smtClean="0">
              <a:latin typeface="NikoshBAN" panose="02000000000000000000" pitchFamily="2" charset="0"/>
              <a:cs typeface="NikoshBAN" panose="02000000000000000000" pitchFamily="2" charset="0"/>
            </a:endParaRPr>
          </a:p>
          <a:p>
            <a:pPr algn="just"/>
            <a:endParaRPr lang="en-US" b="1" dirty="0">
              <a:latin typeface="NikoshBAN" panose="02000000000000000000" pitchFamily="2" charset="0"/>
              <a:cs typeface="NikoshBAN" panose="02000000000000000000" pitchFamily="2" charset="0"/>
            </a:endParaRPr>
          </a:p>
          <a:p>
            <a:pPr algn="just"/>
            <a:endParaRPr lang="en-US" b="1" dirty="0" smtClean="0">
              <a:latin typeface="NikoshBAN" panose="02000000000000000000" pitchFamily="2" charset="0"/>
              <a:cs typeface="NikoshBAN" panose="02000000000000000000" pitchFamily="2" charset="0"/>
            </a:endParaRPr>
          </a:p>
          <a:p>
            <a:pPr algn="just"/>
            <a:endParaRPr lang="en-US" b="1" dirty="0">
              <a:latin typeface="NikoshBAN" panose="02000000000000000000" pitchFamily="2" charset="0"/>
              <a:cs typeface="NikoshBAN" panose="02000000000000000000" pitchFamily="2" charset="0"/>
            </a:endParaRPr>
          </a:p>
          <a:p>
            <a:pPr algn="just"/>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Ø"/>
            </a:pPr>
            <a:r>
              <a:rPr lang="en-US" sz="4400" b="1" dirty="0" smtClean="0">
                <a:latin typeface="NikoshBAN" panose="02000000000000000000" pitchFamily="2" charset="0"/>
                <a:cs typeface="NikoshBAN" panose="02000000000000000000" pitchFamily="2" charset="0"/>
              </a:rPr>
              <a:t>১। ‘</a:t>
            </a:r>
            <a:r>
              <a:rPr lang="en-US" sz="4400" b="1" dirty="0" err="1" smtClean="0">
                <a:latin typeface="NikoshBAN" panose="02000000000000000000" pitchFamily="2" charset="0"/>
                <a:cs typeface="NikoshBAN" panose="02000000000000000000" pitchFamily="2" charset="0"/>
              </a:rPr>
              <a:t>মংডুর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পথে</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ভ্রমণকাহিনি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অবলম্বনে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তোমার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ব্যাক্তিগত</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ভ্রমণের</a:t>
            </a:r>
            <a:r>
              <a:rPr lang="en-US" sz="4400" b="1" dirty="0" smtClean="0">
                <a:latin typeface="NikoshBAN" panose="02000000000000000000" pitchFamily="2" charset="0"/>
                <a:cs typeface="NikoshBAN" panose="02000000000000000000" pitchFamily="2" charset="0"/>
              </a:rPr>
              <a:t> বর্ণনা </a:t>
            </a:r>
            <a:r>
              <a:rPr lang="en-US" sz="4400" b="1" dirty="0" err="1" smtClean="0">
                <a:latin typeface="NikoshBAN" panose="02000000000000000000" pitchFamily="2" charset="0"/>
                <a:cs typeface="NikoshBAN" panose="02000000000000000000" pitchFamily="2" charset="0"/>
              </a:rPr>
              <a:t>দিয়ে</a:t>
            </a:r>
            <a:r>
              <a:rPr lang="en-US" sz="4400" b="1" dirty="0" smtClean="0">
                <a:latin typeface="NikoshBAN" panose="02000000000000000000" pitchFamily="2" charset="0"/>
                <a:cs typeface="NikoshBAN" panose="02000000000000000000" pitchFamily="2" charset="0"/>
              </a:rPr>
              <a:t> একটি </a:t>
            </a:r>
            <a:r>
              <a:rPr lang="en-US" sz="4400" b="1" dirty="0" err="1" smtClean="0">
                <a:latin typeface="NikoshBAN" panose="02000000000000000000" pitchFamily="2" charset="0"/>
                <a:cs typeface="NikoshBAN" panose="02000000000000000000" pitchFamily="2" charset="0"/>
              </a:rPr>
              <a:t>প্রতিবেদন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রচনা</a:t>
            </a:r>
            <a:r>
              <a:rPr lang="en-US" sz="4400" b="1" dirty="0" smtClean="0">
                <a:latin typeface="NikoshBAN" panose="02000000000000000000" pitchFamily="2" charset="0"/>
                <a:cs typeface="NikoshBAN" panose="02000000000000000000" pitchFamily="2" charset="0"/>
              </a:rPr>
              <a:t> কর।</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12" y="1146412"/>
            <a:ext cx="10163175" cy="2756848"/>
          </a:xfrm>
          <a:prstGeom prst="rect">
            <a:avLst/>
          </a:prstGeom>
        </p:spPr>
      </p:pic>
    </p:spTree>
    <p:extLst>
      <p:ext uri="{BB962C8B-B14F-4D97-AF65-F5344CB8AC3E}">
        <p14:creationId xmlns:p14="http://schemas.microsoft.com/office/powerpoint/2010/main" val="21834415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err="1" smtClean="0">
                <a:latin typeface="NikoshBAN" panose="02000000000000000000" pitchFamily="2" charset="0"/>
                <a:cs typeface="NikoshBAN" panose="02000000000000000000" pitchFamily="2" charset="0"/>
              </a:rPr>
              <a:t>আজকের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ক্লাসে</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অংশগ্রহণের</a:t>
            </a:r>
            <a:r>
              <a:rPr lang="en-US" b="1" dirty="0" smtClean="0">
                <a:latin typeface="NikoshBAN" panose="02000000000000000000" pitchFamily="2" charset="0"/>
                <a:cs typeface="NikoshBAN" panose="02000000000000000000" pitchFamily="2" charset="0"/>
              </a:rPr>
              <a:t> জন্য সবাইকে ধন্যবাদ</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lstStyle/>
          <a:p>
            <a:pPr marL="0" indent="0" algn="just">
              <a:buNone/>
            </a:pP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45" y="900752"/>
            <a:ext cx="10945504" cy="5418161"/>
          </a:xfrm>
          <a:prstGeom prst="rect">
            <a:avLst/>
          </a:prstGeom>
        </p:spPr>
      </p:pic>
    </p:spTree>
    <p:extLst>
      <p:ext uri="{BB962C8B-B14F-4D97-AF65-F5344CB8AC3E}">
        <p14:creationId xmlns:p14="http://schemas.microsoft.com/office/powerpoint/2010/main" val="13776149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8" y="259308"/>
            <a:ext cx="11395881" cy="641444"/>
          </a:xfrm>
        </p:spPr>
        <p:txBody>
          <a:bodyPr>
            <a:normAutofit fontScale="90000"/>
          </a:bodyPr>
          <a:lstStyle/>
          <a:p>
            <a:pPr algn="ctr"/>
            <a:r>
              <a:rPr lang="en-US" b="1" dirty="0" err="1" smtClean="0">
                <a:latin typeface="NikoshBAN" panose="02000000000000000000" pitchFamily="2" charset="0"/>
                <a:cs typeface="NikoshBAN" panose="02000000000000000000" pitchFamily="2" charset="0"/>
              </a:rPr>
              <a:t>পরিচিতি</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4599295" cy="5663821"/>
          </a:xfrm>
        </p:spPr>
        <p:txBody>
          <a:bodyPr>
            <a:normAutofit/>
          </a:bodyPr>
          <a:lstStyle/>
          <a:p>
            <a:pPr algn="just">
              <a:buFont typeface="Wingdings" panose="05000000000000000000" pitchFamily="2" charset="2"/>
              <a:buChar char="q"/>
            </a:pPr>
            <a:r>
              <a:rPr lang="en-US" sz="4000" b="1" dirty="0" err="1" smtClean="0">
                <a:latin typeface="NikoshBAN" panose="02000000000000000000" pitchFamily="2" charset="0"/>
                <a:cs typeface="NikoshBAN" panose="02000000000000000000" pitchFamily="2" charset="0"/>
              </a:rPr>
              <a:t>বিলকিস</a:t>
            </a:r>
            <a:r>
              <a:rPr lang="en-US" sz="4000" b="1" dirty="0" smtClean="0">
                <a:latin typeface="NikoshBAN" panose="02000000000000000000" pitchFamily="2" charset="0"/>
                <a:cs typeface="NikoshBAN" panose="02000000000000000000" pitchFamily="2" charset="0"/>
              </a:rPr>
              <a:t> আকতার</a:t>
            </a:r>
          </a:p>
          <a:p>
            <a:pPr algn="just">
              <a:buFont typeface="Wingdings" panose="05000000000000000000" pitchFamily="2" charset="2"/>
              <a:buChar char="Ø"/>
            </a:pPr>
            <a:r>
              <a:rPr lang="en-US" sz="4000" b="1" dirty="0" err="1" smtClean="0">
                <a:latin typeface="NikoshBAN" panose="02000000000000000000" pitchFamily="2" charset="0"/>
                <a:cs typeface="NikoshBAN" panose="02000000000000000000" pitchFamily="2" charset="0"/>
              </a:rPr>
              <a:t>সহকারী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শিক্ষক</a:t>
            </a:r>
            <a:r>
              <a:rPr lang="en-US" sz="4000" b="1" dirty="0" smtClean="0">
                <a:latin typeface="NikoshBAN" panose="02000000000000000000" pitchFamily="2" charset="0"/>
                <a:cs typeface="NikoshBAN" panose="02000000000000000000" pitchFamily="2" charset="0"/>
              </a:rPr>
              <a:t> (বাংলা)</a:t>
            </a:r>
          </a:p>
          <a:p>
            <a:pPr algn="just">
              <a:buFont typeface="Wingdings" panose="05000000000000000000" pitchFamily="2" charset="2"/>
              <a:buChar char="Ø"/>
            </a:pPr>
            <a:r>
              <a:rPr lang="en-US" sz="4000" b="1" dirty="0" err="1" smtClean="0">
                <a:latin typeface="NikoshBAN" panose="02000000000000000000" pitchFamily="2" charset="0"/>
                <a:cs typeface="NikoshBAN" panose="02000000000000000000" pitchFamily="2" charset="0"/>
              </a:rPr>
              <a:t>অংকুর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সোসাইটি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বালিকা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উচ্চ</a:t>
            </a:r>
            <a:r>
              <a:rPr lang="en-US" sz="4000" b="1" dirty="0" smtClean="0">
                <a:latin typeface="NikoshBAN" panose="02000000000000000000" pitchFamily="2" charset="0"/>
                <a:cs typeface="NikoshBAN" panose="02000000000000000000" pitchFamily="2" charset="0"/>
              </a:rPr>
              <a:t> বিদ্যালয়</a:t>
            </a:r>
          </a:p>
          <a:p>
            <a:pPr algn="just">
              <a:buFont typeface="Wingdings" panose="05000000000000000000" pitchFamily="2" charset="2"/>
              <a:buChar char="Ø"/>
            </a:pPr>
            <a:r>
              <a:rPr lang="en-US" sz="4000" b="1" dirty="0" err="1" smtClean="0">
                <a:latin typeface="NikoshBAN" panose="02000000000000000000" pitchFamily="2" charset="0"/>
                <a:cs typeface="NikoshBAN" panose="02000000000000000000" pitchFamily="2" charset="0"/>
              </a:rPr>
              <a:t>নাসিরাবাদ</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চট্টগ্রাম</a:t>
            </a:r>
            <a:r>
              <a:rPr lang="en-US" sz="4000" b="1" dirty="0" smtClean="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8024885" y="232010"/>
            <a:ext cx="3903260" cy="6332561"/>
          </a:xfrm>
          <a:prstGeom prst="rect">
            <a:avLst/>
          </a:prstGeom>
        </p:spPr>
      </p:pic>
      <p:sp>
        <p:nvSpPr>
          <p:cNvPr id="5" name="Decagon 4"/>
          <p:cNvSpPr/>
          <p:nvPr/>
        </p:nvSpPr>
        <p:spPr>
          <a:xfrm>
            <a:off x="8024885" y="2688608"/>
            <a:ext cx="3903260" cy="2088107"/>
          </a:xfrm>
          <a:prstGeom prst="decagon">
            <a:avLst/>
          </a:prstGeom>
          <a:solidFill>
            <a:srgbClr val="E4B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NikoshBAN" panose="02000000000000000000" pitchFamily="2" charset="0"/>
                <a:cs typeface="NikoshBAN" panose="02000000000000000000" pitchFamily="2" charset="0"/>
              </a:rPr>
              <a:t>শ্রেণি : ৮ম</a:t>
            </a:r>
          </a:p>
          <a:p>
            <a:pPr algn="ctr"/>
            <a:r>
              <a:rPr lang="en-US" sz="4000" b="1" dirty="0" err="1" smtClean="0">
                <a:solidFill>
                  <a:schemeClr val="tx1"/>
                </a:solidFill>
                <a:latin typeface="NikoshBAN" panose="02000000000000000000" pitchFamily="2" charset="0"/>
                <a:cs typeface="NikoshBAN" panose="02000000000000000000" pitchFamily="2" charset="0"/>
              </a:rPr>
              <a:t>বিষয়</a:t>
            </a:r>
            <a:r>
              <a:rPr lang="en-US" sz="4000" b="1" dirty="0" smtClean="0">
                <a:solidFill>
                  <a:schemeClr val="tx1"/>
                </a:solidFill>
                <a:latin typeface="NikoshBAN" panose="02000000000000000000" pitchFamily="2" charset="0"/>
                <a:cs typeface="NikoshBAN" panose="02000000000000000000" pitchFamily="2" charset="0"/>
              </a:rPr>
              <a:t> :বাংলা (</a:t>
            </a:r>
            <a:r>
              <a:rPr lang="en-US" sz="4000" b="1" dirty="0" err="1" smtClean="0">
                <a:solidFill>
                  <a:schemeClr val="tx1"/>
                </a:solidFill>
                <a:latin typeface="NikoshBAN" panose="02000000000000000000" pitchFamily="2" charset="0"/>
                <a:cs typeface="NikoshBAN" panose="02000000000000000000" pitchFamily="2" charset="0"/>
              </a:rPr>
              <a:t>গদ্যাংশ</a:t>
            </a:r>
            <a:r>
              <a:rPr lang="en-US" sz="4000" b="1" dirty="0" smtClean="0">
                <a:solidFill>
                  <a:schemeClr val="tx1"/>
                </a:solidFill>
                <a:latin typeface="NikoshBAN" panose="02000000000000000000" pitchFamily="2" charset="0"/>
                <a:cs typeface="NikoshBAN" panose="02000000000000000000" pitchFamily="2" charset="0"/>
              </a:rPr>
              <a:t>)</a:t>
            </a:r>
            <a:endParaRPr lang="en-US" sz="40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12" y="900752"/>
            <a:ext cx="2286000" cy="5663820"/>
          </a:xfrm>
          <a:prstGeom prst="rect">
            <a:avLst/>
          </a:prstGeom>
        </p:spPr>
      </p:pic>
    </p:spTree>
    <p:extLst>
      <p:ext uri="{BB962C8B-B14F-4D97-AF65-F5344CB8AC3E}">
        <p14:creationId xmlns:p14="http://schemas.microsoft.com/office/powerpoint/2010/main" val="1243531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err="1" smtClean="0">
                <a:latin typeface="NikoshBAN" panose="02000000000000000000" pitchFamily="2" charset="0"/>
                <a:cs typeface="NikoshBAN" panose="02000000000000000000" pitchFamily="2" charset="0"/>
              </a:rPr>
              <a:t>ছবিগুলো</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দেখে</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আজকের</a:t>
            </a:r>
            <a:r>
              <a:rPr lang="en-US" b="1" dirty="0" smtClean="0">
                <a:latin typeface="NikoshBAN" panose="02000000000000000000" pitchFamily="2" charset="0"/>
                <a:cs typeface="NikoshBAN" panose="02000000000000000000" pitchFamily="2" charset="0"/>
              </a:rPr>
              <a:t> পাঠ </a:t>
            </a:r>
            <a:r>
              <a:rPr lang="en-US" b="1" dirty="0" err="1" smtClean="0">
                <a:latin typeface="NikoshBAN" panose="02000000000000000000" pitchFamily="2" charset="0"/>
                <a:cs typeface="NikoshBAN" panose="02000000000000000000" pitchFamily="2" charset="0"/>
              </a:rPr>
              <a:t>শিরোনামটি</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বলার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চেষ্টা</a:t>
            </a:r>
            <a:r>
              <a:rPr lang="en-US" b="1" dirty="0" smtClean="0">
                <a:latin typeface="NikoshBAN" panose="02000000000000000000" pitchFamily="2" charset="0"/>
                <a:cs typeface="NikoshBAN" panose="02000000000000000000" pitchFamily="2" charset="0"/>
              </a:rPr>
              <a:t> কর---</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normAutofit/>
          </a:bodyPr>
          <a:lstStyle/>
          <a:p>
            <a:pPr marL="0" indent="0" algn="just">
              <a:buNone/>
            </a:pPr>
            <a:r>
              <a:rPr lang="en-US" sz="5400" b="1" dirty="0" smtClean="0">
                <a:solidFill>
                  <a:srgbClr val="E4BEC6"/>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6" y="900752"/>
            <a:ext cx="5786651" cy="23747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164" y="900752"/>
            <a:ext cx="5295332" cy="23747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42" y="3930165"/>
            <a:ext cx="11559654" cy="1979706"/>
          </a:xfrm>
          <a:prstGeom prst="rect">
            <a:avLst/>
          </a:prstGeom>
        </p:spPr>
      </p:pic>
      <p:sp>
        <p:nvSpPr>
          <p:cNvPr id="7" name="Oval 6"/>
          <p:cNvSpPr/>
          <p:nvPr/>
        </p:nvSpPr>
        <p:spPr>
          <a:xfrm>
            <a:off x="1119117" y="3350330"/>
            <a:ext cx="4012442" cy="518615"/>
          </a:xfrm>
          <a:prstGeom prst="ellipse">
            <a:avLst/>
          </a:prstGeom>
          <a:solidFill>
            <a:srgbClr val="E4B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পিরামিড</a:t>
            </a:r>
            <a:endParaRPr lang="en-US" sz="4000" b="1"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7219666" y="3398293"/>
            <a:ext cx="3739486" cy="518615"/>
          </a:xfrm>
          <a:prstGeom prst="ellipse">
            <a:avLst/>
          </a:prstGeom>
          <a:solidFill>
            <a:srgbClr val="E4B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নীলনদ</a:t>
            </a:r>
            <a:endParaRPr lang="en-US" sz="4000" b="1"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3289110" y="6032310"/>
            <a:ext cx="6196084" cy="532263"/>
          </a:xfrm>
          <a:prstGeom prst="ellipse">
            <a:avLst/>
          </a:prstGeom>
          <a:solidFill>
            <a:srgbClr val="E4B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নীলনদ</a:t>
            </a:r>
            <a:r>
              <a:rPr lang="en-US" sz="3600" b="1" dirty="0" smtClean="0">
                <a:solidFill>
                  <a:schemeClr val="tx1"/>
                </a:solidFill>
                <a:latin typeface="NikoshBAN" panose="02000000000000000000" pitchFamily="2" charset="0"/>
                <a:cs typeface="NikoshBAN" panose="02000000000000000000" pitchFamily="2" charset="0"/>
              </a:rPr>
              <a:t> আর </a:t>
            </a:r>
            <a:r>
              <a:rPr lang="en-US" sz="3600" b="1" dirty="0" err="1" smtClean="0">
                <a:solidFill>
                  <a:schemeClr val="tx1"/>
                </a:solidFill>
                <a:latin typeface="NikoshBAN" panose="02000000000000000000" pitchFamily="2" charset="0"/>
                <a:cs typeface="NikoshBAN" panose="02000000000000000000" pitchFamily="2" charset="0"/>
              </a:rPr>
              <a:t>পিরামিডের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দেশ</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8303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en-US" b="1" dirty="0" err="1" smtClean="0">
                <a:latin typeface="NikoshBAN" panose="02000000000000000000" pitchFamily="2" charset="0"/>
                <a:cs typeface="NikoshBAN" panose="02000000000000000000" pitchFamily="2" charset="0"/>
              </a:rPr>
              <a:t>আমাদের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আজকের</a:t>
            </a:r>
            <a:r>
              <a:rPr lang="en-US" b="1" dirty="0" smtClean="0">
                <a:latin typeface="NikoshBAN" panose="02000000000000000000" pitchFamily="2" charset="0"/>
                <a:cs typeface="NikoshBAN" panose="02000000000000000000" pitchFamily="2" charset="0"/>
              </a:rPr>
              <a:t> পাঠ</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lstStyle/>
          <a:p>
            <a:pPr marL="0" indent="0" algn="just">
              <a:buNone/>
            </a:pPr>
            <a:r>
              <a:rPr lang="en-US" sz="7200" b="1" dirty="0" smtClean="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মংডুর</a:t>
            </a:r>
            <a:r>
              <a:rPr lang="en-US" sz="7200" b="1" dirty="0" smtClean="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পথে</a:t>
            </a:r>
            <a:endParaRPr lang="en-US" sz="7200" b="1" dirty="0" smtClean="0">
              <a:latin typeface="NikoshBAN" panose="02000000000000000000" pitchFamily="2" charset="0"/>
              <a:cs typeface="NikoshBAN" panose="02000000000000000000" pitchFamily="2" charset="0"/>
            </a:endParaRPr>
          </a:p>
          <a:p>
            <a:pPr marL="0" indent="0" algn="just">
              <a:buNone/>
            </a:pPr>
            <a:r>
              <a:rPr lang="en-US" b="1" dirty="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r>
              <a:rPr lang="en-US" sz="4400" b="1" dirty="0" smtClean="0">
                <a:latin typeface="NikoshBAN" panose="02000000000000000000" pitchFamily="2" charset="0"/>
                <a:cs typeface="NikoshBAN" panose="02000000000000000000" pitchFamily="2" charset="0"/>
              </a:rPr>
              <a:t>-</a:t>
            </a:r>
            <a:r>
              <a:rPr lang="en-US" sz="4400" b="1" dirty="0" err="1" smtClean="0">
                <a:latin typeface="NikoshBAN" panose="02000000000000000000" pitchFamily="2" charset="0"/>
                <a:cs typeface="NikoshBAN" panose="02000000000000000000" pitchFamily="2" charset="0"/>
              </a:rPr>
              <a:t>বিপ্রদাশ</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বড়ুয়া</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914" b="100000" l="5588" r="100000">
                        <a14:foregroundMark x1="6744" y1="49272" x2="8478" y2="32980"/>
                        <a14:foregroundMark x1="12331" y1="50728" x2="13873" y2="42119"/>
                        <a14:foregroundMark x1="5395" y1="90464" x2="6166" y2="57616"/>
                        <a14:foregroundMark x1="16378" y1="88477" x2="14258" y2="82252"/>
                        <a14:foregroundMark x1="30829" y1="26225" x2="34297" y2="15232"/>
                        <a14:foregroundMark x1="34875" y1="14305" x2="34875" y2="14305"/>
                        <a14:foregroundMark x1="36031" y1="14305" x2="36224" y2="12185"/>
                        <a14:foregroundMark x1="51445" y1="59338" x2="52023" y2="66755"/>
                        <a14:foregroundMark x1="54143" y1="59073" x2="52408" y2="61192"/>
                        <a14:foregroundMark x1="64933" y1="86093" x2="61079" y2="69139"/>
                        <a14:foregroundMark x1="45857" y1="97881" x2="62042" y2="86358"/>
                        <a14:foregroundMark x1="94605" y1="82252" x2="61657" y2="68609"/>
                        <a14:foregroundMark x1="96339" y1="60530" x2="92871" y2="78675"/>
                        <a14:foregroundMark x1="78420" y1="5695" x2="93064" y2="3046"/>
                        <a14:foregroundMark x1="59923" y1="30331" x2="59538" y2="19603"/>
                        <a14:foregroundMark x1="84586" y1="18411" x2="86127" y2="14570"/>
                        <a14:backgroundMark x1="52408" y1="53775" x2="55106" y2="28874"/>
                        <a14:backgroundMark x1="8863" y1="45563" x2="8863" y2="45563"/>
                        <a14:backgroundMark x1="10983" y1="44503" x2="11175" y2="44901"/>
                        <a14:backgroundMark x1="14451" y1="50596" x2="14451" y2="50596"/>
                        <a14:backgroundMark x1="14451" y1="46623" x2="14451" y2="46623"/>
                        <a14:backgroundMark x1="14836" y1="44901" x2="14836" y2="44901"/>
                        <a14:backgroundMark x1="92100" y1="38808" x2="92100" y2="38808"/>
                        <a14:backgroundMark x1="98073" y1="72185" x2="98073" y2="72185"/>
                        <a14:backgroundMark x1="98073" y1="59735" x2="98073" y2="59735"/>
                        <a14:backgroundMark x1="98073" y1="51656" x2="98073" y2="51656"/>
                        <a14:backgroundMark x1="97495" y1="81192" x2="99229" y2="60795"/>
                      </a14:backgroundRemoval>
                    </a14:imgEffect>
                  </a14:imgLayer>
                </a14:imgProps>
              </a:ext>
            </a:extLst>
          </a:blip>
          <a:stretch>
            <a:fillRect/>
          </a:stretch>
        </p:blipFill>
        <p:spPr>
          <a:xfrm>
            <a:off x="259307" y="2729551"/>
            <a:ext cx="11655189" cy="3835021"/>
          </a:xfrm>
          <a:prstGeom prst="rect">
            <a:avLst/>
          </a:prstGeom>
        </p:spPr>
      </p:pic>
    </p:spTree>
    <p:extLst>
      <p:ext uri="{BB962C8B-B14F-4D97-AF65-F5344CB8AC3E}">
        <p14:creationId xmlns:p14="http://schemas.microsoft.com/office/powerpoint/2010/main" val="3969473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a:latin typeface="NikoshBAN" panose="02000000000000000000" pitchFamily="2" charset="0"/>
                <a:cs typeface="NikoshBAN" panose="02000000000000000000" pitchFamily="2" charset="0"/>
              </a:rPr>
              <a:t>শিখনফল</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a:lstStyle/>
          <a:p>
            <a:pPr marL="0" indent="0" algn="just">
              <a:buNone/>
            </a:pPr>
            <a:endParaRPr lang="en-US" b="1" dirty="0" smtClean="0">
              <a:latin typeface="NikoshBAN" panose="02000000000000000000" pitchFamily="2" charset="0"/>
              <a:cs typeface="NikoshBAN" panose="02000000000000000000" pitchFamily="2" charset="0"/>
            </a:endParaRPr>
          </a:p>
          <a:p>
            <a:pPr marL="0" indent="0" algn="just">
              <a:buNone/>
            </a:pPr>
            <a:endParaRPr lang="en-US" b="1" dirty="0">
              <a:latin typeface="NikoshBAN" panose="02000000000000000000" pitchFamily="2" charset="0"/>
              <a:cs typeface="NikoshBAN" panose="02000000000000000000" pitchFamily="2" charset="0"/>
            </a:endParaRPr>
          </a:p>
          <a:p>
            <a:pPr marL="0" indent="0" algn="just">
              <a:buNone/>
            </a:pP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 name="Horizontal Scroll 3"/>
          <p:cNvSpPr/>
          <p:nvPr/>
        </p:nvSpPr>
        <p:spPr>
          <a:xfrm>
            <a:off x="368491" y="259308"/>
            <a:ext cx="11436822" cy="6305266"/>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as-IN" sz="4400" b="1" dirty="0">
                <a:solidFill>
                  <a:schemeClr val="tx1"/>
                </a:solidFill>
                <a:latin typeface="NikoshBAN" panose="02000000000000000000" pitchFamily="2" charset="0"/>
                <a:cs typeface="NikoshBAN" panose="02000000000000000000" pitchFamily="2" charset="0"/>
              </a:rPr>
              <a:t>এই পাঠ শেষে শিক্ষার্থীরা-</a:t>
            </a:r>
          </a:p>
          <a:p>
            <a:pPr marL="571500" indent="-571500" algn="ctr">
              <a:buFont typeface="Wingdings" panose="05000000000000000000" pitchFamily="2" charset="2"/>
              <a:buChar char="Ø"/>
            </a:pPr>
            <a:r>
              <a:rPr lang="as-IN" sz="4400" b="1" dirty="0">
                <a:solidFill>
                  <a:schemeClr val="tx1"/>
                </a:solidFill>
                <a:latin typeface="NikoshBAN" panose="02000000000000000000" pitchFamily="2" charset="0"/>
                <a:cs typeface="NikoshBAN" panose="02000000000000000000" pitchFamily="2" charset="0"/>
              </a:rPr>
              <a:t>১।বিভিন্ন ধর্মের লোকদের পরিচয় জানতে পারবে।</a:t>
            </a:r>
          </a:p>
          <a:p>
            <a:pPr marL="571500" indent="-571500" algn="ctr">
              <a:buFont typeface="Wingdings" panose="05000000000000000000" pitchFamily="2" charset="2"/>
              <a:buChar char="Ø"/>
            </a:pPr>
            <a:r>
              <a:rPr lang="as-IN" sz="4400" b="1" dirty="0">
                <a:solidFill>
                  <a:schemeClr val="tx1"/>
                </a:solidFill>
                <a:latin typeface="NikoshBAN" panose="02000000000000000000" pitchFamily="2" charset="0"/>
                <a:cs typeface="NikoshBAN" panose="02000000000000000000" pitchFamily="2" charset="0"/>
              </a:rPr>
              <a:t>২।মংডুর নারীদের স্বাধীনতা ও ব্যবসা-বাণিজ্য সম্পর্কে ধারণা লাভ করবে।</a:t>
            </a:r>
          </a:p>
          <a:p>
            <a:pPr marL="571500" indent="-571500" algn="ctr">
              <a:buFont typeface="Wingdings" panose="05000000000000000000" pitchFamily="2" charset="2"/>
              <a:buChar char="Ø"/>
            </a:pPr>
            <a:r>
              <a:rPr lang="as-IN" sz="4400" b="1" dirty="0">
                <a:solidFill>
                  <a:schemeClr val="tx1"/>
                </a:solidFill>
                <a:latin typeface="NikoshBAN" panose="02000000000000000000" pitchFamily="2" charset="0"/>
                <a:cs typeface="NikoshBAN" panose="02000000000000000000" pitchFamily="2" charset="0"/>
              </a:rPr>
              <a:t>৩।মিয়ানমারের লোকদের খাদ্যাভ্যাস ও পোশাক-পরিচ্ছদ সম্পর্কে বর্ণনা করতে পারবে।</a:t>
            </a:r>
          </a:p>
        </p:txBody>
      </p:sp>
    </p:spTree>
    <p:extLst>
      <p:ext uri="{BB962C8B-B14F-4D97-AF65-F5344CB8AC3E}">
        <p14:creationId xmlns:p14="http://schemas.microsoft.com/office/powerpoint/2010/main" val="14086574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smtClean="0">
                <a:latin typeface="NikoshBAN" panose="02000000000000000000" pitchFamily="2" charset="0"/>
                <a:cs typeface="NikoshBAN" panose="02000000000000000000" pitchFamily="2" charset="0"/>
              </a:rPr>
              <a:t>লেখক পরিচিতি</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9143999" cy="5663821"/>
          </a:xfrm>
        </p:spPr>
        <p:txBody>
          <a:bodyPr>
            <a:normAutofit lnSpcReduction="10000"/>
          </a:bodyPr>
          <a:lstStyle/>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বিপ্রদাশ বড়ুয়ার জন্ম ১৯৪০ সালের ২০শে সেপ্টেম্বর চট্টগ্রামের ইছামতী গ্রামে। </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ঢাকা বিশ্ববিদ্যালয় থেকে বাংলা বিষয়ে স্নাতকোত্তর ডিগ্রি অর্জনের পর তিনি শিশু একাডেমীতে কর্মরত ছিলেন। সহকারী পরিচালক হিসেবে তিনি অবসর গ্রহণ করেন। তিনি গল্প, উপন্যাস, নাটক ও প্রবন্ধ রচনা করেছেন, লিখেছেন শিশুতোষ গল্প </a:t>
            </a:r>
            <a:r>
              <a:rPr lang="en-US" sz="3200" b="1" dirty="0" smtClean="0">
                <a:latin typeface="NikoshBAN" panose="02000000000000000000" pitchFamily="2" charset="0"/>
                <a:cs typeface="NikoshBAN" panose="02000000000000000000" pitchFamily="2" charset="0"/>
              </a:rPr>
              <a:t>-</a:t>
            </a:r>
            <a:r>
              <a:rPr lang="as-IN" sz="3200" b="1" dirty="0" smtClean="0">
                <a:latin typeface="NikoshBAN" panose="02000000000000000000" pitchFamily="2" charset="0"/>
                <a:cs typeface="NikoshBAN" panose="02000000000000000000" pitchFamily="2" charset="0"/>
              </a:rPr>
              <a:t>উপন্যাস।</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 তাঁর উল্লেখযোগ্য গ্রন্থের মধ্যে রয়েছে </a:t>
            </a:r>
            <a:r>
              <a:rPr lang="as-IN" sz="3200" b="1" dirty="0" smtClean="0">
                <a:solidFill>
                  <a:srgbClr val="FF0000"/>
                </a:solidFill>
                <a:latin typeface="NikoshBAN" panose="02000000000000000000" pitchFamily="2" charset="0"/>
                <a:cs typeface="NikoshBAN" panose="02000000000000000000" pitchFamily="2" charset="0"/>
              </a:rPr>
              <a:t>ছোটগল্প </a:t>
            </a:r>
            <a:r>
              <a:rPr lang="as-IN" sz="3200" b="1" dirty="0" smtClean="0">
                <a:latin typeface="NikoshBAN" panose="02000000000000000000" pitchFamily="2" charset="0"/>
                <a:cs typeface="NikoshBAN" panose="02000000000000000000" pitchFamily="2" charset="0"/>
              </a:rPr>
              <a:t>: ‘যুদ্ধজয়ের গল্প’, ‘গাঙচিল’, </a:t>
            </a:r>
            <a:r>
              <a:rPr lang="as-IN" sz="3200" b="1" dirty="0" smtClean="0">
                <a:solidFill>
                  <a:srgbClr val="FF0000"/>
                </a:solidFill>
                <a:latin typeface="NikoshBAN" panose="02000000000000000000" pitchFamily="2" charset="0"/>
                <a:cs typeface="NikoshBAN" panose="02000000000000000000" pitchFamily="2" charset="0"/>
              </a:rPr>
              <a:t>উপন্যাস</a:t>
            </a:r>
            <a:r>
              <a:rPr lang="as-IN" sz="3200" b="1" dirty="0" smtClean="0">
                <a:latin typeface="NikoshBAN" panose="02000000000000000000" pitchFamily="2" charset="0"/>
                <a:cs typeface="NikoshBAN" panose="02000000000000000000" pitchFamily="2" charset="0"/>
              </a:rPr>
              <a:t> : ‘মুক্তিযোদ্ধারা’, </a:t>
            </a:r>
            <a:r>
              <a:rPr lang="as-IN" sz="3200" b="1" dirty="0" smtClean="0">
                <a:solidFill>
                  <a:srgbClr val="FF0000"/>
                </a:solidFill>
                <a:latin typeface="NikoshBAN" panose="02000000000000000000" pitchFamily="2" charset="0"/>
                <a:cs typeface="NikoshBAN" panose="02000000000000000000" pitchFamily="2" charset="0"/>
              </a:rPr>
              <a:t>প্রবন্ধ</a:t>
            </a:r>
            <a:r>
              <a:rPr lang="as-IN" sz="3200" b="1" dirty="0" smtClean="0">
                <a:latin typeface="NikoshBAN" panose="02000000000000000000" pitchFamily="2" charset="0"/>
                <a:cs typeface="NikoshBAN" panose="02000000000000000000" pitchFamily="2" charset="0"/>
              </a:rPr>
              <a:t> : ‘কবিতায় বাকপ্রতিমা’; </a:t>
            </a:r>
            <a:r>
              <a:rPr lang="as-IN" sz="3200" b="1" dirty="0" smtClean="0">
                <a:solidFill>
                  <a:srgbClr val="FF0000"/>
                </a:solidFill>
                <a:latin typeface="NikoshBAN" panose="02000000000000000000" pitchFamily="2" charset="0"/>
                <a:cs typeface="NikoshBAN" panose="02000000000000000000" pitchFamily="2" charset="0"/>
              </a:rPr>
              <a:t>নাটক</a:t>
            </a:r>
            <a:r>
              <a:rPr lang="as-IN" sz="3200" b="1" dirty="0" smtClean="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‘কুমড়োলতা ও পাখি’; </a:t>
            </a:r>
            <a:r>
              <a:rPr lang="as-IN" sz="3200" b="1" dirty="0" smtClean="0">
                <a:solidFill>
                  <a:srgbClr val="FF0000"/>
                </a:solidFill>
                <a:latin typeface="NikoshBAN" panose="02000000000000000000" pitchFamily="2" charset="0"/>
                <a:cs typeface="NikoshBAN" panose="02000000000000000000" pitchFamily="2" charset="0"/>
              </a:rPr>
              <a:t>জীবনী</a:t>
            </a:r>
            <a:r>
              <a:rPr lang="as-IN" sz="3200" b="1" dirty="0" smtClean="0">
                <a:latin typeface="NikoshBAN" panose="02000000000000000000" pitchFamily="2" charset="0"/>
                <a:cs typeface="NikoshBAN" panose="02000000000000000000" pitchFamily="2" charset="0"/>
              </a:rPr>
              <a:t> : ‘বিদ্যাসাগর’ (১৯৮৮), ‘পল্লীকবি জসীমউদ্‌দীন’, </a:t>
            </a:r>
            <a:r>
              <a:rPr lang="as-IN" sz="3200" b="1" dirty="0" smtClean="0">
                <a:solidFill>
                  <a:srgbClr val="FF0000"/>
                </a:solidFill>
                <a:latin typeface="NikoshBAN" panose="02000000000000000000" pitchFamily="2" charset="0"/>
                <a:cs typeface="NikoshBAN" panose="02000000000000000000" pitchFamily="2" charset="0"/>
              </a:rPr>
              <a:t>শিশুতোষ গল্প</a:t>
            </a:r>
            <a:r>
              <a:rPr lang="as-IN" sz="3200" b="1" dirty="0" smtClean="0">
                <a:latin typeface="NikoshBAN" panose="02000000000000000000" pitchFamily="2" charset="0"/>
                <a:cs typeface="NikoshBAN" panose="02000000000000000000" pitchFamily="2" charset="0"/>
              </a:rPr>
              <a:t> : ‘সূর্য লুঠের গান’, </a:t>
            </a:r>
            <a:r>
              <a:rPr lang="as-IN" sz="3200" b="1" dirty="0" smtClean="0">
                <a:solidFill>
                  <a:srgbClr val="FF0000"/>
                </a:solidFill>
                <a:latin typeface="NikoshBAN" panose="02000000000000000000" pitchFamily="2" charset="0"/>
                <a:cs typeface="NikoshBAN" panose="02000000000000000000" pitchFamily="2" charset="0"/>
              </a:rPr>
              <a:t>শিশুতোষ উপন্যাস</a:t>
            </a:r>
            <a:r>
              <a:rPr lang="as-IN" sz="3200" b="1" dirty="0" smtClean="0">
                <a:latin typeface="NikoshBAN" panose="02000000000000000000" pitchFamily="2" charset="0"/>
                <a:cs typeface="NikoshBAN" panose="02000000000000000000" pitchFamily="2" charset="0"/>
              </a:rPr>
              <a:t> : ‘রোবট ও ফুল ফোটানোর রহস্য’। </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তিনি দুবার অগ্রণী ব্যাংক শিশুসাহিত্য পুরস্কার এবং বাংলা একাডেমি পুরস্কার লাভ করেন।</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7080" y="900751"/>
            <a:ext cx="2347415" cy="5554639"/>
          </a:xfrm>
          <a:prstGeom prst="rect">
            <a:avLst/>
          </a:prstGeom>
        </p:spPr>
      </p:pic>
    </p:spTree>
    <p:extLst>
      <p:ext uri="{BB962C8B-B14F-4D97-AF65-F5344CB8AC3E}">
        <p14:creationId xmlns:p14="http://schemas.microsoft.com/office/powerpoint/2010/main" val="19626514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smtClean="0">
                <a:latin typeface="NikoshBAN" panose="02000000000000000000" pitchFamily="2" charset="0"/>
                <a:cs typeface="NikoshBAN" panose="02000000000000000000" pitchFamily="2" charset="0"/>
              </a:rPr>
              <a:t>পাঠ-পরিচিতি</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8625385" cy="5663821"/>
          </a:xfrm>
        </p:spPr>
        <p:txBody>
          <a:bodyPr>
            <a:normAutofit fontScale="85000" lnSpcReduction="20000"/>
          </a:bodyPr>
          <a:lstStyle/>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আমাদের পূর্ব দিকের প্রতিবেশী দেশ মিয়ানমার। সেই দেশ ভ্রমণের ফলে লেখক যেসব অভিজ্ঞতা লাভ করেন তার কিছু বিবরণ এই রচনায় পরিবেশিত হয়েছে। মিয়ানমারের পশ্চিম সীমান্তের শহর মংড়ু দিয়ে লেখকের ওই দেশ সফর শুরু হয়েছিল।</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 মংড়ুর মানুষের পোষাক-পরিচ্ছদ, খাদ্যাভ্যাস, ব্যবসা-বাণিজ্য সম্পর্কে একটি ধারণা এই রচনা থেকে পাওয়া যায়। মংড়ুতে বসবাসরত বিভিন্ন ধর্মের লোক সম্পর্কেও পরিচয় আছে এতে। </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সেখানকার মেয়েরা অনেকটা </a:t>
            </a:r>
            <a:r>
              <a:rPr lang="as-IN" sz="3200" b="1" dirty="0" smtClean="0">
                <a:solidFill>
                  <a:srgbClr val="FF0000"/>
                </a:solidFill>
                <a:latin typeface="NikoshBAN" panose="02000000000000000000" pitchFamily="2" charset="0"/>
                <a:cs typeface="NikoshBAN" panose="02000000000000000000" pitchFamily="2" charset="0"/>
              </a:rPr>
              <a:t>স্বাধীনভাবে ব্যবসা-বাণিজ্য </a:t>
            </a:r>
            <a:r>
              <a:rPr lang="as-IN" sz="3200" b="1" dirty="0" smtClean="0">
                <a:latin typeface="NikoshBAN" panose="02000000000000000000" pitchFamily="2" charset="0"/>
                <a:cs typeface="NikoshBAN" panose="02000000000000000000" pitchFamily="2" charset="0"/>
              </a:rPr>
              <a:t>করে। </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বাংলাদেশের চট্টগ্রাম থেকে অনেকে মংড়ুতে গিয়ে স্থায়ীভাবে বসবাস করছে। আবার একই রাখাইন সম্প্রদায়ের লোক আছে মংড়ুতে ও বাংলাদেশের </a:t>
            </a:r>
            <a:r>
              <a:rPr lang="as-IN" sz="3200" b="1" dirty="0" smtClean="0">
                <a:solidFill>
                  <a:srgbClr val="FF0000"/>
                </a:solidFill>
                <a:latin typeface="NikoshBAN" panose="02000000000000000000" pitchFamily="2" charset="0"/>
                <a:cs typeface="NikoshBAN" panose="02000000000000000000" pitchFamily="2" charset="0"/>
              </a:rPr>
              <a:t>পটুয়াখালীতে</a:t>
            </a:r>
            <a:r>
              <a:rPr lang="as-IN" sz="3200" b="1" dirty="0" smtClean="0">
                <a:latin typeface="NikoshBAN" panose="02000000000000000000" pitchFamily="2" charset="0"/>
                <a:cs typeface="NikoshBAN" panose="02000000000000000000" pitchFamily="2" charset="0"/>
              </a:rPr>
              <a:t>। ফলে দু দেশের ভাষা ও সংস্কৃতির মিলও লেখক এভাবে খুঁজে পেয়েছেন। </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এক সময়ে মংড়ু ছিল আরাকান নামের এক স্বাধীন দেশের অংশ। আরাকানে ছিল মুসলমানদের শাসন। </a:t>
            </a:r>
            <a:endParaRPr lang="en-US" sz="3200"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sz="3200" b="1" dirty="0" smtClean="0">
                <a:latin typeface="NikoshBAN" panose="02000000000000000000" pitchFamily="2" charset="0"/>
                <a:cs typeface="NikoshBAN" panose="02000000000000000000" pitchFamily="2" charset="0"/>
              </a:rPr>
              <a:t>মিয়ানমারে বৌদ্ধ ধর্মাবলম্বীদের প্রাধান্য থাকলেও মংড়ুতে উল্লেখযোগ্য সংখ্যক মুসলমানের বসবাস লক্ষ করেছেন লেখক।</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srcRect l="12106" t="12095" r="10394" b="3936"/>
          <a:stretch/>
        </p:blipFill>
        <p:spPr>
          <a:xfrm>
            <a:off x="8993875" y="900751"/>
            <a:ext cx="2920621" cy="5663821"/>
          </a:xfrm>
          <a:prstGeom prst="rect">
            <a:avLst/>
          </a:prstGeom>
        </p:spPr>
      </p:pic>
    </p:spTree>
    <p:extLst>
      <p:ext uri="{BB962C8B-B14F-4D97-AF65-F5344CB8AC3E}">
        <p14:creationId xmlns:p14="http://schemas.microsoft.com/office/powerpoint/2010/main" val="2475204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smtClean="0">
                <a:latin typeface="NikoshBAN" panose="02000000000000000000" pitchFamily="2" charset="0"/>
                <a:cs typeface="NikoshBAN" panose="02000000000000000000" pitchFamily="2" charset="0"/>
              </a:rPr>
              <a:t>শব্দার্থ ও টীকা</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11655188" cy="5663821"/>
          </a:xfrm>
        </p:spPr>
        <p:txBody>
          <a:bodyPr numCol="2">
            <a:normAutofit fontScale="92500" lnSpcReduction="10000"/>
          </a:bodyPr>
          <a:lstStyle/>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নিরবচ্ছি্ন্ন –	একটানা।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অবিরাম</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নিরন্তর।</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পাদরি –	খ্রিস্টান ধর্ম</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প্রচার</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অভিবাসন –	স্বদেশ ছেড়ে অন্য দেশে বসবাস।</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শুল্ক দফতর –	পণ্যদ্রব্যের আমদানি রপ্তানির ওপর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কর ধার্য করে এমন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অফিস।</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দৌলত কাজী –	সতের শতকের কবি। আর</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কান রাজসভায় সাহিত্য চর্চা করেন। লোরচন্দ্রাণী কাব্যের রচয়িতা।</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আলাওল –	সতের শতকের কবি। আর</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কান রাজসভায় সাহিত্য চর্চা করেন। ‘পদ্মাবতী’ তাঁর শ্রেষ্ঠ রচনা।</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শুক্লপক্ষ –	অমাবস্যার পর থেকে পূর্ণিমা পর্যন্ত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চন্দ্রকলার বাড়ার সময় ।</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ক্যারিয়ার –	গাড়ির পেছনে থাকা মালপত্র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বা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জন পরিবহণের জায়গা।</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গ্লাভস –	দস্তানা, </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হাতমোজা।</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মালকিন –	মহিলা মালিক। মালিকের স্ত্রী।</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হামানদিস্তা –	দ্রব্যসামগ্রী গুঁড়ো করার জন্য ব্যবহৃত পাত্র ও দন্ড।</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মহাথেরো –	বৌদ্ধ ধর্মীয় প্রধান গুরু।</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চ্যা –	মিয়ানমারের টাকা।</a:t>
            </a:r>
            <a:r>
              <a:rPr lang="en-US" b="1" dirty="0" smtClean="0">
                <a:latin typeface="NikoshBAN" panose="02000000000000000000" pitchFamily="2" charset="0"/>
                <a:cs typeface="NikoshBAN" panose="02000000000000000000" pitchFamily="2" charset="0"/>
              </a:rPr>
              <a:t> </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চীবর –	বৌদ্ধ ভিক্ষুদের পরিধেয় গৈরিক পোশাক বিশেষ।</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ফুঙ্গি –	মায়ানমার অঞ্চলের বৌদ্ধ সন্ন</a:t>
            </a:r>
            <a:r>
              <a:rPr lang="en-US" b="1" dirty="0" err="1" smtClean="0">
                <a:latin typeface="NikoshBAN" panose="02000000000000000000" pitchFamily="2" charset="0"/>
                <a:cs typeface="NikoshBAN" panose="02000000000000000000" pitchFamily="2" charset="0"/>
              </a:rPr>
              <a:t>্যা</a:t>
            </a:r>
            <a:r>
              <a:rPr lang="as-IN" b="1" dirty="0" smtClean="0">
                <a:latin typeface="NikoshBAN" panose="02000000000000000000" pitchFamily="2" charset="0"/>
                <a:cs typeface="NikoshBAN" panose="02000000000000000000" pitchFamily="2" charset="0"/>
              </a:rPr>
              <a:t>সী বা পুরোহিত।</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প্যাগোডা –	বৌদ্ধমন্দির।</a:t>
            </a:r>
          </a:p>
          <a:p>
            <a:pPr algn="just">
              <a:buFont typeface="Wingdings" panose="05000000000000000000" pitchFamily="2" charset="2"/>
              <a:buChar char="Ø"/>
            </a:pPr>
            <a:r>
              <a:rPr lang="as-IN" b="1" dirty="0" smtClean="0">
                <a:latin typeface="NikoshBAN" panose="02000000000000000000" pitchFamily="2" charset="0"/>
                <a:cs typeface="NikoshBAN" panose="02000000000000000000" pitchFamily="2" charset="0"/>
              </a:rPr>
              <a:t>লাক্ষা –	গালা। লাল রঙের বৃক্ষনির্যাস ।</a:t>
            </a:r>
            <a:r>
              <a:rPr lang="en-US" b="1" dirty="0" smtClean="0">
                <a:latin typeface="NikoshBAN" panose="02000000000000000000" pitchFamily="2" charset="0"/>
                <a:cs typeface="NikoshBAN" panose="02000000000000000000" pitchFamily="2" charset="0"/>
              </a:rPr>
              <a:t>.</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05125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E4BEC6"/>
            </a:gs>
            <a:gs pos="96000">
              <a:srgbClr val="A1F357"/>
            </a:gs>
            <a:gs pos="46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259307"/>
            <a:ext cx="11655189" cy="641445"/>
          </a:xfrm>
        </p:spPr>
        <p:txBody>
          <a:bodyPr>
            <a:normAutofit fontScale="90000"/>
          </a:bodyPr>
          <a:lstStyle/>
          <a:p>
            <a:pPr algn="ctr"/>
            <a:r>
              <a:rPr lang="as-IN" b="1" dirty="0" smtClean="0">
                <a:latin typeface="NikoshBAN" panose="02000000000000000000" pitchFamily="2" charset="0"/>
                <a:cs typeface="NikoshBAN" panose="02000000000000000000" pitchFamily="2" charset="0"/>
              </a:rPr>
              <a:t>মংড়ুর পথে-বিপ্রদাশ বড়ুয়া</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59308" y="900752"/>
            <a:ext cx="9075761" cy="5663821"/>
          </a:xfrm>
        </p:spPr>
        <p:txBody>
          <a:bodyPr>
            <a:normAutofit fontScale="92500" lnSpcReduction="20000"/>
          </a:bodyPr>
          <a:lstStyle/>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সন্ধ্যের আলো-আঁধারিতে, ২৪ মে, ২০০১, মিয়ানমারের (বার্মার) সীমান্ত শহর মংড়ুর পথে নেমে আমার </a:t>
            </a:r>
            <a:r>
              <a:rPr lang="en-US" b="1" dirty="0" err="1" smtClean="0">
                <a:latin typeface="NikoshBAN" panose="02000000000000000000" pitchFamily="2" charset="0"/>
                <a:cs typeface="NikoshBAN" panose="02000000000000000000" pitchFamily="2" charset="0"/>
              </a:rPr>
              <a:t>মু</a:t>
            </a:r>
            <a:r>
              <a:rPr lang="as-IN" b="1" dirty="0" smtClean="0">
                <a:latin typeface="NikoshBAN" panose="02000000000000000000" pitchFamily="2" charset="0"/>
                <a:cs typeface="NikoshBAN" panose="02000000000000000000" pitchFamily="2" charset="0"/>
              </a:rPr>
              <a:t>খ, চোখ, কান ও হৃদয় অচেনা আবেগে উপচে পড়ল।</a:t>
            </a: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মংড়ু আমাদের টেকনাফের ওপারে। মাঝখানে নাফ নদী। </a:t>
            </a:r>
            <a:r>
              <a:rPr lang="as-IN" b="1" dirty="0" smtClean="0">
                <a:solidFill>
                  <a:srgbClr val="FF0000"/>
                </a:solidFill>
                <a:latin typeface="NikoshBAN" panose="02000000000000000000" pitchFamily="2" charset="0"/>
                <a:cs typeface="NikoshBAN" panose="02000000000000000000" pitchFamily="2" charset="0"/>
              </a:rPr>
              <a:t>মংড়ু বার্মার পশ্চিম সীমান্তের শহর</a:t>
            </a: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ব্রিটিশ যুগের বহু আগে </a:t>
            </a:r>
            <a:r>
              <a:rPr lang="as-IN" b="1" dirty="0" smtClean="0">
                <a:latin typeface="NikoshBAN" panose="02000000000000000000" pitchFamily="2" charset="0"/>
                <a:cs typeface="NikoshBAN" panose="02000000000000000000" pitchFamily="2" charset="0"/>
              </a:rPr>
              <a:t>থেকেই চট্টগ্রামের সঙ্গে তার যোগাযোগ। কখন</a:t>
            </a:r>
            <a:r>
              <a:rPr lang="en-US" b="1" dirty="0" smtClean="0">
                <a:latin typeface="NikoshBAN" panose="02000000000000000000" pitchFamily="2" charset="0"/>
                <a:cs typeface="NikoshBAN" panose="02000000000000000000" pitchFamily="2" charset="0"/>
              </a:rPr>
              <a:t>ও</a:t>
            </a:r>
            <a:r>
              <a:rPr lang="as-IN" b="1" dirty="0" smtClean="0">
                <a:latin typeface="NikoshBAN" panose="02000000000000000000" pitchFamily="2" charset="0"/>
                <a:cs typeface="NikoshBAN" panose="02000000000000000000" pitchFamily="2" charset="0"/>
              </a:rPr>
              <a:t> ছিন্ন, কখন</a:t>
            </a:r>
            <a:r>
              <a:rPr lang="en-US" b="1" dirty="0" smtClean="0">
                <a:latin typeface="NikoshBAN" panose="02000000000000000000" pitchFamily="2" charset="0"/>
                <a:cs typeface="NikoshBAN" panose="02000000000000000000" pitchFamily="2" charset="0"/>
              </a:rPr>
              <a:t>ও</a:t>
            </a:r>
            <a:r>
              <a:rPr lang="as-IN" b="1" dirty="0" smtClean="0">
                <a:latin typeface="NikoshBAN" panose="02000000000000000000" pitchFamily="2" charset="0"/>
                <a:cs typeface="NikoshBAN" panose="02000000000000000000" pitchFamily="2" charset="0"/>
              </a:rPr>
              <a:t> নিরবচ্ছিন্ন। </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solidFill>
                  <a:srgbClr val="FF0000"/>
                </a:solidFill>
                <a:latin typeface="NikoshBAN" panose="02000000000000000000" pitchFamily="2" charset="0"/>
                <a:cs typeface="NikoshBAN" panose="02000000000000000000" pitchFamily="2" charset="0"/>
              </a:rPr>
              <a:t>পাদরি মেস্ট্রো সেবাস্টিন মানরিক সপ্তদশ শতাব্দীর প্রথমার্ধে এই পথে আসেন</a:t>
            </a:r>
            <a:r>
              <a:rPr lang="as-IN" b="1" dirty="0" smtClean="0">
                <a:latin typeface="NikoshBAN" panose="02000000000000000000" pitchFamily="2" charset="0"/>
                <a:cs typeface="NikoshBAN" panose="02000000000000000000" pitchFamily="2" charset="0"/>
              </a:rPr>
              <a:t>। তারও একশ বছর আগে </a:t>
            </a:r>
            <a:r>
              <a:rPr lang="as-IN" b="1" dirty="0" smtClean="0">
                <a:solidFill>
                  <a:srgbClr val="FF0000"/>
                </a:solidFill>
                <a:latin typeface="NikoshBAN" panose="02000000000000000000" pitchFamily="2" charset="0"/>
                <a:cs typeface="NikoshBAN" panose="02000000000000000000" pitchFamily="2" charset="0"/>
              </a:rPr>
              <a:t>পর্তুগিজরা</a:t>
            </a:r>
            <a:r>
              <a:rPr lang="as-IN" b="1" dirty="0" smtClean="0">
                <a:latin typeface="NikoshBAN" panose="02000000000000000000" pitchFamily="2" charset="0"/>
                <a:cs typeface="NikoshBAN" panose="02000000000000000000" pitchFamily="2" charset="0"/>
              </a:rPr>
              <a:t> চট্টগ্রামে বসতি স্থাপন করে। </a:t>
            </a:r>
            <a:r>
              <a:rPr lang="as-IN" b="1" dirty="0" smtClean="0">
                <a:solidFill>
                  <a:srgbClr val="FF0000"/>
                </a:solidFill>
                <a:latin typeface="NikoshBAN" panose="02000000000000000000" pitchFamily="2" charset="0"/>
                <a:cs typeface="NikoshBAN" panose="02000000000000000000" pitchFamily="2" charset="0"/>
              </a:rPr>
              <a:t>তারা নিজেদের বসতির জায়গাকে ব্যান্ডেল বলত</a:t>
            </a:r>
            <a:r>
              <a:rPr lang="as-IN" b="1" dirty="0" smtClean="0">
                <a:latin typeface="NikoshBAN" panose="02000000000000000000" pitchFamily="2" charset="0"/>
                <a:cs typeface="NikoshBAN" panose="02000000000000000000" pitchFamily="2" charset="0"/>
              </a:rPr>
              <a:t>। চট্টগ্রামে এখনো </a:t>
            </a:r>
            <a:r>
              <a:rPr lang="as-IN" b="1" dirty="0" smtClean="0">
                <a:solidFill>
                  <a:srgbClr val="FF0000"/>
                </a:solidFill>
                <a:latin typeface="NikoshBAN" panose="02000000000000000000" pitchFamily="2" charset="0"/>
                <a:cs typeface="NikoshBAN" panose="02000000000000000000" pitchFamily="2" charset="0"/>
              </a:rPr>
              <a:t>ব্যান্ডেল রোড </a:t>
            </a:r>
            <a:r>
              <a:rPr lang="as-IN" b="1" dirty="0" smtClean="0">
                <a:latin typeface="NikoshBAN" panose="02000000000000000000" pitchFamily="2" charset="0"/>
                <a:cs typeface="NikoshBAN" panose="02000000000000000000" pitchFamily="2" charset="0"/>
              </a:rPr>
              <a:t>তাদের স্মৃতি বহন করছে।</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সন্ধ্যের আঁধার ঘনিয়ে আসার পর আমরা </a:t>
            </a:r>
            <a:r>
              <a:rPr lang="as-IN" b="1" dirty="0" smtClean="0">
                <a:solidFill>
                  <a:srgbClr val="FF0000"/>
                </a:solidFill>
                <a:latin typeface="NikoshBAN" panose="02000000000000000000" pitchFamily="2" charset="0"/>
                <a:cs typeface="NikoshBAN" panose="02000000000000000000" pitchFamily="2" charset="0"/>
              </a:rPr>
              <a:t>অভিবাসন ও শুল্ক দফতর </a:t>
            </a:r>
            <a:r>
              <a:rPr lang="as-IN" b="1" dirty="0" smtClean="0">
                <a:latin typeface="NikoshBAN" panose="02000000000000000000" pitchFamily="2" charset="0"/>
                <a:cs typeface="NikoshBAN" panose="02000000000000000000" pitchFamily="2" charset="0"/>
              </a:rPr>
              <a:t>থেকে ছাড়া পেয়ে খাঁচা-ছাড়া পাখির মতো উড়াল দিলাম। এই পথে আসতে পেরে খুশি হয়েছি, পথে আরাকান পড়বে,</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 </a:t>
            </a:r>
            <a:r>
              <a:rPr lang="as-IN" b="1" dirty="0" smtClean="0">
                <a:solidFill>
                  <a:srgbClr val="FF0000"/>
                </a:solidFill>
                <a:latin typeface="NikoshBAN" panose="02000000000000000000" pitchFamily="2" charset="0"/>
                <a:cs typeface="NikoshBAN" panose="02000000000000000000" pitchFamily="2" charset="0"/>
              </a:rPr>
              <a:t>আরাকান রাজ্যের ধ্বংসপ্রাপ্ত প্রাচীন রাজধানী ম্রাউক-উ দেখতে পাব</a:t>
            </a:r>
            <a:r>
              <a:rPr lang="as-IN" b="1" dirty="0" smtClean="0">
                <a:latin typeface="NikoshBAN" panose="02000000000000000000" pitchFamily="2" charset="0"/>
                <a:cs typeface="NikoshBAN" panose="02000000000000000000" pitchFamily="2" charset="0"/>
              </a:rPr>
              <a:t>। </a:t>
            </a:r>
            <a:endParaRPr lang="en-US" b="1" dirty="0" smtClean="0">
              <a:latin typeface="NikoshBAN" panose="02000000000000000000" pitchFamily="2" charset="0"/>
              <a:cs typeface="NikoshBAN" panose="02000000000000000000" pitchFamily="2" charset="0"/>
            </a:endParaRPr>
          </a:p>
          <a:p>
            <a:pPr algn="just">
              <a:buFont typeface="Wingdings" panose="05000000000000000000" pitchFamily="2" charset="2"/>
              <a:buChar char="q"/>
            </a:pPr>
            <a:r>
              <a:rPr lang="as-IN" b="1" dirty="0" smtClean="0">
                <a:latin typeface="NikoshBAN" panose="02000000000000000000" pitchFamily="2" charset="0"/>
                <a:cs typeface="NikoshBAN" panose="02000000000000000000" pitchFamily="2" charset="0"/>
              </a:rPr>
              <a:t>এক সময় আরাকান বার্মা থেকে আলাদা স্বাধীন রাজ্য ছিল। </a:t>
            </a:r>
            <a:r>
              <a:rPr lang="as-IN" b="1" dirty="0" smtClean="0">
                <a:solidFill>
                  <a:srgbClr val="FF0000"/>
                </a:solidFill>
                <a:latin typeface="NikoshBAN" panose="02000000000000000000" pitchFamily="2" charset="0"/>
                <a:cs typeface="NikoshBAN" panose="02000000000000000000" pitchFamily="2" charset="0"/>
              </a:rPr>
              <a:t>তার পরিধি ছিল উত্তরে ফেনী নদী থেকে আন্দামান সাগরের কাছাকাছি পুরো বঙ্গোপসাগর উপকূল</a:t>
            </a:r>
            <a:r>
              <a:rPr lang="as-IN" b="1" dirty="0" smtClean="0">
                <a:latin typeface="NikoshBAN" panose="02000000000000000000" pitchFamily="2" charset="0"/>
                <a:cs typeface="NikoshBAN" panose="02000000000000000000" pitchFamily="2" charset="0"/>
              </a:rPr>
              <a:t>। সেখানে এসে পড়েছি এখন। </a:t>
            </a:r>
            <a:r>
              <a:rPr lang="as-IN" b="1" dirty="0" smtClean="0">
                <a:solidFill>
                  <a:srgbClr val="FF0000"/>
                </a:solidFill>
                <a:latin typeface="NikoshBAN" panose="02000000000000000000" pitchFamily="2" charset="0"/>
                <a:cs typeface="NikoshBAN" panose="02000000000000000000" pitchFamily="2" charset="0"/>
              </a:rPr>
              <a:t>আরাকান রাজ্যের রাজসভায় দৌলত কাজী, আলাওল সাহিত্যচর্চা করেছেন</a:t>
            </a:r>
            <a:r>
              <a:rPr lang="as-IN" b="1" dirty="0" smtClean="0">
                <a:latin typeface="NikoshBAN" panose="02000000000000000000" pitchFamily="2" charset="0"/>
                <a:cs typeface="NikoshBAN" panose="02000000000000000000" pitchFamily="2" charset="0"/>
              </a:rPr>
              <a:t>।</a:t>
            </a:r>
            <a:endParaRPr lang="en-US"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9485194" y="136477"/>
            <a:ext cx="2429303" cy="6428096"/>
          </a:xfrm>
          <a:prstGeom prst="rect">
            <a:avLst/>
          </a:prstGeom>
        </p:spPr>
      </p:pic>
    </p:spTree>
    <p:extLst>
      <p:ext uri="{BB962C8B-B14F-4D97-AF65-F5344CB8AC3E}">
        <p14:creationId xmlns:p14="http://schemas.microsoft.com/office/powerpoint/2010/main" val="32399532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1561</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Wingdings</vt:lpstr>
      <vt:lpstr>Office Theme</vt:lpstr>
      <vt:lpstr>আজকের ক্লাসে সবাইকে স্বাগত</vt:lpstr>
      <vt:lpstr>পরিচিতি</vt:lpstr>
      <vt:lpstr>ছবিগুলো দেখে আজকের পাঠ শিরোনামটি বলার চেষ্টা কর---</vt:lpstr>
      <vt:lpstr>আমাদের আজকের পাঠ</vt:lpstr>
      <vt:lpstr>শিখনফল</vt:lpstr>
      <vt:lpstr>লেখক পরিচিতি</vt:lpstr>
      <vt:lpstr>পাঠ-পরিচিতি</vt:lpstr>
      <vt:lpstr>শব্দার্থ ও টীকা</vt:lpstr>
      <vt:lpstr>মংড়ুর পথে-বিপ্রদাশ বড়ুয়া</vt:lpstr>
      <vt:lpstr>মংড়ুর পথে-বিপ্রদাশ বড়ুয়া</vt:lpstr>
      <vt:lpstr>একক কাজ</vt:lpstr>
      <vt:lpstr>মংড়ুর পথে-বিপ্রদাশ বড়ুয়া</vt:lpstr>
      <vt:lpstr>মংড়ুর পথে-বিপ্রদাশ বড়ুয়া</vt:lpstr>
      <vt:lpstr>জোড়ায় কাজ</vt:lpstr>
      <vt:lpstr>মূল্যায়ন</vt:lpstr>
      <vt:lpstr>মূল্যায়ন</vt:lpstr>
      <vt:lpstr>বাড়ির কাজ</vt:lpstr>
      <vt:lpstr>আজকের ক্লাসে অংশগ্রহণের জন্য সবাইকে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58</cp:revision>
  <dcterms:created xsi:type="dcterms:W3CDTF">2021-08-10T04:04:31Z</dcterms:created>
  <dcterms:modified xsi:type="dcterms:W3CDTF">2021-08-22T15:18:40Z</dcterms:modified>
</cp:coreProperties>
</file>